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8C255BD6-8D73-4EAD-B0BA-887F0A82424B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A79E-ACFD-441A-8CDD-962D2BCCC409}" type="datetimeFigureOut">
              <a:rPr lang="zh-CN" altLang="en-US" smtClean="0"/>
              <a:t>2016/9/8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3584-7790-4D64-B99D-B7EF5F547D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A79E-ACFD-441A-8CDD-962D2BCCC409}" type="datetimeFigureOut">
              <a:rPr lang="zh-CN" altLang="en-US" smtClean="0"/>
              <a:t>2016/9/8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3584-7790-4D64-B99D-B7EF5F547D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A79E-ACFD-441A-8CDD-962D2BCCC409}" type="datetimeFigureOut">
              <a:rPr lang="zh-CN" altLang="en-US" smtClean="0"/>
              <a:t>2016/9/8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3584-7790-4D64-B99D-B7EF5F547D1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A79E-ACFD-441A-8CDD-962D2BCCC409}" type="datetimeFigureOut">
              <a:rPr lang="zh-CN" altLang="en-US" smtClean="0"/>
              <a:t>2016/9/8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3584-7790-4D64-B99D-B7EF5F547D1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A79E-ACFD-441A-8CDD-962D2BCCC409}" type="datetimeFigureOut">
              <a:rPr lang="zh-CN" altLang="en-US" smtClean="0"/>
              <a:t>2016/9/8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3584-7790-4D64-B99D-B7EF5F547D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A79E-ACFD-441A-8CDD-962D2BCCC409}" type="datetimeFigureOut">
              <a:rPr lang="zh-CN" altLang="en-US" smtClean="0"/>
              <a:t>2016/9/8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3584-7790-4D64-B99D-B7EF5F547D1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A79E-ACFD-441A-8CDD-962D2BCCC409}" type="datetimeFigureOut">
              <a:rPr lang="zh-CN" altLang="en-US" smtClean="0"/>
              <a:t>2016/9/8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3584-7790-4D64-B99D-B7EF5F547D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A79E-ACFD-441A-8CDD-962D2BCCC409}" type="datetimeFigureOut">
              <a:rPr lang="zh-CN" altLang="en-US" smtClean="0"/>
              <a:t>2016/9/8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3584-7790-4D64-B99D-B7EF5F547D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A79E-ACFD-441A-8CDD-962D2BCCC409}" type="datetimeFigureOut">
              <a:rPr lang="zh-CN" altLang="en-US" smtClean="0"/>
              <a:t>2016/9/8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3584-7790-4D64-B99D-B7EF5F547D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A79E-ACFD-441A-8CDD-962D2BCCC409}" type="datetimeFigureOut">
              <a:rPr lang="zh-CN" altLang="en-US" smtClean="0"/>
              <a:t>2016/9/8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3584-7790-4D64-B99D-B7EF5F547D1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A79E-ACFD-441A-8CDD-962D2BCCC409}" type="datetimeFigureOut">
              <a:rPr lang="zh-CN" altLang="en-US" smtClean="0"/>
              <a:t>2016/9/8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3584-7790-4D64-B99D-B7EF5F547D1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CA5A79E-ACFD-441A-8CDD-962D2BCCC409}" type="datetimeFigureOut">
              <a:rPr lang="zh-CN" altLang="en-US" smtClean="0"/>
              <a:t>2016/9/8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7E13584-7790-4D64-B99D-B7EF5F547D1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7584" y="332656"/>
            <a:ext cx="7772400" cy="1512168"/>
          </a:xfrm>
        </p:spPr>
        <p:txBody>
          <a:bodyPr/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、鸟的天堂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844824"/>
            <a:ext cx="6400800" cy="3793976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844824"/>
            <a:ext cx="6768752" cy="3816424"/>
          </a:xfrm>
          <a:prstGeom prst="rect">
            <a:avLst/>
          </a:prstGeom>
        </p:spPr>
      </p:pic>
      <p:sp>
        <p:nvSpPr>
          <p:cNvPr id="4" name="动作按钮: 前进或下一项 3">
            <a:hlinkClick r:id="" action="ppaction://hlinkshowjump?jump=nextslide" highlightClick="1"/>
          </p:cNvPr>
          <p:cNvSpPr/>
          <p:nvPr/>
        </p:nvSpPr>
        <p:spPr>
          <a:xfrm>
            <a:off x="8460432" y="6093296"/>
            <a:ext cx="288032" cy="21602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12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  <p:sndAc>
          <p:stSnd>
            <p:snd r:embed="rId2" name="explode.wav"/>
          </p:stSnd>
        </p:sndAc>
      </p:transition>
    </mc:Choice>
    <mc:Fallback xmlns="">
      <p:transition>
        <p:cut/>
        <p:sndAc>
          <p:stSnd>
            <p:snd r:embed="rId4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6" y="260648"/>
            <a:ext cx="8424936" cy="6192688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 dirty="0" smtClean="0"/>
              <a:t>5</a:t>
            </a:r>
            <a:r>
              <a:rPr lang="zh-CN" altLang="en-US" dirty="0" smtClean="0"/>
              <a:t>、</a:t>
            </a:r>
            <a:r>
              <a:rPr lang="zh-CN" altLang="en-US" sz="3600" dirty="0" smtClean="0"/>
              <a:t>你觉得小鸟出现后的热闹场面，和大榕树的宁静幽雅有什么不同？这种对处于活动状态的事物的描写，我们称之为动态描写。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 smtClean="0"/>
              <a:t>6</a:t>
            </a:r>
            <a:r>
              <a:rPr lang="zh-CN" altLang="en-US" sz="3600" dirty="0" smtClean="0"/>
              <a:t>、作者终于看见这数不清的小鸟，原来对于小鸟们来说，这一株美丽的大榕树，就是它们的天堂啊</a:t>
            </a:r>
            <a:r>
              <a:rPr lang="en-US" altLang="zh-CN" sz="3600" dirty="0" smtClean="0"/>
              <a:t>!</a:t>
            </a:r>
            <a:r>
              <a:rPr lang="zh-CN" altLang="en-US" sz="3600" dirty="0" smtClean="0"/>
              <a:t>果然名不虚传。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 smtClean="0"/>
              <a:t>7</a:t>
            </a:r>
            <a:r>
              <a:rPr lang="zh-CN" altLang="en-US" sz="3600" dirty="0" smtClean="0"/>
              <a:t>、总读全文。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zh-CN" altLang="en-US" sz="3600" dirty="0" smtClean="0"/>
              <a:t>树：  很多    枝繁    叶绿      （静）喜爱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zh-CN" altLang="en-US" sz="3600" dirty="0" smtClean="0"/>
              <a:t>鸟：   叫         飞         扑         （动）赞美</a:t>
            </a:r>
            <a:endParaRPr lang="zh-CN" altLang="en-US" sz="3600" dirty="0"/>
          </a:p>
        </p:txBody>
      </p:sp>
      <p:sp>
        <p:nvSpPr>
          <p:cNvPr id="4" name="双大括号 3"/>
          <p:cNvSpPr/>
          <p:nvPr/>
        </p:nvSpPr>
        <p:spPr>
          <a:xfrm>
            <a:off x="6878597" y="5157192"/>
            <a:ext cx="1368152" cy="936104"/>
          </a:xfrm>
          <a:prstGeom prst="brace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动作按钮: 前进或下一项 4">
            <a:hlinkClick r:id="" action="ppaction://hlinkshowjump?jump=nextslide" highlightClick="1"/>
          </p:cNvPr>
          <p:cNvSpPr/>
          <p:nvPr/>
        </p:nvSpPr>
        <p:spPr>
          <a:xfrm>
            <a:off x="8246749" y="6309320"/>
            <a:ext cx="357699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动作按钮: 后退或前一项 5">
            <a:hlinkClick r:id="" action="ppaction://hlinkshowjump?jump=previousslide" highlightClick="1"/>
          </p:cNvPr>
          <p:cNvSpPr/>
          <p:nvPr/>
        </p:nvSpPr>
        <p:spPr>
          <a:xfrm>
            <a:off x="539552" y="6309320"/>
            <a:ext cx="504056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42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67544" y="260648"/>
            <a:ext cx="8424935" cy="640871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3600" dirty="0" smtClean="0">
                <a:solidFill>
                  <a:srgbClr val="FF0000"/>
                </a:solidFill>
              </a:rPr>
              <a:t>三、深化课文</a:t>
            </a:r>
            <a:endParaRPr lang="en-US" altLang="zh-CN" sz="36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、请同学们再读课文，并找出课文里出现五次的“鸟的天堂”，为什么有的加了引号，有的没有？</a:t>
            </a:r>
            <a:endParaRPr lang="en-US" altLang="zh-CN" sz="3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、解读：四次加引号的“鸟的天堂”是作者引用别人的话，指河上的那棵大榕树，表示一种特定的称为，是对大榕树的一种夸张的形容；而课文题目和最后一句中不加引号的“鸟的天堂”是因为作者亲眼见到被人们誉为“鸟的天堂”的大榕树后，感到鸟儿们的生活十分自由、幸福，真像天堂一样，所以在作者心里，大榕树是的的确确的鸟的天堂。</a:t>
            </a:r>
            <a:endParaRPr lang="en-US" altLang="zh-CN" sz="3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endParaRPr lang="en-US" altLang="zh-CN" sz="3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endParaRPr lang="en-US" altLang="zh-CN" sz="3600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US" altLang="zh-CN" sz="3600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US" altLang="zh-CN" sz="3600" dirty="0" smtClean="0">
              <a:solidFill>
                <a:srgbClr val="FF0000"/>
              </a:solidFill>
            </a:endParaRPr>
          </a:p>
        </p:txBody>
      </p:sp>
      <p:sp>
        <p:nvSpPr>
          <p:cNvPr id="4" name="动作按钮: 前进或下一项 3">
            <a:hlinkClick r:id="" action="ppaction://hlinkshowjump?jump=nextslide" highlightClick="1"/>
          </p:cNvPr>
          <p:cNvSpPr/>
          <p:nvPr/>
        </p:nvSpPr>
        <p:spPr>
          <a:xfrm>
            <a:off x="8244408" y="6525344"/>
            <a:ext cx="432048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动作按钮: 后退或前一项 4">
            <a:hlinkClick r:id="" action="ppaction://hlinkshowjump?jump=previousslide" highlightClick="1"/>
          </p:cNvPr>
          <p:cNvSpPr/>
          <p:nvPr/>
        </p:nvSpPr>
        <p:spPr>
          <a:xfrm>
            <a:off x="395536" y="6525344"/>
            <a:ext cx="576064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328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一、自由读课文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  <a:r>
              <a:rPr lang="zh-CN" altLang="en-US" dirty="0" smtClean="0"/>
              <a:t>思考：鸟的天堂给你留下怎样的印象？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808"/>
            <a:ext cx="9108504" cy="5157192"/>
          </a:xfrm>
          <a:prstGeom prst="rect">
            <a:avLst/>
          </a:prstGeom>
        </p:spPr>
      </p:pic>
      <p:sp>
        <p:nvSpPr>
          <p:cNvPr id="2" name="动作按钮: 前进或下一项 1">
            <a:hlinkClick r:id="" action="ppaction://hlinkshowjump?jump=nextslide" highlightClick="1"/>
          </p:cNvPr>
          <p:cNvSpPr/>
          <p:nvPr/>
        </p:nvSpPr>
        <p:spPr>
          <a:xfrm>
            <a:off x="8532440" y="6453336"/>
            <a:ext cx="288032" cy="21602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动作按钮: 后退或前一项 4">
            <a:hlinkClick r:id="" action="ppaction://hlinkshowjump?jump=previousslide" highlightClick="1"/>
          </p:cNvPr>
          <p:cNvSpPr/>
          <p:nvPr/>
        </p:nvSpPr>
        <p:spPr>
          <a:xfrm>
            <a:off x="323528" y="6453336"/>
            <a:ext cx="288032" cy="2160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504896"/>
      </p:ext>
    </p:extLst>
  </p:cSld>
  <p:clrMapOvr>
    <a:masterClrMapping/>
  </p:clrMapOvr>
  <p:transition spd="slow">
    <p:wheel spokes="1"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  <a:noFill/>
        </p:spPr>
        <p:txBody>
          <a:bodyPr>
            <a:norm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、作者第一次来鸟的天堂，给他印象最深的是什么？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（大榕树）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、作者是按什么顺序来描写大榕树？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（远、近</a:t>
            </a:r>
            <a:r>
              <a:rPr lang="en-US" altLang="zh-CN" dirty="0" smtClean="0"/>
              <a:t>)</a:t>
            </a:r>
          </a:p>
          <a:p>
            <a:pPr marL="0" indent="0"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、课文描写了大榕树的那两个特点？ 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（大、美）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4</a:t>
            </a:r>
            <a:r>
              <a:rPr lang="zh-CN" altLang="en-US" dirty="0" smtClean="0"/>
              <a:t>、找出句子，感受榕树的“大”。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（我们的船渐渐逼近榕树</a:t>
            </a:r>
            <a:r>
              <a:rPr lang="zh-CN" altLang="en-US" dirty="0" smtClean="0"/>
              <a:t>了</a:t>
            </a:r>
            <a:r>
              <a:rPr lang="zh-CN" altLang="en-US" dirty="0"/>
              <a:t>。</a:t>
            </a:r>
            <a:r>
              <a:rPr lang="zh-CN" altLang="en-US" dirty="0" smtClean="0"/>
              <a:t>我</a:t>
            </a:r>
            <a:r>
              <a:rPr lang="zh-CN" altLang="en-US" dirty="0"/>
              <a:t>有机会看清它的真面目</a:t>
            </a:r>
            <a:r>
              <a:rPr lang="en-US" altLang="zh-CN" dirty="0"/>
              <a:t>,</a:t>
            </a:r>
            <a:r>
              <a:rPr lang="zh-CN" altLang="en-US" dirty="0"/>
              <a:t>真是一株大树</a:t>
            </a:r>
            <a:r>
              <a:rPr lang="en-US" altLang="zh-CN" dirty="0"/>
              <a:t>,</a:t>
            </a:r>
            <a:r>
              <a:rPr lang="zh-CN" altLang="en-US" dirty="0"/>
              <a:t>枝干的数目不可计数</a:t>
            </a:r>
            <a:r>
              <a:rPr lang="en-US" altLang="zh-CN" dirty="0"/>
              <a:t>,</a:t>
            </a:r>
            <a:r>
              <a:rPr lang="zh-CN" altLang="en-US" dirty="0"/>
              <a:t>枝上又生根</a:t>
            </a:r>
            <a:r>
              <a:rPr lang="en-US" altLang="zh-CN" dirty="0"/>
              <a:t>,</a:t>
            </a:r>
            <a:r>
              <a:rPr lang="zh-CN" altLang="en-US" dirty="0"/>
              <a:t>有许多根直垂到地上</a:t>
            </a:r>
            <a:r>
              <a:rPr lang="en-US" altLang="zh-CN" dirty="0"/>
              <a:t>,</a:t>
            </a:r>
            <a:r>
              <a:rPr lang="zh-CN" altLang="en-US" dirty="0"/>
              <a:t>伸进泥土里</a:t>
            </a:r>
            <a:r>
              <a:rPr lang="en-US" altLang="zh-CN" dirty="0"/>
              <a:t>.</a:t>
            </a:r>
            <a:r>
              <a:rPr lang="zh-CN" altLang="en-US" dirty="0"/>
              <a:t>一部分树枝垂到水面</a:t>
            </a:r>
            <a:r>
              <a:rPr lang="en-US" altLang="zh-CN" dirty="0"/>
              <a:t>,</a:t>
            </a:r>
            <a:r>
              <a:rPr lang="zh-CN" altLang="en-US" dirty="0"/>
              <a:t>从远处看</a:t>
            </a:r>
            <a:r>
              <a:rPr lang="en-US" altLang="zh-CN" dirty="0"/>
              <a:t>,</a:t>
            </a:r>
            <a:r>
              <a:rPr lang="zh-CN" altLang="en-US" dirty="0"/>
              <a:t>就像一株大树</a:t>
            </a:r>
            <a:r>
              <a:rPr lang="zh-CN" altLang="en-US" dirty="0">
                <a:solidFill>
                  <a:srgbClr val="FF0000"/>
                </a:solidFill>
              </a:rPr>
              <a:t>卧</a:t>
            </a:r>
            <a:r>
              <a:rPr lang="zh-CN" altLang="en-US" dirty="0"/>
              <a:t>在水面</a:t>
            </a:r>
            <a:r>
              <a:rPr lang="zh-CN" altLang="en-US" dirty="0" smtClean="0"/>
              <a:t>上</a:t>
            </a:r>
            <a:r>
              <a:rPr lang="zh-CN" altLang="en-US" dirty="0"/>
              <a:t>。</a:t>
            </a:r>
            <a:r>
              <a:rPr lang="zh-CN" altLang="en-US" dirty="0" smtClean="0"/>
              <a:t>）</a:t>
            </a:r>
            <a:r>
              <a:rPr lang="zh-CN" altLang="en-US" dirty="0"/>
              <a:t>　　　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922114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一、认识大榕树的奇特和美丽</a:t>
            </a:r>
            <a:endParaRPr lang="zh-CN" altLang="en-US" sz="4000" dirty="0"/>
          </a:p>
        </p:txBody>
      </p:sp>
      <p:sp>
        <p:nvSpPr>
          <p:cNvPr id="4" name="动作按钮: 前进或下一项 3">
            <a:hlinkClick r:id="" action="ppaction://hlinkshowjump?jump=nextslide" highlightClick="1"/>
          </p:cNvPr>
          <p:cNvSpPr/>
          <p:nvPr/>
        </p:nvSpPr>
        <p:spPr>
          <a:xfrm>
            <a:off x="8460432" y="6309320"/>
            <a:ext cx="288032" cy="21602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动作按钮: 后退或前一项 4">
            <a:hlinkClick r:id="" action="ppaction://hlinkshowjump?jump=previousslide" highlightClick="1"/>
          </p:cNvPr>
          <p:cNvSpPr/>
          <p:nvPr/>
        </p:nvSpPr>
        <p:spPr>
          <a:xfrm>
            <a:off x="539552" y="6237312"/>
            <a:ext cx="360040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441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wind.wav"/>
          </p:stSnd>
        </p:sndAc>
      </p:transition>
    </mc:Choice>
    <mc:Fallback xmlns="">
      <p:transition spd="slow">
        <p:sndAc>
          <p:stSnd>
            <p:snd r:embed="rId3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692696"/>
            <a:ext cx="7516357" cy="5433467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5</a:t>
            </a:r>
            <a:r>
              <a:rPr lang="zh-CN" altLang="en-US" dirty="0" smtClean="0"/>
              <a:t>、自由读句子从这几句话中你读出了什么？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（树大、根多、枝多）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6</a:t>
            </a:r>
            <a:r>
              <a:rPr lang="zh-CN" altLang="en-US" dirty="0" smtClean="0"/>
              <a:t>、你能用另外一个词来代替句子中的“不可计数”吗？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（“不计其数”）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7</a:t>
            </a:r>
            <a:r>
              <a:rPr lang="zh-CN" altLang="en-US" dirty="0" smtClean="0"/>
              <a:t>、“卧”字说明了什么？想象：这个句子描写的是一幅怎样的画面？用自己学过的词语来赞美一下大榕树？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6" name="图片 5">
            <a:hlinkClick r:id="" action="ppaction://noaction" highlightClick="1">
              <a:snd r:embed="rId2" name="explode.wav"/>
            </a:hlinkClick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92" y="3284985"/>
            <a:ext cx="8479976" cy="3449482"/>
          </a:xfrm>
          <a:prstGeom prst="rect">
            <a:avLst/>
          </a:prstGeom>
        </p:spPr>
      </p:pic>
      <p:sp>
        <p:nvSpPr>
          <p:cNvPr id="3" name="动作按钮: 前进或下一项 2">
            <a:hlinkClick r:id="" action="ppaction://hlinkshowjump?jump=nextslide" highlightClick="1"/>
          </p:cNvPr>
          <p:cNvSpPr/>
          <p:nvPr/>
        </p:nvSpPr>
        <p:spPr>
          <a:xfrm>
            <a:off x="8424428" y="6336704"/>
            <a:ext cx="360040" cy="2606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动作按钮: 后退或前一项 3">
            <a:hlinkClick r:id="" action="ppaction://hlinkshowjump?jump=previousslide" highlightClick="1"/>
          </p:cNvPr>
          <p:cNvSpPr/>
          <p:nvPr/>
        </p:nvSpPr>
        <p:spPr>
          <a:xfrm>
            <a:off x="395536" y="6309320"/>
            <a:ext cx="360040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4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67544" y="476672"/>
            <a:ext cx="8280920" cy="5760640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8</a:t>
            </a:r>
            <a:r>
              <a:rPr lang="zh-CN" altLang="en-US" dirty="0" smtClean="0"/>
              <a:t>、读出描写榕树，感受榕树“美</a:t>
            </a:r>
            <a:r>
              <a:rPr lang="zh-CN" altLang="en-US" dirty="0"/>
              <a:t>”</a:t>
            </a:r>
            <a:r>
              <a:rPr lang="zh-CN" altLang="en-US" dirty="0" smtClean="0"/>
              <a:t>的句子。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（　榕树正在茂盛的时期</a:t>
            </a:r>
            <a:r>
              <a:rPr lang="en-US" altLang="zh-CN" dirty="0"/>
              <a:t>,</a:t>
            </a:r>
            <a:r>
              <a:rPr lang="zh-CN" altLang="en-US" dirty="0"/>
              <a:t>好像把它的全部生命力展示给我们看</a:t>
            </a:r>
            <a:r>
              <a:rPr lang="en-US" altLang="zh-CN" dirty="0"/>
              <a:t>.</a:t>
            </a:r>
            <a:r>
              <a:rPr lang="zh-CN" altLang="en-US" dirty="0"/>
              <a:t>那么多的绿叶</a:t>
            </a:r>
            <a:r>
              <a:rPr lang="en-US" altLang="zh-CN" dirty="0"/>
              <a:t>,</a:t>
            </a:r>
            <a:r>
              <a:rPr lang="zh-CN" altLang="en-US" dirty="0"/>
              <a:t>一簇</a:t>
            </a:r>
            <a:r>
              <a:rPr lang="zh-CN" altLang="en-US" dirty="0">
                <a:solidFill>
                  <a:srgbClr val="FF0000"/>
                </a:solidFill>
              </a:rPr>
              <a:t>堆</a:t>
            </a:r>
            <a:r>
              <a:rPr lang="zh-CN" altLang="en-US" dirty="0"/>
              <a:t>在另一簇上面</a:t>
            </a:r>
            <a:r>
              <a:rPr lang="en-US" altLang="zh-CN" dirty="0"/>
              <a:t>,</a:t>
            </a:r>
            <a:r>
              <a:rPr lang="zh-CN" altLang="en-US" dirty="0"/>
              <a:t>不留一点缝隙</a:t>
            </a:r>
            <a:r>
              <a:rPr lang="en-US" altLang="zh-CN" dirty="0"/>
              <a:t>.</a:t>
            </a:r>
            <a:r>
              <a:rPr lang="zh-CN" altLang="en-US" dirty="0"/>
              <a:t>那翠绿的颜色</a:t>
            </a:r>
            <a:r>
              <a:rPr lang="en-US" altLang="zh-CN" dirty="0"/>
              <a:t>,</a:t>
            </a:r>
            <a:r>
              <a:rPr lang="zh-CN" altLang="en-US" dirty="0"/>
              <a:t>明亮地照耀着我们的眼睛</a:t>
            </a:r>
            <a:r>
              <a:rPr lang="en-US" altLang="zh-CN" dirty="0"/>
              <a:t>,</a:t>
            </a:r>
            <a:r>
              <a:rPr lang="zh-CN" altLang="en-US" dirty="0"/>
              <a:t>似乎每一片新的生命在颤动</a:t>
            </a:r>
            <a:r>
              <a:rPr lang="en-US" altLang="zh-CN" dirty="0"/>
              <a:t>.</a:t>
            </a:r>
            <a:r>
              <a:rPr lang="zh-CN" altLang="en-US" dirty="0"/>
              <a:t>这美丽的南国的树</a:t>
            </a:r>
            <a:r>
              <a:rPr lang="en-US" altLang="zh-CN" dirty="0"/>
              <a:t>!</a:t>
            </a:r>
            <a:r>
              <a:rPr lang="zh-CN" altLang="en-US" dirty="0"/>
              <a:t>　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9</a:t>
            </a:r>
            <a:r>
              <a:rPr lang="zh-CN" altLang="en-US" dirty="0" smtClean="0"/>
              <a:t>、齐读句子；“堆”说明了什么？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（茂盛）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10</a:t>
            </a:r>
            <a:r>
              <a:rPr lang="zh-CN" altLang="en-US" dirty="0" smtClean="0"/>
              <a:t>、榕树什么时候的叶子是翠绿的？明亮的原因是什么？什么令它们发光？“颤动”是什么意思？为什么会颤动？请给它换一个词，比较一下哪一个更合适？“新生命在颤动”是什么意思呢？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11</a:t>
            </a:r>
            <a:r>
              <a:rPr lang="zh-CN" altLang="en-US" dirty="0" smtClean="0"/>
              <a:t>、面对一株生命力如此旺盛的大榕树，作者不由得发出了什么样的感叹？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（这是美丽的南国的树！）</a:t>
            </a:r>
            <a:endParaRPr lang="zh-CN" altLang="en-US" dirty="0"/>
          </a:p>
        </p:txBody>
      </p:sp>
      <p:sp>
        <p:nvSpPr>
          <p:cNvPr id="3" name="动作按钮: 前进或下一项 2">
            <a:hlinkClick r:id="" action="ppaction://hlinkshowjump?jump=nextslide" highlightClick="1"/>
          </p:cNvPr>
          <p:cNvSpPr/>
          <p:nvPr/>
        </p:nvSpPr>
        <p:spPr>
          <a:xfrm>
            <a:off x="8388424" y="6309320"/>
            <a:ext cx="360040" cy="21602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动作按钮: 后退或前一项 3">
            <a:hlinkClick r:id="" action="ppaction://hlinkshowjump?jump=previousslide" highlightClick="1"/>
          </p:cNvPr>
          <p:cNvSpPr/>
          <p:nvPr/>
        </p:nvSpPr>
        <p:spPr>
          <a:xfrm>
            <a:off x="395536" y="6237312"/>
            <a:ext cx="432048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30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67545" y="404664"/>
            <a:ext cx="7812856" cy="60486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smtClean="0"/>
              <a:t>12</a:t>
            </a:r>
            <a:r>
              <a:rPr lang="zh-CN" altLang="en-US" dirty="0" smtClean="0"/>
              <a:t>、在这两段里，作者抓住了大榕树的哪几个方面来写？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（枝、干、叶、根）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13</a:t>
            </a:r>
            <a:r>
              <a:rPr lang="zh-CN" altLang="en-US" dirty="0" smtClean="0"/>
              <a:t>、再一次齐读这两个自然断，作者笔下的大榕树给你一种怎样的感觉？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（宁静、美丽、幽雅）这种对事物静止状态的描写，我们称为静态描写。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sz="3600" dirty="0" smtClean="0">
                <a:solidFill>
                  <a:srgbClr val="FF0000"/>
                </a:solidFill>
              </a:rPr>
              <a:t>二、体会大榕树上众鸟纷飞的景象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2800" dirty="0" smtClean="0"/>
              <a:t>1</a:t>
            </a:r>
            <a:r>
              <a:rPr lang="zh-CN" altLang="en-US" sz="2800" dirty="0" smtClean="0"/>
              <a:t>、第一次作者来鸟的天堂淋漓尽致地向我们展示了大榕树的美，第二次他又看见了什么？</a:t>
            </a:r>
            <a:endParaRPr lang="en-US" altLang="zh-CN" sz="2800" dirty="0" smtClean="0"/>
          </a:p>
          <a:p>
            <a:pPr marL="0" indent="0">
              <a:buNone/>
            </a:pPr>
            <a:r>
              <a:rPr lang="en-US" altLang="zh-CN" sz="3600" dirty="0"/>
              <a:t>http://v.ku6.com/show/p92pFeXDEtc12ABluJA_EQ...html</a:t>
            </a:r>
            <a:endParaRPr lang="en-US" altLang="zh-CN" sz="3600" dirty="0" smtClean="0"/>
          </a:p>
          <a:p>
            <a:pPr marL="0" indent="0">
              <a:buNone/>
            </a:pPr>
            <a:endParaRPr lang="en-US" altLang="zh-CN" sz="3600" dirty="0" smtClean="0"/>
          </a:p>
          <a:p>
            <a:pPr marL="0" indent="0">
              <a:buNone/>
            </a:pPr>
            <a:endParaRPr lang="zh-CN" altLang="en-US" sz="3600" dirty="0"/>
          </a:p>
        </p:txBody>
      </p:sp>
      <p:sp>
        <p:nvSpPr>
          <p:cNvPr id="3" name="动作按钮: 前进或下一项 2">
            <a:hlinkClick r:id="" action="ppaction://hlinkshowjump?jump=nextslide" highlightClick="1"/>
          </p:cNvPr>
          <p:cNvSpPr/>
          <p:nvPr/>
        </p:nvSpPr>
        <p:spPr>
          <a:xfrm>
            <a:off x="8316416" y="6309320"/>
            <a:ext cx="432048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动作按钮: 后退或前一项 3">
            <a:hlinkClick r:id="" action="ppaction://hlinkshowjump?jump=previousslide" highlightClick="1"/>
          </p:cNvPr>
          <p:cNvSpPr/>
          <p:nvPr/>
        </p:nvSpPr>
        <p:spPr>
          <a:xfrm>
            <a:off x="611560" y="6309320"/>
            <a:ext cx="432048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014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6" y="836712"/>
            <a:ext cx="8280919" cy="56886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dirty="0" smtClean="0"/>
              <a:t>看了视频以后说说自己看到了什么？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 smtClean="0"/>
              <a:t>2</a:t>
            </a:r>
            <a:r>
              <a:rPr lang="zh-CN" altLang="en-US" sz="3600" dirty="0" smtClean="0"/>
              <a:t>、文章中那句话最能概括这种热闹的场景？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zh-CN" altLang="en-US" sz="3600" dirty="0" smtClean="0"/>
              <a:t>（</a:t>
            </a:r>
            <a:r>
              <a:rPr lang="zh-CN" altLang="en-US" sz="3600" dirty="0" smtClean="0">
                <a:solidFill>
                  <a:srgbClr val="FF0000"/>
                </a:solidFill>
              </a:rPr>
              <a:t>到处都是鸟声，到处都是鸟影</a:t>
            </a:r>
            <a:r>
              <a:rPr lang="zh-CN" altLang="en-US" sz="3600" dirty="0" smtClean="0"/>
              <a:t>）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 smtClean="0"/>
              <a:t>3</a:t>
            </a:r>
            <a:r>
              <a:rPr lang="zh-CN" altLang="en-US" sz="3600" dirty="0" smtClean="0"/>
              <a:t>、为什么会出现这种热闹的场景？什么把小鸟引出来了？找出句子，朗读体会。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 smtClean="0"/>
              <a:t>4</a:t>
            </a:r>
            <a:r>
              <a:rPr lang="zh-CN" altLang="en-US" sz="3600" dirty="0" smtClean="0"/>
              <a:t>、从这段的描写中，你又知道了什么？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zh-CN" altLang="en-US" sz="3600" dirty="0" smtClean="0"/>
              <a:t>（</a:t>
            </a:r>
            <a:r>
              <a:rPr lang="zh-CN" altLang="en-US" sz="3600" dirty="0" smtClean="0">
                <a:solidFill>
                  <a:srgbClr val="FF0000"/>
                </a:solidFill>
              </a:rPr>
              <a:t>鸟的种类多、颜色不一、形态各异</a:t>
            </a:r>
            <a:r>
              <a:rPr lang="zh-CN" altLang="en-US" sz="3600" dirty="0" smtClean="0"/>
              <a:t>）</a:t>
            </a:r>
            <a:endParaRPr lang="zh-CN" altLang="en-US" sz="3600" dirty="0"/>
          </a:p>
        </p:txBody>
      </p:sp>
      <p:sp>
        <p:nvSpPr>
          <p:cNvPr id="3" name="动作按钮: 前进或下一项 2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360040" cy="21602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动作按钮: 后退或前一项 3">
            <a:hlinkClick r:id="" action="ppaction://hlinkshowjump?jump=previousslide" highlightClick="1"/>
          </p:cNvPr>
          <p:cNvSpPr/>
          <p:nvPr/>
        </p:nvSpPr>
        <p:spPr>
          <a:xfrm>
            <a:off x="395536" y="6165304"/>
            <a:ext cx="360040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24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23528" y="764704"/>
            <a:ext cx="8496943" cy="58326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600" dirty="0" smtClean="0"/>
              <a:t>5</a:t>
            </a:r>
            <a:r>
              <a:rPr lang="zh-CN" altLang="en-US" sz="3600" dirty="0" smtClean="0"/>
              <a:t>、第</a:t>
            </a:r>
            <a:r>
              <a:rPr lang="en-US" altLang="zh-CN" sz="3600" dirty="0" smtClean="0"/>
              <a:t>12</a:t>
            </a:r>
            <a:r>
              <a:rPr lang="zh-CN" altLang="en-US" sz="3600" dirty="0" smtClean="0"/>
              <a:t>自然断找出文中的一对反义词。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zh-CN" altLang="en-US" sz="3600" dirty="0" smtClean="0"/>
              <a:t>（</a:t>
            </a:r>
            <a:r>
              <a:rPr lang="zh-CN" altLang="en-US" sz="3600" dirty="0" smtClean="0">
                <a:solidFill>
                  <a:srgbClr val="FF0000"/>
                </a:solidFill>
              </a:rPr>
              <a:t>静寂</a:t>
            </a:r>
            <a:r>
              <a:rPr lang="en-US" altLang="zh-CN" sz="3600" dirty="0" smtClean="0">
                <a:solidFill>
                  <a:srgbClr val="FF0000"/>
                </a:solidFill>
              </a:rPr>
              <a:t>—</a:t>
            </a:r>
            <a:r>
              <a:rPr lang="zh-CN" altLang="en-US" sz="3600" dirty="0" smtClean="0">
                <a:solidFill>
                  <a:srgbClr val="FF0000"/>
                </a:solidFill>
              </a:rPr>
              <a:t>热闹</a:t>
            </a:r>
            <a:r>
              <a:rPr lang="zh-CN" altLang="en-US" sz="3600" dirty="0" smtClean="0"/>
              <a:t>）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 smtClean="0"/>
              <a:t>6</a:t>
            </a:r>
            <a:r>
              <a:rPr lang="zh-CN" altLang="en-US" sz="3600" dirty="0" smtClean="0"/>
              <a:t>、这么多的鸟声，这么多的鸟影，作者有什么感觉？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zh-CN" altLang="en-US" sz="3600" dirty="0">
                <a:solidFill>
                  <a:srgbClr val="FF0000"/>
                </a:solidFill>
              </a:rPr>
              <a:t>应接不暇：暇</a:t>
            </a:r>
            <a:r>
              <a:rPr lang="en-US" altLang="zh-CN" sz="3600" dirty="0">
                <a:solidFill>
                  <a:srgbClr val="FF0000"/>
                </a:solidFill>
              </a:rPr>
              <a:t>:</a:t>
            </a:r>
            <a:r>
              <a:rPr lang="zh-CN" altLang="en-US" sz="3600" dirty="0">
                <a:solidFill>
                  <a:srgbClr val="FF0000"/>
                </a:solidFill>
              </a:rPr>
              <a:t>空闲。原形容景物繁多，来不及观赏。目前多形容来人或事情太多，应付不过来</a:t>
            </a:r>
            <a:r>
              <a:rPr lang="zh-CN" altLang="en-US" sz="3600" dirty="0" smtClean="0">
                <a:solidFill>
                  <a:srgbClr val="FF0000"/>
                </a:solidFill>
              </a:rPr>
              <a:t>。</a:t>
            </a:r>
            <a:endParaRPr lang="en-US" altLang="zh-CN" sz="36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3600" dirty="0" smtClean="0">
                <a:solidFill>
                  <a:schemeClr val="tx1"/>
                </a:solidFill>
              </a:rPr>
              <a:t>7</a:t>
            </a:r>
            <a:r>
              <a:rPr lang="zh-CN" altLang="en-US" sz="3600" dirty="0" smtClean="0">
                <a:solidFill>
                  <a:schemeClr val="tx1"/>
                </a:solidFill>
              </a:rPr>
              <a:t>、用应接不暇造句</a:t>
            </a:r>
            <a:endParaRPr lang="en-US" altLang="zh-CN" sz="36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3600" dirty="0" smtClean="0">
                <a:solidFill>
                  <a:schemeClr val="tx1"/>
                </a:solidFill>
              </a:rPr>
              <a:t>1</a:t>
            </a:r>
            <a:r>
              <a:rPr lang="zh-CN" altLang="en-US" sz="3600" dirty="0" smtClean="0">
                <a:solidFill>
                  <a:schemeClr val="tx1"/>
                </a:solidFill>
              </a:rPr>
              <a:t>、餐厅</a:t>
            </a:r>
            <a:r>
              <a:rPr lang="zh-CN" altLang="en-US" sz="3600" dirty="0">
                <a:solidFill>
                  <a:schemeClr val="tx1"/>
                </a:solidFill>
              </a:rPr>
              <a:t>里挤满了人，工作人员应接不暇。</a:t>
            </a:r>
            <a:endParaRPr lang="en-US" altLang="zh-CN" sz="36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zh-CN" altLang="en-US" sz="3600" dirty="0"/>
          </a:p>
        </p:txBody>
      </p:sp>
      <p:sp>
        <p:nvSpPr>
          <p:cNvPr id="3" name="动作按钮: 前进或下一项 2">
            <a:hlinkClick r:id="" action="ppaction://hlinkshowjump?jump=nextslide" highlightClick="1"/>
          </p:cNvPr>
          <p:cNvSpPr/>
          <p:nvPr/>
        </p:nvSpPr>
        <p:spPr>
          <a:xfrm>
            <a:off x="8316416" y="6309320"/>
            <a:ext cx="432048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动作按钮: 后退或前一项 3">
            <a:hlinkClick r:id="" action="ppaction://hlinkshowjump?jump=previousslide" highlightClick="1"/>
          </p:cNvPr>
          <p:cNvSpPr/>
          <p:nvPr/>
        </p:nvSpPr>
        <p:spPr>
          <a:xfrm>
            <a:off x="395536" y="6453336"/>
            <a:ext cx="360040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3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83568" y="424234"/>
            <a:ext cx="8208912" cy="631713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3600" dirty="0" smtClean="0"/>
              <a:t>2</a:t>
            </a:r>
            <a:r>
              <a:rPr lang="zh-CN" altLang="en-US" sz="3600" dirty="0"/>
              <a:t>、汽车向神农架山区奔驰，只见奇峰异岭扑面而来，令人应接不暇</a:t>
            </a:r>
            <a:r>
              <a:rPr lang="zh-CN" altLang="en-US" sz="3600" dirty="0" smtClean="0"/>
              <a:t>。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 smtClean="0"/>
              <a:t>3</a:t>
            </a:r>
            <a:r>
              <a:rPr lang="zh-CN" altLang="en-US" sz="3600" dirty="0" smtClean="0"/>
              <a:t>、哪一只小鸟引起了巴金爷爷的注意？找出句子，读一读。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1600" dirty="0"/>
              <a:t>http://me.cztv.com/video-3460238.html</a:t>
            </a:r>
            <a:endParaRPr lang="en-US" altLang="zh-CN" sz="1600" dirty="0" smtClean="0"/>
          </a:p>
          <a:p>
            <a:pPr marL="0" indent="0">
              <a:buNone/>
            </a:pPr>
            <a:endParaRPr lang="en-US" altLang="zh-CN" sz="3600" dirty="0" smtClean="0"/>
          </a:p>
          <a:p>
            <a:pPr marL="0" indent="0">
              <a:buNone/>
            </a:pP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 smtClean="0"/>
              <a:t>4</a:t>
            </a:r>
            <a:r>
              <a:rPr lang="zh-CN" altLang="en-US" sz="3600" dirty="0" smtClean="0"/>
              <a:t>、小画眉为什么兴奋？它会唱些什么？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 smtClean="0"/>
              <a:t>5</a:t>
            </a:r>
            <a:r>
              <a:rPr lang="zh-CN" altLang="en-US" sz="3600" dirty="0" smtClean="0"/>
              <a:t>、如果你就在鸟的天堂，看到这些，你当时的心情会怎么样？带着这种心情读句子。</a:t>
            </a:r>
            <a:endParaRPr lang="en-US" altLang="zh-CN" sz="3600" dirty="0" smtClean="0"/>
          </a:p>
          <a:p>
            <a:pPr marL="0" indent="0">
              <a:buNone/>
            </a:pPr>
            <a:endParaRPr lang="en-US" altLang="zh-CN" sz="3600" dirty="0" smtClean="0"/>
          </a:p>
          <a:p>
            <a:pPr marL="0" indent="0">
              <a:buNone/>
            </a:pPr>
            <a:endParaRPr lang="zh-CN" altLang="en-US" sz="36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115325"/>
            <a:ext cx="4104456" cy="2088232"/>
          </a:xfrm>
          <a:prstGeom prst="rect">
            <a:avLst/>
          </a:prstGeom>
        </p:spPr>
      </p:pic>
      <p:sp>
        <p:nvSpPr>
          <p:cNvPr id="4" name="动作按钮: 前进或下一项 3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432048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动作按钮: 后退或前一项 4">
            <a:hlinkClick r:id="" action="ppaction://hlinkshowjump?jump=previousslide" highlightClick="1"/>
          </p:cNvPr>
          <p:cNvSpPr/>
          <p:nvPr/>
        </p:nvSpPr>
        <p:spPr>
          <a:xfrm>
            <a:off x="611560" y="6381328"/>
            <a:ext cx="432048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117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dirty="0" smtClean="0"/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282</TotalTime>
  <Words>845</Words>
  <Application>Microsoft Office PowerPoint</Application>
  <PresentationFormat>全屏显示(4:3)</PresentationFormat>
  <Paragraphs>61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波形</vt:lpstr>
      <vt:lpstr>3、鸟的天堂</vt:lpstr>
      <vt:lpstr>PowerPoint 演示文稿</vt:lpstr>
      <vt:lpstr>一、认识大榕树的奇特和美丽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3、鸟的天堂</dc:title>
  <dc:creator>THTF</dc:creator>
  <cp:lastModifiedBy>THTF</cp:lastModifiedBy>
  <cp:revision>27</cp:revision>
  <dcterms:created xsi:type="dcterms:W3CDTF">2016-09-06T10:39:48Z</dcterms:created>
  <dcterms:modified xsi:type="dcterms:W3CDTF">2016-09-08T10:46:05Z</dcterms:modified>
</cp:coreProperties>
</file>