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83" r:id="rId1"/>
  </p:sldMasterIdLst>
  <p:notesMasterIdLst>
    <p:notesMasterId r:id="rId46"/>
  </p:notesMasterIdLst>
  <p:handoutMasterIdLst>
    <p:handoutMasterId r:id="rId47"/>
  </p:handoutMasterIdLst>
  <p:sldIdLst>
    <p:sldId id="1122" r:id="rId2"/>
    <p:sldId id="1121" r:id="rId3"/>
    <p:sldId id="1126" r:id="rId4"/>
    <p:sldId id="1125" r:id="rId5"/>
    <p:sldId id="1124" r:id="rId6"/>
    <p:sldId id="1120" r:id="rId7"/>
    <p:sldId id="1127" r:id="rId8"/>
    <p:sldId id="1123" r:id="rId9"/>
    <p:sldId id="1128" r:id="rId10"/>
    <p:sldId id="1129" r:id="rId11"/>
    <p:sldId id="1130" r:id="rId12"/>
    <p:sldId id="1131" r:id="rId13"/>
    <p:sldId id="1132" r:id="rId14"/>
    <p:sldId id="1133" r:id="rId15"/>
    <p:sldId id="1136" r:id="rId16"/>
    <p:sldId id="1137" r:id="rId17"/>
    <p:sldId id="978" r:id="rId18"/>
    <p:sldId id="1053" r:id="rId19"/>
    <p:sldId id="1076" r:id="rId20"/>
    <p:sldId id="1140" r:id="rId21"/>
    <p:sldId id="1056" r:id="rId22"/>
    <p:sldId id="1057" r:id="rId23"/>
    <p:sldId id="1084" r:id="rId24"/>
    <p:sldId id="1065" r:id="rId25"/>
    <p:sldId id="1117" r:id="rId26"/>
    <p:sldId id="1080" r:id="rId27"/>
    <p:sldId id="1078" r:id="rId28"/>
    <p:sldId id="1081" r:id="rId29"/>
    <p:sldId id="1141" r:id="rId30"/>
    <p:sldId id="1086" r:id="rId31"/>
    <p:sldId id="1082" r:id="rId32"/>
    <p:sldId id="1142" r:id="rId33"/>
    <p:sldId id="1034" r:id="rId34"/>
    <p:sldId id="930" r:id="rId35"/>
    <p:sldId id="1119" r:id="rId36"/>
    <p:sldId id="1139" r:id="rId37"/>
    <p:sldId id="1094" r:id="rId38"/>
    <p:sldId id="1095" r:id="rId39"/>
    <p:sldId id="1096" r:id="rId40"/>
    <p:sldId id="1098" r:id="rId41"/>
    <p:sldId id="1099" r:id="rId42"/>
    <p:sldId id="1035" r:id="rId43"/>
    <p:sldId id="1072" r:id="rId44"/>
    <p:sldId id="1109" r:id="rId45"/>
  </p:sldIdLst>
  <p:sldSz cx="9144000" cy="5143500" type="screen16x9"/>
  <p:notesSz cx="6858000" cy="9144000"/>
  <p:embeddedFontLst>
    <p:embeddedFont>
      <p:font typeface="微软雅黑" pitchFamily="34" charset="-122"/>
      <p:regular r:id="rId48"/>
      <p:bold r:id="rId49"/>
    </p:embeddedFont>
    <p:embeddedFont>
      <p:font typeface="Impact" pitchFamily="34" charset="0"/>
      <p:regular r:id="rId50"/>
    </p:embeddedFont>
    <p:embeddedFont>
      <p:font typeface="黑体" pitchFamily="49" charset="-122"/>
      <p:regular r:id="rId51"/>
    </p:embeddedFont>
    <p:embeddedFont>
      <p:font typeface="楷体" pitchFamily="49" charset="-122"/>
      <p:regular r:id="rId52"/>
    </p:embeddedFont>
    <p:embeddedFont>
      <p:font typeface="汉语拼音" charset="0"/>
      <p:regular r:id="rId53"/>
    </p:embeddedFont>
    <p:embeddedFont>
      <p:font typeface="幼圆" pitchFamily="49" charset="-122"/>
      <p:regular r:id="rId54"/>
    </p:embeddedFont>
    <p:embeddedFont>
      <p:font typeface="Calibri" pitchFamily="34" charset="0"/>
      <p:regular r:id="rId55"/>
      <p:bold r:id="rId56"/>
      <p:italic r:id="rId57"/>
      <p:boldItalic r:id="rId5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B050"/>
    <a:srgbClr val="FF0000"/>
    <a:srgbClr val="0000FF"/>
    <a:srgbClr val="FF00FF"/>
    <a:srgbClr val="0066CC"/>
    <a:srgbClr val="FF6600"/>
    <a:srgbClr val="FFFFCC"/>
    <a:srgbClr val="CC3300"/>
    <a:srgbClr val="FFFFFF"/>
    <a:srgbClr val="A3830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245" autoAdjust="0"/>
    <p:restoredTop sz="94660"/>
  </p:normalViewPr>
  <p:slideViewPr>
    <p:cSldViewPr>
      <p:cViewPr>
        <p:scale>
          <a:sx n="100" d="100"/>
          <a:sy n="100" d="100"/>
        </p:scale>
        <p:origin x="-1326" y="-930"/>
      </p:cViewPr>
      <p:guideLst>
        <p:guide orient="horz" pos="2618"/>
        <p:guide pos="16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font" Target="fonts/font3.fntdata"/><Relationship Id="rId55" Type="http://schemas.openxmlformats.org/officeDocument/2006/relationships/font" Target="fonts/font8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7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6.fntdata"/><Relationship Id="rId58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57" Type="http://schemas.openxmlformats.org/officeDocument/2006/relationships/font" Target="fonts/font10.fntdata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5.fntdata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56" Type="http://schemas.openxmlformats.org/officeDocument/2006/relationships/font" Target="fonts/font9.fntdata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2020/5/10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641189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2020/5/10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05094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34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76397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1350073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4985DFE-7456-4E0C-AC7F-C4BD0E5E58F9}" type="datetimeFigureOut">
              <a:rPr lang="zh-CN" altLang="en-US"/>
              <a:pPr>
                <a:defRPr/>
              </a:pPr>
              <a:t>2020/5/10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C7C1218-297B-43FB-BA35-4C277B81DA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6871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32E1945-7932-41FB-81F6-C4B1C411BC20}" type="datetimeFigureOut">
              <a:rPr lang="zh-CN" altLang="en-US" smtClean="0"/>
              <a:pPr/>
              <a:t>2020/5/10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E15CC9D-C84C-4E45-BD8C-3597F09675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2631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>
            <a:lumMod val="20000"/>
            <a:lumOff val="80000"/>
            <a:alpha val="7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A5720ABE-D448-574E-AED4-4A2EA0C5252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FDDFD90-1429-7244-B887-4B2B69E9159A}"/>
              </a:ext>
            </a:extLst>
          </p:cNvPr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>
            <a:extLst>
              <a:ext uri="{FF2B5EF4-FFF2-40B4-BE49-F238E27FC236}">
                <a16:creationId xmlns="" xmlns:a16="http://schemas.microsoft.com/office/drawing/2014/main" id="{5362E6FF-7BB4-7848-B66B-4CD6CB94CD42}"/>
              </a:ext>
            </a:extLst>
          </p:cNvPr>
          <p:cNvSpPr txBox="1"/>
          <p:nvPr/>
        </p:nvSpPr>
        <p:spPr>
          <a:xfrm>
            <a:off x="193237" y="5147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b="0" dirty="0" smtClean="0">
                <a:latin typeface="黑体" pitchFamily="49" charset="-122"/>
                <a:ea typeface="黑体" pitchFamily="49" charset="-122"/>
              </a:rPr>
              <a:t>1 </a:t>
            </a:r>
            <a:r>
              <a:rPr kumimoji="1" lang="zh-CN" altLang="en-US" sz="1400" b="0" dirty="0" smtClean="0">
                <a:latin typeface="黑体" pitchFamily="49" charset="-122"/>
                <a:ea typeface="黑体" pitchFamily="49" charset="-122"/>
              </a:rPr>
              <a:t>古诗三首</a:t>
            </a:r>
            <a:endParaRPr kumimoji="1" lang="zh-CN" altLang="en-US" sz="1400" b="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19" y="4587974"/>
            <a:ext cx="9252520" cy="6480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8" r:id="rId4"/>
    <p:sldLayoutId id="2147483691" r:id="rId5"/>
    <p:sldLayoutId id="2147483693" r:id="rId6"/>
    <p:sldLayoutId id="2147483694" r:id="rId7"/>
    <p:sldLayoutId id="2147483695" r:id="rId8"/>
    <p:sldLayoutId id="2147483696" r:id="rId9"/>
  </p:sldLayoutIdLst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microsoft.com/office/2007/relationships/hdphoto" Target="../media/hdphoto3.wd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&#38142;&#25509;1&#65306;&#38066;.pptx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&#38142;&#25509;2&#65306;&#30956;.pptx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34.xml"/><Relationship Id="rId5" Type="http://schemas.openxmlformats.org/officeDocument/2006/relationships/slide" Target="slide1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牧童骑黄牛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642924"/>
            <a:ext cx="5857916" cy="378621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500826" y="1857370"/>
            <a:ext cx="22860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牧童骑黄牛，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歌声振林樾。</a:t>
            </a:r>
            <a:endParaRPr lang="zh-CN" altLang="en-US" sz="3200" b="1" dirty="0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357172"/>
            <a:ext cx="7886700" cy="4275551"/>
          </a:xfrm>
        </p:spPr>
        <p:txBody>
          <a:bodyPr/>
          <a:lstStyle/>
          <a:p>
            <a:pPr algn="ctr">
              <a:buNone/>
            </a:pPr>
            <a:r>
              <a:rPr lang="zh-CN" altLang="en-US" sz="2800" b="1" dirty="0" smtClean="0"/>
              <a:t>稚子弄冰</a:t>
            </a:r>
          </a:p>
          <a:p>
            <a:pPr algn="ctr">
              <a:buNone/>
            </a:pPr>
            <a:r>
              <a:rPr lang="zh-CN" altLang="en-US" sz="2800" b="1" dirty="0" smtClean="0"/>
              <a:t>宋   杨万里</a:t>
            </a:r>
          </a:p>
          <a:p>
            <a:pPr algn="ctr">
              <a:buNone/>
            </a:pPr>
            <a:r>
              <a:rPr lang="zh-CN" altLang="en-US" sz="2800" b="1" dirty="0" smtClean="0"/>
              <a:t>稚子</a:t>
            </a:r>
            <a:r>
              <a:rPr lang="en-US" altLang="zh-CN" sz="4000" b="1" dirty="0" smtClean="0">
                <a:solidFill>
                  <a:schemeClr val="accent2"/>
                </a:solidFill>
              </a:rPr>
              <a:t>/</a:t>
            </a:r>
            <a:r>
              <a:rPr lang="zh-CN" altLang="en-US" sz="2800" b="1" dirty="0" smtClean="0"/>
              <a:t>金盆</a:t>
            </a:r>
            <a:r>
              <a:rPr lang="en-US" altLang="zh-CN" sz="4000" b="1" dirty="0" smtClean="0">
                <a:solidFill>
                  <a:schemeClr val="accent2"/>
                </a:solidFill>
              </a:rPr>
              <a:t>/</a:t>
            </a:r>
            <a:r>
              <a:rPr lang="zh-CN" altLang="en-US" sz="2800" b="1" dirty="0" smtClean="0"/>
              <a:t>脱晓冰，</a:t>
            </a:r>
            <a:endParaRPr lang="en-US" altLang="zh-CN" sz="2800" b="1" dirty="0" smtClean="0"/>
          </a:p>
          <a:p>
            <a:pPr algn="ctr">
              <a:buNone/>
            </a:pPr>
            <a:r>
              <a:rPr lang="zh-CN" altLang="en-US" sz="2800" b="1" dirty="0" smtClean="0"/>
              <a:t>彩丝</a:t>
            </a:r>
            <a:r>
              <a:rPr lang="en-US" altLang="zh-CN" sz="4000" b="1" dirty="0" smtClean="0">
                <a:solidFill>
                  <a:schemeClr val="accent2"/>
                </a:solidFill>
              </a:rPr>
              <a:t>/</a:t>
            </a:r>
            <a:r>
              <a:rPr lang="zh-CN" altLang="en-US" sz="2800" b="1" dirty="0" smtClean="0"/>
              <a:t>穿取</a:t>
            </a:r>
            <a:r>
              <a:rPr lang="en-US" altLang="zh-CN" sz="4000" b="1" dirty="0" smtClean="0">
                <a:solidFill>
                  <a:schemeClr val="accent2"/>
                </a:solidFill>
              </a:rPr>
              <a:t>/</a:t>
            </a:r>
            <a:r>
              <a:rPr lang="zh-CN" altLang="en-US" sz="2800" b="1" dirty="0" smtClean="0"/>
              <a:t>当银钲。</a:t>
            </a:r>
          </a:p>
          <a:p>
            <a:pPr algn="ctr">
              <a:buNone/>
            </a:pPr>
            <a:r>
              <a:rPr lang="zh-CN" altLang="en-US" sz="2800" b="1" dirty="0" smtClean="0"/>
              <a:t>敲成</a:t>
            </a:r>
            <a:r>
              <a:rPr lang="en-US" altLang="zh-CN" sz="4000" b="1" dirty="0" smtClean="0">
                <a:solidFill>
                  <a:schemeClr val="accent2"/>
                </a:solidFill>
              </a:rPr>
              <a:t>/</a:t>
            </a:r>
            <a:r>
              <a:rPr lang="zh-CN" altLang="en-US" sz="2800" b="1" dirty="0" smtClean="0"/>
              <a:t>玉磬</a:t>
            </a:r>
            <a:r>
              <a:rPr lang="en-US" altLang="zh-CN" sz="4000" b="1" dirty="0" smtClean="0">
                <a:solidFill>
                  <a:schemeClr val="accent2"/>
                </a:solidFill>
              </a:rPr>
              <a:t>/</a:t>
            </a:r>
            <a:r>
              <a:rPr lang="zh-CN" altLang="en-US" sz="2800" b="1" dirty="0" smtClean="0"/>
              <a:t>穿林响，</a:t>
            </a:r>
            <a:endParaRPr lang="en-US" altLang="zh-CN" sz="2800" b="1" dirty="0" smtClean="0"/>
          </a:p>
          <a:p>
            <a:pPr algn="ctr">
              <a:buNone/>
            </a:pPr>
            <a:r>
              <a:rPr lang="zh-CN" altLang="en-US" sz="2800" b="1" dirty="0" smtClean="0"/>
              <a:t>忽作</a:t>
            </a:r>
            <a:r>
              <a:rPr lang="en-US" altLang="zh-CN" sz="4000" b="1" dirty="0" smtClean="0">
                <a:solidFill>
                  <a:schemeClr val="accent2"/>
                </a:solidFill>
              </a:rPr>
              <a:t>/</a:t>
            </a:r>
            <a:r>
              <a:rPr lang="zh-CN" altLang="en-US" sz="2800" b="1" dirty="0" smtClean="0"/>
              <a:t>玻璃</a:t>
            </a:r>
            <a:r>
              <a:rPr lang="en-US" altLang="zh-CN" sz="4000" b="1" dirty="0" smtClean="0">
                <a:solidFill>
                  <a:schemeClr val="accent2"/>
                </a:solidFill>
              </a:rPr>
              <a:t>/</a:t>
            </a:r>
            <a:r>
              <a:rPr lang="zh-CN" altLang="en-US" sz="2800" b="1" dirty="0" smtClean="0"/>
              <a:t>碎地声。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357172"/>
            <a:ext cx="7886700" cy="4275551"/>
          </a:xfrm>
        </p:spPr>
        <p:txBody>
          <a:bodyPr/>
          <a:lstStyle/>
          <a:p>
            <a:pPr algn="ctr">
              <a:buNone/>
            </a:pPr>
            <a:r>
              <a:rPr lang="zh-CN" altLang="en-US" sz="2800" b="1" dirty="0" smtClean="0"/>
              <a:t>村晚</a:t>
            </a:r>
          </a:p>
          <a:p>
            <a:pPr algn="ctr">
              <a:buNone/>
            </a:pPr>
            <a:r>
              <a:rPr lang="zh-CN" altLang="en-US" sz="2800" b="1" dirty="0" smtClean="0"/>
              <a:t>宋   雷震</a:t>
            </a:r>
          </a:p>
          <a:p>
            <a:pPr algn="ctr">
              <a:buNone/>
            </a:pPr>
            <a:r>
              <a:rPr lang="zh-CN" altLang="en-US" sz="2800" b="1" dirty="0" smtClean="0"/>
              <a:t>草满</a:t>
            </a:r>
            <a:r>
              <a:rPr lang="en-US" altLang="zh-CN" sz="4000" b="1" dirty="0" smtClean="0">
                <a:solidFill>
                  <a:schemeClr val="accent2"/>
                </a:solidFill>
              </a:rPr>
              <a:t>/</a:t>
            </a:r>
            <a:r>
              <a:rPr lang="zh-CN" altLang="en-US" sz="2800" b="1" dirty="0" smtClean="0"/>
              <a:t>池塘</a:t>
            </a:r>
            <a:r>
              <a:rPr lang="en-US" altLang="zh-CN" sz="4000" b="1" dirty="0" smtClean="0">
                <a:solidFill>
                  <a:schemeClr val="accent2"/>
                </a:solidFill>
              </a:rPr>
              <a:t>/</a:t>
            </a:r>
            <a:r>
              <a:rPr lang="zh-CN" altLang="en-US" sz="2800" b="1" dirty="0" smtClean="0"/>
              <a:t>水满陂，</a:t>
            </a:r>
            <a:endParaRPr lang="en-US" altLang="zh-CN" sz="2800" b="1" dirty="0" smtClean="0"/>
          </a:p>
          <a:p>
            <a:pPr algn="ctr">
              <a:buNone/>
            </a:pPr>
            <a:r>
              <a:rPr lang="zh-CN" altLang="en-US" sz="2800" b="1" dirty="0" smtClean="0"/>
              <a:t>山衔</a:t>
            </a:r>
            <a:r>
              <a:rPr lang="en-US" altLang="zh-CN" sz="4000" b="1" dirty="0" smtClean="0">
                <a:solidFill>
                  <a:schemeClr val="accent2"/>
                </a:solidFill>
              </a:rPr>
              <a:t>/</a:t>
            </a:r>
            <a:r>
              <a:rPr lang="zh-CN" altLang="en-US" sz="2800" b="1" dirty="0" smtClean="0"/>
              <a:t>落日</a:t>
            </a:r>
            <a:r>
              <a:rPr lang="en-US" altLang="zh-CN" sz="4000" b="1" dirty="0" smtClean="0">
                <a:solidFill>
                  <a:schemeClr val="accent2"/>
                </a:solidFill>
              </a:rPr>
              <a:t>/</a:t>
            </a:r>
            <a:r>
              <a:rPr lang="zh-CN" altLang="en-US" sz="2800" b="1" dirty="0" smtClean="0"/>
              <a:t>浸寒漪。</a:t>
            </a:r>
          </a:p>
          <a:p>
            <a:pPr algn="ctr">
              <a:buNone/>
            </a:pPr>
            <a:r>
              <a:rPr lang="zh-CN" altLang="en-US" sz="2800" b="1" dirty="0" smtClean="0"/>
              <a:t>牧童</a:t>
            </a:r>
            <a:r>
              <a:rPr lang="en-US" altLang="zh-CN" sz="4000" b="1" dirty="0" smtClean="0">
                <a:solidFill>
                  <a:schemeClr val="accent2"/>
                </a:solidFill>
              </a:rPr>
              <a:t>/</a:t>
            </a:r>
            <a:r>
              <a:rPr lang="zh-CN" altLang="en-US" sz="2800" b="1" dirty="0" smtClean="0"/>
              <a:t>归去</a:t>
            </a:r>
            <a:r>
              <a:rPr lang="en-US" altLang="zh-CN" sz="4000" b="1" dirty="0" smtClean="0">
                <a:solidFill>
                  <a:schemeClr val="accent2"/>
                </a:solidFill>
              </a:rPr>
              <a:t>/</a:t>
            </a:r>
            <a:r>
              <a:rPr lang="zh-CN" altLang="en-US" sz="2800" b="1" dirty="0" smtClean="0"/>
              <a:t>横牛背，</a:t>
            </a:r>
            <a:endParaRPr lang="en-US" altLang="zh-CN" sz="2800" b="1" dirty="0" smtClean="0"/>
          </a:p>
          <a:p>
            <a:pPr algn="ctr">
              <a:buNone/>
            </a:pPr>
            <a:r>
              <a:rPr lang="zh-CN" altLang="en-US" sz="2800" b="1" dirty="0" smtClean="0"/>
              <a:t>短笛</a:t>
            </a:r>
            <a:r>
              <a:rPr lang="en-US" altLang="zh-CN" sz="4000" b="1" dirty="0" smtClean="0">
                <a:solidFill>
                  <a:schemeClr val="accent2"/>
                </a:solidFill>
              </a:rPr>
              <a:t>/</a:t>
            </a:r>
            <a:r>
              <a:rPr lang="zh-CN" altLang="en-US" sz="2800" b="1" dirty="0" smtClean="0"/>
              <a:t>无腔</a:t>
            </a:r>
            <a:r>
              <a:rPr lang="en-US" altLang="zh-CN" sz="4000" b="1" dirty="0" smtClean="0">
                <a:solidFill>
                  <a:schemeClr val="accent2"/>
                </a:solidFill>
              </a:rPr>
              <a:t>/</a:t>
            </a:r>
            <a:r>
              <a:rPr lang="zh-CN" altLang="en-US" sz="2800" b="1" dirty="0" smtClean="0"/>
              <a:t>信口吹。</a:t>
            </a:r>
          </a:p>
          <a:p>
            <a:pPr>
              <a:buNone/>
            </a:pPr>
            <a:endParaRPr lang="zh-CN" altLang="en-US" sz="2800" b="1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sz="3200" b="1" dirty="0" smtClean="0"/>
              <a:t>下列字的读音完全正确的一项是（    ）</a:t>
            </a:r>
            <a:endParaRPr lang="en-US" altLang="zh-CN" sz="3200" b="1" dirty="0" smtClean="0"/>
          </a:p>
          <a:p>
            <a:pPr>
              <a:buNone/>
            </a:pPr>
            <a:r>
              <a:rPr lang="en-US" altLang="zh-CN" sz="3200" b="1" dirty="0" smtClean="0"/>
              <a:t>A.</a:t>
            </a:r>
            <a:r>
              <a:rPr lang="zh-CN" altLang="en-US" sz="3200" b="1" dirty="0" smtClean="0"/>
              <a:t>钟</a:t>
            </a:r>
            <a:r>
              <a:rPr lang="zh-CN" altLang="en-US" sz="3200" b="1" dirty="0" smtClean="0">
                <a:solidFill>
                  <a:schemeClr val="accent2"/>
                </a:solidFill>
              </a:rPr>
              <a:t>磬</a:t>
            </a:r>
            <a:r>
              <a:rPr lang="zh-CN" altLang="en-US" sz="3200" b="1" dirty="0" smtClean="0"/>
              <a:t>（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qìn</a:t>
            </a:r>
            <a:r>
              <a:rPr lang="en-US" sz="3200" b="1" dirty="0" smtClean="0"/>
              <a:t> </a:t>
            </a:r>
            <a:r>
              <a:rPr lang="zh-CN" altLang="en-US" sz="3200" b="1" dirty="0" smtClean="0"/>
              <a:t>）      满</a:t>
            </a:r>
            <a:r>
              <a:rPr lang="zh-CN" altLang="en-US" sz="3200" b="1" dirty="0" smtClean="0">
                <a:solidFill>
                  <a:schemeClr val="accent2"/>
                </a:solidFill>
              </a:rPr>
              <a:t>陂</a:t>
            </a:r>
            <a:r>
              <a:rPr lang="zh-CN" altLang="en-US" sz="3200" b="1" dirty="0" smtClean="0"/>
              <a:t>（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bēi</a:t>
            </a:r>
            <a:r>
              <a:rPr lang="en-US" sz="3200" b="1" dirty="0" smtClean="0"/>
              <a:t> </a:t>
            </a:r>
            <a:r>
              <a:rPr lang="zh-CN" altLang="en-US" sz="3200" b="1" dirty="0" smtClean="0"/>
              <a:t>）</a:t>
            </a:r>
            <a:endParaRPr lang="en-US" altLang="zh-CN" sz="3200" b="1" dirty="0" smtClean="0"/>
          </a:p>
          <a:p>
            <a:pPr>
              <a:buNone/>
            </a:pPr>
            <a:r>
              <a:rPr lang="en-US" altLang="zh-CN" sz="3200" b="1" dirty="0" smtClean="0"/>
              <a:t>B.</a:t>
            </a:r>
            <a:r>
              <a:rPr lang="zh-CN" altLang="en-US" sz="3200" b="1" dirty="0" smtClean="0"/>
              <a:t>耕</a:t>
            </a:r>
            <a:r>
              <a:rPr lang="zh-CN" altLang="en-US" sz="3200" b="1" dirty="0" smtClean="0">
                <a:solidFill>
                  <a:schemeClr val="accent2"/>
                </a:solidFill>
              </a:rPr>
              <a:t>耘</a:t>
            </a:r>
            <a:r>
              <a:rPr lang="zh-CN" altLang="en-US" sz="3200" b="1" dirty="0" smtClean="0"/>
              <a:t>（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yún</a:t>
            </a:r>
            <a:r>
              <a:rPr lang="en-US" sz="3200" b="1" dirty="0" smtClean="0"/>
              <a:t> </a:t>
            </a:r>
            <a:r>
              <a:rPr lang="zh-CN" altLang="en-US" sz="3200" b="1" dirty="0" smtClean="0"/>
              <a:t>）      </a:t>
            </a:r>
            <a:r>
              <a:rPr lang="zh-CN" altLang="en-US" sz="3200" b="1" dirty="0" smtClean="0">
                <a:solidFill>
                  <a:schemeClr val="accent2"/>
                </a:solidFill>
              </a:rPr>
              <a:t>昼</a:t>
            </a:r>
            <a:r>
              <a:rPr lang="zh-CN" altLang="en-US" sz="3200" b="1" dirty="0" smtClean="0"/>
              <a:t>夜（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zòu</a:t>
            </a:r>
            <a:r>
              <a:rPr lang="en-US" sz="3200" b="1" dirty="0" smtClean="0"/>
              <a:t> </a:t>
            </a:r>
            <a:r>
              <a:rPr lang="zh-CN" altLang="en-US" sz="3200" b="1" dirty="0" smtClean="0"/>
              <a:t>）</a:t>
            </a:r>
            <a:endParaRPr lang="en-US" altLang="zh-CN" sz="3200" b="1" dirty="0" smtClean="0"/>
          </a:p>
          <a:p>
            <a:pPr>
              <a:buNone/>
            </a:pPr>
            <a:r>
              <a:rPr lang="en-US" altLang="zh-CN" sz="3200" b="1" dirty="0" smtClean="0"/>
              <a:t>C.</a:t>
            </a:r>
            <a:r>
              <a:rPr lang="zh-CN" altLang="en-US" sz="3200" b="1" dirty="0" smtClean="0"/>
              <a:t>涟</a:t>
            </a:r>
            <a:r>
              <a:rPr lang="zh-CN" altLang="en-US" sz="3200" b="1" dirty="0" smtClean="0">
                <a:solidFill>
                  <a:schemeClr val="accent2"/>
                </a:solidFill>
              </a:rPr>
              <a:t>漪</a:t>
            </a:r>
            <a:r>
              <a:rPr lang="zh-CN" altLang="en-US" sz="3200" b="1" dirty="0" smtClean="0"/>
              <a:t>（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yǐ</a:t>
            </a:r>
            <a:r>
              <a:rPr lang="en-US" sz="3200" b="1" dirty="0" smtClean="0"/>
              <a:t> </a:t>
            </a:r>
            <a:r>
              <a:rPr lang="zh-CN" altLang="en-US" sz="3200" b="1" dirty="0" smtClean="0"/>
              <a:t>）      银</a:t>
            </a:r>
            <a:r>
              <a:rPr lang="zh-CN" altLang="en-US" sz="3200" b="1" dirty="0" smtClean="0">
                <a:solidFill>
                  <a:schemeClr val="accent2"/>
                </a:solidFill>
              </a:rPr>
              <a:t>钲</a:t>
            </a:r>
            <a:r>
              <a:rPr lang="zh-CN" altLang="en-US" sz="3200" b="1" dirty="0" smtClean="0"/>
              <a:t>（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zhēng</a:t>
            </a:r>
            <a:r>
              <a:rPr lang="en-US" sz="3200" b="1" dirty="0" smtClean="0"/>
              <a:t> </a:t>
            </a:r>
            <a:r>
              <a:rPr lang="zh-CN" altLang="en-US" sz="3200" b="1" dirty="0" smtClean="0"/>
              <a:t>）</a:t>
            </a:r>
            <a:endParaRPr lang="en-US" altLang="zh-CN" sz="3200" b="1" dirty="0" smtClean="0"/>
          </a:p>
          <a:p>
            <a:pPr>
              <a:buNone/>
            </a:pPr>
            <a:r>
              <a:rPr lang="en-US" altLang="zh-CN" sz="3200" b="1" dirty="0" smtClean="0"/>
              <a:t>D.</a:t>
            </a:r>
            <a:r>
              <a:rPr lang="zh-CN" altLang="en-US" sz="3200" b="1" dirty="0" smtClean="0">
                <a:solidFill>
                  <a:schemeClr val="accent2"/>
                </a:solidFill>
              </a:rPr>
              <a:t>衔</a:t>
            </a:r>
            <a:r>
              <a:rPr lang="zh-CN" altLang="en-US" sz="3200" b="1" dirty="0" smtClean="0"/>
              <a:t>接（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xián</a:t>
            </a:r>
            <a:r>
              <a:rPr lang="en-US" sz="3200" b="1" dirty="0" smtClean="0"/>
              <a:t> </a:t>
            </a:r>
            <a:r>
              <a:rPr lang="zh-CN" altLang="en-US" sz="3200" b="1" dirty="0" smtClean="0"/>
              <a:t>）      </a:t>
            </a:r>
            <a:r>
              <a:rPr lang="zh-CN" altLang="en-US" sz="3200" b="1" dirty="0" smtClean="0">
                <a:solidFill>
                  <a:schemeClr val="accent2"/>
                </a:solidFill>
              </a:rPr>
              <a:t>稚</a:t>
            </a:r>
            <a:r>
              <a:rPr lang="zh-CN" altLang="en-US" sz="3200" b="1" dirty="0" smtClean="0"/>
              <a:t>子（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zhì</a:t>
            </a:r>
            <a:r>
              <a:rPr lang="en-US" sz="3200" b="1" dirty="0" smtClean="0"/>
              <a:t> </a:t>
            </a:r>
            <a:r>
              <a:rPr lang="zh-CN" altLang="en-US" sz="3200" b="1" dirty="0" smtClean="0"/>
              <a:t>）</a:t>
            </a:r>
            <a:endParaRPr lang="zh-CN" altLang="en-US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786578" y="135730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D</a:t>
            </a:r>
            <a:endParaRPr lang="zh-CN" alt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214546" y="2000246"/>
            <a:ext cx="1000132" cy="5847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sz="3200" b="1" dirty="0" err="1" smtClean="0"/>
              <a:t>qìng</a:t>
            </a:r>
            <a:endParaRPr lang="zh-CN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286380" y="2500312"/>
            <a:ext cx="1071570" cy="5847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sz="3200" b="1" dirty="0" err="1" smtClean="0"/>
              <a:t>zhòu</a:t>
            </a:r>
            <a:endParaRPr lang="zh-CN" alt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357422" y="3143254"/>
            <a:ext cx="571504" cy="5847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sz="3200" b="1" dirty="0" err="1" smtClean="0"/>
              <a:t>yī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sz="3200" b="1" dirty="0" smtClean="0"/>
              <a:t>         下列加点字的读音与其他三项不同的是哪一项？（     ）</a:t>
            </a:r>
            <a:endParaRPr lang="en-US" altLang="zh-CN" sz="3200" b="1" dirty="0" smtClean="0"/>
          </a:p>
          <a:p>
            <a:pPr algn="ctr">
              <a:buNone/>
            </a:pPr>
            <a:r>
              <a:rPr lang="en-US" altLang="zh-CN" sz="3200" b="1" dirty="0" smtClean="0"/>
              <a:t>A.</a:t>
            </a:r>
            <a:r>
              <a:rPr lang="zh-CN" altLang="en-US" sz="3200" b="1" dirty="0" smtClean="0"/>
              <a:t>提</a:t>
            </a:r>
            <a:r>
              <a:rPr lang="zh-CN" altLang="en-US" sz="3200" b="1" dirty="0" smtClean="0">
                <a:solidFill>
                  <a:schemeClr val="accent2"/>
                </a:solidFill>
              </a:rPr>
              <a:t>供 </a:t>
            </a:r>
            <a:r>
              <a:rPr lang="zh-CN" altLang="en-US" sz="3200" b="1" dirty="0" smtClean="0"/>
              <a:t>          </a:t>
            </a:r>
            <a:r>
              <a:rPr lang="en-US" altLang="zh-CN" sz="3200" b="1" dirty="0" smtClean="0"/>
              <a:t>B.</a:t>
            </a:r>
            <a:r>
              <a:rPr lang="zh-CN" altLang="en-US" sz="3200" b="1" dirty="0" smtClean="0">
                <a:solidFill>
                  <a:schemeClr val="accent2"/>
                </a:solidFill>
              </a:rPr>
              <a:t>供</a:t>
            </a:r>
            <a:r>
              <a:rPr lang="zh-CN" altLang="en-US" sz="3200" b="1" dirty="0" smtClean="0"/>
              <a:t>应</a:t>
            </a:r>
            <a:endParaRPr lang="en-US" altLang="zh-CN" sz="3200" b="1" dirty="0" smtClean="0"/>
          </a:p>
          <a:p>
            <a:pPr algn="ctr">
              <a:buNone/>
            </a:pPr>
            <a:r>
              <a:rPr lang="en-US" altLang="zh-CN" sz="3200" b="1" dirty="0" smtClean="0"/>
              <a:t>C.</a:t>
            </a:r>
            <a:r>
              <a:rPr lang="zh-CN" altLang="en-US" sz="3200" b="1" dirty="0" smtClean="0">
                <a:solidFill>
                  <a:schemeClr val="accent2"/>
                </a:solidFill>
              </a:rPr>
              <a:t>供</a:t>
            </a:r>
            <a:r>
              <a:rPr lang="zh-CN" altLang="en-US" sz="3200" b="1" dirty="0" smtClean="0"/>
              <a:t>品           </a:t>
            </a:r>
            <a:r>
              <a:rPr lang="en-US" altLang="zh-CN" sz="3200" b="1" dirty="0" smtClean="0"/>
              <a:t>D.</a:t>
            </a:r>
            <a:r>
              <a:rPr lang="zh-CN" altLang="en-US" sz="3200" b="1" dirty="0" smtClean="0">
                <a:solidFill>
                  <a:schemeClr val="accent2"/>
                </a:solidFill>
              </a:rPr>
              <a:t>供</a:t>
            </a:r>
            <a:r>
              <a:rPr lang="zh-CN" altLang="en-US" sz="3200" b="1" dirty="0" smtClean="0"/>
              <a:t>给</a:t>
            </a:r>
            <a:endParaRPr lang="zh-CN" altLang="en-US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357554" y="1857370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C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b="1" dirty="0" smtClean="0"/>
              <a:t>1</a:t>
            </a:r>
            <a:r>
              <a:rPr lang="zh-CN" altLang="en-US" b="1" dirty="0" smtClean="0"/>
              <a:t>、动词，意思是准备东西给需要的人应用，读成</a:t>
            </a:r>
            <a:r>
              <a:rPr lang="en-US" b="1" dirty="0" err="1" smtClean="0"/>
              <a:t>gōng</a:t>
            </a:r>
            <a:r>
              <a:rPr lang="zh-CN" altLang="en-US" b="1" dirty="0" smtClean="0"/>
              <a:t>，如：提供、供应、供需、供给、供求、供销、供不应求。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2</a:t>
            </a:r>
            <a:r>
              <a:rPr lang="zh-CN" altLang="en-US" b="1" dirty="0" smtClean="0"/>
              <a:t>、读成</a:t>
            </a:r>
            <a:r>
              <a:rPr lang="en-US" b="1" dirty="0" err="1" smtClean="0"/>
              <a:t>gòng</a:t>
            </a:r>
            <a:r>
              <a:rPr lang="zh-CN" altLang="en-US" b="1" dirty="0" smtClean="0"/>
              <a:t>有三种情况：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意思是奉献，如供养、供奉、供职。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意思是祭祀用的东西，如供桌、供品、供果。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意思是被审问时在法庭上述说事实，如招供、口供、供词。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" y="0"/>
            <a:ext cx="9145116" cy="5160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48"/>
          <p:cNvSpPr txBox="1"/>
          <p:nvPr/>
        </p:nvSpPr>
        <p:spPr>
          <a:xfrm>
            <a:off x="2267744" y="1167448"/>
            <a:ext cx="4320480" cy="17312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0"/>
                <a:solidFill>
                  <a:srgbClr val="FF0000"/>
                </a:solidFill>
                <a:effectLst>
                  <a:glow rad="139700">
                    <a:schemeClr val="bg1">
                      <a:alpha val="91000"/>
                    </a:schemeClr>
                  </a:glow>
                </a:effectLst>
                <a:latin typeface="黑体" pitchFamily="49" charset="-122"/>
                <a:ea typeface="黑体" pitchFamily="49" charset="-122"/>
              </a:rPr>
              <a:t>四时田园杂</a:t>
            </a:r>
            <a:r>
              <a:rPr lang="zh-CN" altLang="en-US" sz="5400" b="1" dirty="0" smtClean="0">
                <a:ln w="0"/>
                <a:solidFill>
                  <a:srgbClr val="FF0000"/>
                </a:solidFill>
                <a:effectLst>
                  <a:glow rad="139700">
                    <a:schemeClr val="bg1">
                      <a:alpha val="91000"/>
                    </a:schemeClr>
                  </a:glow>
                </a:effectLst>
                <a:latin typeface="黑体" pitchFamily="49" charset="-122"/>
                <a:ea typeface="黑体" pitchFamily="49" charset="-122"/>
              </a:rPr>
              <a:t>兴（其三十一）</a:t>
            </a:r>
            <a:endParaRPr lang="zh-CN" altLang="en-US" sz="5400" b="1" dirty="0">
              <a:ln w="0"/>
              <a:solidFill>
                <a:srgbClr val="FF0000"/>
              </a:solidFill>
              <a:effectLst>
                <a:glow rad="139700">
                  <a:schemeClr val="bg1">
                    <a:alpha val="91000"/>
                  </a:schemeClr>
                </a:glow>
              </a:effectLst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1884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928794" y="627534"/>
            <a:ext cx="6048672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如何</a:t>
            </a:r>
            <a:r>
              <a:rPr lang="zh-CN" altLang="en-US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理解</a:t>
            </a: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题目“四时田园杂兴”</a:t>
            </a:r>
            <a:r>
              <a:rPr lang="en-US" altLang="zh-CN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?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26" y="1707654"/>
            <a:ext cx="1356678" cy="194421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167844" y="1637124"/>
            <a:ext cx="4392488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n w="0"/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四时  田园  杂兴</a:t>
            </a:r>
            <a:endParaRPr lang="en-US" altLang="zh-CN" sz="2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3167844" y="1801703"/>
            <a:ext cx="936104" cy="43204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96846" y="2450915"/>
            <a:ext cx="1643074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春夏秋冬四个季节</a:t>
            </a:r>
            <a:endParaRPr lang="en-US" altLang="zh-CN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4314887" y="1812473"/>
            <a:ext cx="860673" cy="43204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82797" y="2450915"/>
            <a:ext cx="928694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田家乡村</a:t>
            </a:r>
            <a:endParaRPr lang="en-US" altLang="zh-CN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5246311" y="1801703"/>
            <a:ext cx="1355947" cy="43204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54366" y="2593791"/>
            <a:ext cx="2449982" cy="73866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随兴而写的诗</a:t>
            </a:r>
            <a:endParaRPr lang="en-US" altLang="zh-CN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81390" y="3673220"/>
            <a:ext cx="5929354" cy="7386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解题：随兴而写的关于乡村</a:t>
            </a:r>
            <a:r>
              <a:rPr lang="zh-CN" altLang="en-US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四季</a:t>
            </a: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的诗</a:t>
            </a:r>
            <a:endParaRPr lang="en-US" altLang="zh-CN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63332" y="1153631"/>
            <a:ext cx="1124892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solidFill>
                  <a:srgbClr val="FF0000"/>
                </a:solidFill>
                <a:latin typeface="汉语拼音" pitchFamily="34" charset="0"/>
                <a:ea typeface="黑体" pitchFamily="49" charset="-122"/>
                <a:cs typeface="汉语拼音" pitchFamily="34" charset="0"/>
              </a:rPr>
              <a:t>xìng</a:t>
            </a:r>
            <a:endParaRPr lang="en-US" altLang="zh-CN" sz="2800" dirty="0">
              <a:solidFill>
                <a:srgbClr val="FF0000"/>
              </a:solidFill>
              <a:latin typeface="汉语拼音" pitchFamily="34" charset="0"/>
              <a:ea typeface="黑体" pitchFamily="49" charset="-122"/>
              <a:cs typeface="汉语拼音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41609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833969" y="987574"/>
            <a:ext cx="4577732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范成大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字</a:t>
            </a:r>
            <a:r>
              <a:rPr lang="zh-CN" altLang="en-US" sz="24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致能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，号称</a:t>
            </a:r>
            <a:r>
              <a:rPr lang="zh-CN" altLang="en-US" sz="24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石湖居士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。南宋诗人。诗题材广泛，以反映农村社会生活内容的作品成就最高。</a:t>
            </a:r>
            <a:r>
              <a:rPr lang="zh-CN" altLang="en-US" sz="24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他与杨万里、陆游、尤袤合称南宋“中兴四大诗人”</a:t>
            </a:r>
            <a:r>
              <a:rPr lang="zh-CN" altLang="en-US" sz="24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dirty="0">
              <a:solidFill>
                <a:schemeClr val="accent2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6FC3C70-07FC-524D-8E0A-6C12C0962B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13" y="494254"/>
            <a:ext cx="1629583" cy="378638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11">
            <a:extLst>
              <a:ext uri="{FF2B5EF4-FFF2-40B4-BE49-F238E27FC236}">
                <a16:creationId xmlns="" xmlns:a16="http://schemas.microsoft.com/office/drawing/2014/main" id="{9FDC4D59-C4EE-164C-8F2E-F8055F73027B}"/>
              </a:ext>
            </a:extLst>
          </p:cNvPr>
          <p:cNvSpPr txBox="1"/>
          <p:nvPr/>
        </p:nvSpPr>
        <p:spPr>
          <a:xfrm>
            <a:off x="218226" y="483518"/>
            <a:ext cx="123148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275606"/>
            <a:ext cx="2502746" cy="282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2143108" y="1500180"/>
            <a:ext cx="5597244" cy="20128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有感情地朗读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前两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句古诗，结合注释，说说这两句诗写了什么。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2000246"/>
            <a:ext cx="1356678" cy="1944216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24428" y="41151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294430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64802" y="961680"/>
            <a:ext cx="3894015" cy="15696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昼出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耘田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夜绩麻，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村庄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儿女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各当家。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6542" y="461543"/>
            <a:ext cx="1042799" cy="50013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白天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31640" y="461543"/>
            <a:ext cx="2131246" cy="50013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在田间除草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71436" y="411510"/>
            <a:ext cx="2105562" cy="50013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把麻搓成线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43042" y="2786064"/>
            <a:ext cx="3721046" cy="50013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各人都担任一定的工作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28597" y="3571882"/>
            <a:ext cx="7715304" cy="8079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诗意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：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白天在田里锄草，夜晚在家中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搓麻线，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村中男男女女各有各的家务劳动。</a:t>
            </a:r>
          </a:p>
        </p:txBody>
      </p:sp>
      <p:sp>
        <p:nvSpPr>
          <p:cNvPr id="7" name="上箭头 6"/>
          <p:cNvSpPr/>
          <p:nvPr/>
        </p:nvSpPr>
        <p:spPr bwMode="auto">
          <a:xfrm>
            <a:off x="755576" y="978454"/>
            <a:ext cx="197168" cy="227718"/>
          </a:xfrm>
          <a:prstGeom prst="upArrow">
            <a:avLst/>
          </a:prstGeom>
          <a:solidFill>
            <a:srgbClr val="92D050">
              <a:alpha val="92000"/>
            </a:srgbClr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上箭头 29"/>
          <p:cNvSpPr/>
          <p:nvPr/>
        </p:nvSpPr>
        <p:spPr bwMode="auto">
          <a:xfrm>
            <a:off x="2113590" y="978454"/>
            <a:ext cx="197168" cy="227718"/>
          </a:xfrm>
          <a:prstGeom prst="upArrow">
            <a:avLst/>
          </a:prstGeom>
          <a:solidFill>
            <a:srgbClr val="92D050">
              <a:alpha val="92000"/>
            </a:srgbClr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上箭头 31"/>
          <p:cNvSpPr/>
          <p:nvPr/>
        </p:nvSpPr>
        <p:spPr bwMode="auto">
          <a:xfrm>
            <a:off x="3471436" y="991564"/>
            <a:ext cx="197168" cy="227718"/>
          </a:xfrm>
          <a:prstGeom prst="upArrow">
            <a:avLst/>
          </a:prstGeom>
          <a:solidFill>
            <a:srgbClr val="92D050">
              <a:alpha val="92000"/>
            </a:srgbClr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上箭头 36"/>
          <p:cNvSpPr/>
          <p:nvPr/>
        </p:nvSpPr>
        <p:spPr bwMode="auto">
          <a:xfrm flipV="1">
            <a:off x="3364302" y="2478928"/>
            <a:ext cx="197168" cy="227718"/>
          </a:xfrm>
          <a:prstGeom prst="upArrow">
            <a:avLst/>
          </a:prstGeom>
          <a:solidFill>
            <a:srgbClr val="92D050">
              <a:alpha val="92000"/>
            </a:srgbClr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747112" y="1134813"/>
            <a:ext cx="857256" cy="48263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185684" y="1169371"/>
            <a:ext cx="785818" cy="48263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2757056" y="1848820"/>
            <a:ext cx="1285884" cy="55406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64802" y="1194055"/>
            <a:ext cx="522822" cy="48263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8641" r="1"/>
          <a:stretch/>
        </p:blipFill>
        <p:spPr>
          <a:xfrm>
            <a:off x="4788795" y="1805130"/>
            <a:ext cx="3815562" cy="548688"/>
          </a:xfrm>
          <a:prstGeom prst="rect">
            <a:avLst/>
          </a:prstGeom>
        </p:spPr>
      </p:pic>
      <p:sp>
        <p:nvSpPr>
          <p:cNvPr id="21" name="文本框 5"/>
          <p:cNvSpPr txBox="1"/>
          <p:nvPr/>
        </p:nvSpPr>
        <p:spPr>
          <a:xfrm>
            <a:off x="4788795" y="1635646"/>
            <a:ext cx="3430747" cy="7386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热爱劳动，体现喜爱</a:t>
            </a:r>
            <a:endParaRPr lang="zh-CN" altLang="en-US" sz="2800" b="1" dirty="0">
              <a:latin typeface="黑体" pitchFamily="49" charset="-122"/>
              <a:ea typeface="黑体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65653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8" grpId="0" animBg="1"/>
      <p:bldP spid="23" grpId="0" animBg="1"/>
      <p:bldP spid="27" grpId="0" animBg="1"/>
      <p:bldP spid="7" grpId="0" animBg="1"/>
      <p:bldP spid="30" grpId="0" animBg="1"/>
      <p:bldP spid="32" grpId="0" animBg="1"/>
      <p:bldP spid="37" grpId="0" animBg="1"/>
      <p:bldP spid="2" grpId="0" animBg="1"/>
      <p:bldP spid="34" grpId="0" animBg="1"/>
      <p:bldP spid="36" grpId="0" animBg="1"/>
      <p:bldP spid="17" grpId="0" animBg="1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儿童急走追黄碟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428610"/>
            <a:ext cx="6350000" cy="41434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86446" y="1000114"/>
            <a:ext cx="27860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儿童急走追黄蝶，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飞入菜花无处寻。</a:t>
            </a:r>
            <a:endParaRPr lang="zh-CN" altLang="en-US" sz="2800" b="1" dirty="0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/>
              <a:t>           </a:t>
            </a:r>
            <a:r>
              <a:rPr lang="zh-CN" altLang="en-US" b="1" dirty="0" smtClean="0"/>
              <a:t>我们有春耕、夏耘、秋收、冬藏一说，所以，这首诗描写的季节</a:t>
            </a:r>
            <a:r>
              <a:rPr lang="zh-CN" altLang="en-US" b="1" u="sng" dirty="0" smtClean="0"/>
              <a:t>                      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pPr>
              <a:buNone/>
            </a:pP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 </a:t>
            </a:r>
            <a:r>
              <a:rPr lang="en-US" altLang="zh-CN" b="1" dirty="0" smtClean="0"/>
              <a:t> </a:t>
            </a:r>
            <a:r>
              <a:rPr lang="zh-CN" altLang="en-US" b="1" dirty="0" smtClean="0"/>
              <a:t>“耘”字的部首是</a:t>
            </a:r>
            <a:r>
              <a:rPr lang="zh-CN" altLang="en-US" b="1" u="sng" dirty="0" smtClean="0"/>
              <a:t>            </a:t>
            </a:r>
            <a:r>
              <a:rPr lang="zh-CN" altLang="en-US" b="1" dirty="0" smtClean="0"/>
              <a:t>部，部首意思是</a:t>
            </a:r>
            <a:r>
              <a:rPr lang="en-US" altLang="zh-CN" b="1" u="sng" dirty="0" smtClean="0"/>
              <a:t>                           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这一</a:t>
            </a:r>
            <a:r>
              <a:rPr lang="zh-CN" altLang="en-US" b="1" dirty="0" smtClean="0"/>
              <a:t>部首的字还有 </a:t>
            </a:r>
            <a:r>
              <a:rPr lang="zh-CN" altLang="en-US" b="1" u="sng" dirty="0" smtClean="0"/>
              <a:t>             </a:t>
            </a:r>
            <a:r>
              <a:rPr lang="zh-CN" altLang="en-US" b="1" dirty="0" smtClean="0"/>
              <a:t> 、</a:t>
            </a:r>
            <a:r>
              <a:rPr lang="zh-CN" altLang="en-US" b="1" u="sng" dirty="0" smtClean="0"/>
              <a:t>               </a:t>
            </a:r>
            <a:r>
              <a:rPr lang="zh-CN" altLang="en-US" b="1" dirty="0" smtClean="0"/>
              <a:t>。</a:t>
            </a:r>
            <a:endParaRPr lang="zh-CN" alt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000364" y="1643056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初夏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235743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耒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86512" y="2143122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表示和农具或农活有关的事物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57554" y="292894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耕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57752" y="2928940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2"/>
                </a:solidFill>
              </a:rPr>
              <a:t>耙</a:t>
            </a:r>
            <a:endParaRPr lang="zh-CN" altLang="en-US" sz="28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2357422" y="1142990"/>
            <a:ext cx="5976664" cy="23329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村庄的男男女女都在劳动，真是一片繁忙的乡村劳作图，还有谁也在劳作呢？齐读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古诗后两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句，一起来看看吧！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1857370"/>
            <a:ext cx="1605926" cy="23014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860385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91667" y="1153841"/>
            <a:ext cx="3764309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+mn-ea"/>
              </a:rPr>
              <a:t>童孙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+mn-ea"/>
              </a:rPr>
              <a:t>未解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+mn-ea"/>
              </a:rPr>
              <a:t>供耕织，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+mn-ea"/>
              </a:rPr>
              <a:t>也傍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+mn-ea"/>
              </a:rPr>
              <a:t>桑阴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+mn-ea"/>
              </a:rPr>
              <a:t>学种瓜。</a:t>
            </a:r>
            <a:endParaRPr lang="zh-CN" altLang="en-US" sz="2800" b="1" dirty="0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3635" y="586286"/>
            <a:ext cx="2016225" cy="50013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理解，懂得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39173" y="2747096"/>
            <a:ext cx="928694" cy="50013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树荫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5720" y="3666805"/>
            <a:ext cx="4320480" cy="8079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诗意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：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小孩子虽然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不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懂得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耕田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织布</a:t>
            </a:r>
            <a:r>
              <a:rPr lang="en-US" altLang="zh-CN" sz="24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也在那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桑树荫下学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着种瓜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2" name="上箭头 31"/>
          <p:cNvSpPr/>
          <p:nvPr/>
        </p:nvSpPr>
        <p:spPr bwMode="auto">
          <a:xfrm>
            <a:off x="1961586" y="1104022"/>
            <a:ext cx="197168" cy="227718"/>
          </a:xfrm>
          <a:prstGeom prst="upArrow">
            <a:avLst/>
          </a:prstGeom>
          <a:solidFill>
            <a:srgbClr val="92D050">
              <a:alpha val="92000"/>
            </a:srgbClr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上箭头 32"/>
          <p:cNvSpPr/>
          <p:nvPr/>
        </p:nvSpPr>
        <p:spPr bwMode="auto">
          <a:xfrm rot="10800000">
            <a:off x="2053487" y="2461344"/>
            <a:ext cx="197168" cy="227718"/>
          </a:xfrm>
          <a:prstGeom prst="upArrow">
            <a:avLst/>
          </a:prstGeom>
          <a:solidFill>
            <a:srgbClr val="92D050">
              <a:alpha val="92000"/>
            </a:srgbClr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910611" y="1318336"/>
            <a:ext cx="434847" cy="48263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410677" y="1318336"/>
            <a:ext cx="434847" cy="48263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上箭头 17"/>
          <p:cNvSpPr/>
          <p:nvPr/>
        </p:nvSpPr>
        <p:spPr bwMode="auto">
          <a:xfrm>
            <a:off x="2533090" y="1104022"/>
            <a:ext cx="197168" cy="227718"/>
          </a:xfrm>
          <a:prstGeom prst="upArrow">
            <a:avLst/>
          </a:prstGeom>
          <a:solidFill>
            <a:srgbClr val="92D050">
              <a:alpha val="92000"/>
            </a:srgbClr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391867" y="603956"/>
            <a:ext cx="864096" cy="50013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从事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020916" y="1961278"/>
            <a:ext cx="434847" cy="48263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上箭头 22"/>
          <p:cNvSpPr/>
          <p:nvPr/>
        </p:nvSpPr>
        <p:spPr bwMode="auto">
          <a:xfrm rot="10800000">
            <a:off x="1124793" y="2488048"/>
            <a:ext cx="197168" cy="227718"/>
          </a:xfrm>
          <a:prstGeom prst="upArrow">
            <a:avLst/>
          </a:prstGeom>
          <a:solidFill>
            <a:srgbClr val="92D050">
              <a:alpha val="92000"/>
            </a:srgbClr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67603" y="2747096"/>
            <a:ext cx="936104" cy="50013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靠近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10611" y="1961278"/>
            <a:ext cx="434847" cy="48263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576" y="878893"/>
            <a:ext cx="1936471" cy="2521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矩形 26"/>
          <p:cNvSpPr/>
          <p:nvPr/>
        </p:nvSpPr>
        <p:spPr>
          <a:xfrm>
            <a:off x="3995936" y="1255562"/>
            <a:ext cx="21602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儿童学种瓜的场景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8641" r="1"/>
          <a:stretch/>
        </p:blipFill>
        <p:spPr>
          <a:xfrm>
            <a:off x="4788795" y="3874778"/>
            <a:ext cx="3815562" cy="548688"/>
          </a:xfrm>
          <a:prstGeom prst="rect">
            <a:avLst/>
          </a:prstGeom>
        </p:spPr>
      </p:pic>
      <p:sp>
        <p:nvSpPr>
          <p:cNvPr id="29" name="文本框 5"/>
          <p:cNvSpPr txBox="1"/>
          <p:nvPr/>
        </p:nvSpPr>
        <p:spPr>
          <a:xfrm>
            <a:off x="4788795" y="3705294"/>
            <a:ext cx="3430747" cy="7386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儿童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天真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，体现喜爱</a:t>
            </a:r>
            <a:endParaRPr lang="zh-CN" altLang="en-US" sz="2800" b="1" dirty="0">
              <a:latin typeface="黑体" pitchFamily="49" charset="-122"/>
              <a:ea typeface="黑体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88488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3" grpId="0" animBg="1"/>
      <p:bldP spid="15" grpId="0" animBg="1"/>
      <p:bldP spid="32" grpId="0" animBg="1"/>
      <p:bldP spid="33" grpId="0" animBg="1"/>
      <p:bldP spid="14" grpId="0" animBg="1"/>
      <p:bldP spid="17" grpId="0" animBg="1"/>
      <p:bldP spid="18" grpId="0" animBg="1"/>
      <p:bldP spid="19" grpId="0" animBg="1"/>
      <p:bldP spid="22" grpId="0" animBg="1"/>
      <p:bldP spid="23" grpId="0" animBg="1"/>
      <p:bldP spid="24" grpId="0" animBg="1"/>
      <p:bldP spid="25" grpId="0" animBg="1"/>
      <p:bldP spid="27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"/>
          <p:cNvGrpSpPr/>
          <p:nvPr/>
        </p:nvGrpSpPr>
        <p:grpSpPr>
          <a:xfrm>
            <a:off x="623286" y="1265176"/>
            <a:ext cx="2136787" cy="982028"/>
            <a:chOff x="8100392" y="1962696"/>
            <a:chExt cx="1490131" cy="549627"/>
          </a:xfrm>
          <a:effectLst/>
        </p:grpSpPr>
        <p:sp>
          <p:nvSpPr>
            <p:cNvPr id="10" name="云形 9"/>
            <p:cNvSpPr/>
            <p:nvPr/>
          </p:nvSpPr>
          <p:spPr>
            <a:xfrm>
              <a:off x="8100392" y="1962696"/>
              <a:ext cx="1490131" cy="549627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221480" y="2052027"/>
              <a:ext cx="1134878" cy="2928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黑体" pitchFamily="2" charset="-122"/>
                  <a:ea typeface="黑体" pitchFamily="2" charset="-122"/>
                </a:rPr>
                <a:t>一本正经</a:t>
              </a:r>
              <a:endPara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grpSp>
        <p:nvGrpSpPr>
          <p:cNvPr id="3" name="组合 5"/>
          <p:cNvGrpSpPr/>
          <p:nvPr/>
        </p:nvGrpSpPr>
        <p:grpSpPr>
          <a:xfrm>
            <a:off x="3125159" y="1318528"/>
            <a:ext cx="1918970" cy="928774"/>
            <a:chOff x="8100392" y="1962696"/>
            <a:chExt cx="1490131" cy="549627"/>
          </a:xfrm>
          <a:effectLst/>
        </p:grpSpPr>
        <p:sp>
          <p:nvSpPr>
            <p:cNvPr id="7" name="云形 6"/>
            <p:cNvSpPr/>
            <p:nvPr/>
          </p:nvSpPr>
          <p:spPr>
            <a:xfrm>
              <a:off x="8100392" y="1962696"/>
              <a:ext cx="1490131" cy="549627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2" name="TextBox 10"/>
            <p:cNvSpPr txBox="1"/>
            <p:nvPr/>
          </p:nvSpPr>
          <p:spPr>
            <a:xfrm>
              <a:off x="8221480" y="2036589"/>
              <a:ext cx="1263695" cy="3096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黑体" pitchFamily="2" charset="-122"/>
                  <a:ea typeface="黑体" pitchFamily="2" charset="-122"/>
                </a:rPr>
                <a:t>有模有样</a:t>
              </a:r>
              <a:endPara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59871" y="581948"/>
            <a:ext cx="633670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你能想象孩子们学种瓜的样子吗？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74" y="3982126"/>
            <a:ext cx="850943" cy="697101"/>
          </a:xfrm>
          <a:prstGeom prst="rect">
            <a:avLst/>
          </a:prstGeom>
        </p:spPr>
      </p:pic>
      <p:sp>
        <p:nvSpPr>
          <p:cNvPr id="15" name="文本框 10">
            <a:extLst>
              <a:ext uri="{FF2B5EF4-FFF2-40B4-BE49-F238E27FC236}">
                <a16:creationId xmlns:a16="http://schemas.microsoft.com/office/drawing/2014/main" xmlns="" id="{EB1CD407-1289-E64D-B770-EE2BC86550F5}"/>
              </a:ext>
            </a:extLst>
          </p:cNvPr>
          <p:cNvSpPr txBox="1"/>
          <p:nvPr/>
        </p:nvSpPr>
        <p:spPr>
          <a:xfrm>
            <a:off x="1259062" y="4069067"/>
            <a:ext cx="3528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读出儿童的天真可爱。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文本框 2"/>
          <p:cNvSpPr txBox="1"/>
          <p:nvPr/>
        </p:nvSpPr>
        <p:spPr>
          <a:xfrm>
            <a:off x="1043898" y="2519043"/>
            <a:ext cx="3432351" cy="95410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童孙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未解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供耕织，</a:t>
            </a:r>
          </a:p>
          <a:p>
            <a:pPr algn="ctr"/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也傍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桑阴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学种瓜。</a:t>
            </a:r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276022"/>
            <a:ext cx="1936471" cy="2521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9614032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4">
            <a:extLst>
              <a:ext uri="{FF2B5EF4-FFF2-40B4-BE49-F238E27FC236}">
                <a16:creationId xmlns="" xmlns:a16="http://schemas.microsoft.com/office/drawing/2014/main" id="{4A3C3B97-39E1-8A49-BBB7-0945BB059AA6}"/>
              </a:ext>
            </a:extLst>
          </p:cNvPr>
          <p:cNvSpPr txBox="1"/>
          <p:nvPr/>
        </p:nvSpPr>
        <p:spPr>
          <a:xfrm>
            <a:off x="663035" y="339502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主题概括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87D1F651-71EF-204B-84FC-94E7EED152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20" y="392179"/>
            <a:ext cx="366860" cy="45633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78997" y="1190238"/>
            <a:ext cx="865749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《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四时田园杂兴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描写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了</a:t>
            </a:r>
            <a:r>
              <a:rPr lang="en-US" altLang="zh-CN" sz="2800" b="1" u="sng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            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以及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u="sng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                 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情景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赞颂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了乡村劳动人民的</a:t>
            </a:r>
            <a:r>
              <a:rPr lang="en-US" altLang="zh-CN" sz="2800" b="1" u="sng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以及儿童的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87509" y="1275606"/>
            <a:ext cx="33252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乡村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农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民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男耕女织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9552" y="1976522"/>
            <a:ext cx="39604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儿童学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样子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劳动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772861" y="2571750"/>
            <a:ext cx="9188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勤劳</a:t>
            </a:r>
            <a:endParaRPr lang="zh-CN" altLang="en-US" sz="2800" dirty="0"/>
          </a:p>
        </p:txBody>
      </p:sp>
      <p:sp>
        <p:nvSpPr>
          <p:cNvPr id="22" name="矩形 21"/>
          <p:cNvSpPr/>
          <p:nvPr/>
        </p:nvSpPr>
        <p:spPr>
          <a:xfrm>
            <a:off x="3860810" y="2552586"/>
            <a:ext cx="17193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天真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可爱</a:t>
            </a:r>
            <a:endParaRPr lang="zh-CN" alt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7174266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4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artisticMarker trans="55000" size="1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21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48"/>
          <p:cNvSpPr txBox="1"/>
          <p:nvPr/>
        </p:nvSpPr>
        <p:spPr>
          <a:xfrm>
            <a:off x="2915816" y="1167448"/>
            <a:ext cx="3024336" cy="9002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 smtClean="0">
                <a:ln w="0"/>
                <a:solidFill>
                  <a:srgbClr val="FF0000"/>
                </a:solidFill>
                <a:effectLst>
                  <a:glow rad="139700">
                    <a:schemeClr val="bg1">
                      <a:alpha val="91000"/>
                    </a:schemeClr>
                  </a:glow>
                </a:effectLst>
                <a:latin typeface="黑体" pitchFamily="49" charset="-122"/>
                <a:ea typeface="黑体" pitchFamily="49" charset="-122"/>
              </a:rPr>
              <a:t>稚子弄冰</a:t>
            </a:r>
            <a:endParaRPr lang="zh-CN" altLang="en-US" sz="5400" b="1" dirty="0">
              <a:ln w="0"/>
              <a:solidFill>
                <a:srgbClr val="FF0000"/>
              </a:solidFill>
              <a:effectLst>
                <a:glow rad="139700">
                  <a:schemeClr val="bg1">
                    <a:alpha val="91000"/>
                  </a:schemeClr>
                </a:glow>
              </a:effectLst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49426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402229" y="512004"/>
            <a:ext cx="6048672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如何</a:t>
            </a:r>
            <a:r>
              <a:rPr lang="zh-CN" altLang="en-US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理解</a:t>
            </a: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题目“稚子弄冰”</a:t>
            </a:r>
            <a:r>
              <a:rPr lang="en-US" altLang="zh-CN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?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40" y="997056"/>
            <a:ext cx="1356678" cy="194421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556916" y="1400769"/>
            <a:ext cx="4392488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n w="0"/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稚子        弄冰</a:t>
            </a:r>
            <a:endParaRPr lang="en-US" altLang="zh-CN" sz="2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2556916" y="1565348"/>
            <a:ext cx="936104" cy="43204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85918" y="2214560"/>
            <a:ext cx="2066002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幼小的孩子</a:t>
            </a:r>
            <a:endParaRPr lang="en-US" altLang="zh-CN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4429124" y="1571618"/>
            <a:ext cx="1355947" cy="43204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434824" y="2139702"/>
            <a:ext cx="2441432" cy="73866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提着冰块玩耍</a:t>
            </a:r>
            <a:endParaRPr lang="en-US" altLang="zh-CN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05866" y="3437587"/>
            <a:ext cx="5874446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解题</a:t>
            </a:r>
            <a:r>
              <a:rPr lang="zh-CN" altLang="en-US" sz="24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：幼稚、天真的孩子以冰做</a:t>
            </a:r>
            <a:r>
              <a:rPr lang="zh-CN" altLang="en-US" sz="24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玩具玩耍。</a:t>
            </a:r>
            <a:endParaRPr lang="en-US" altLang="zh-CN" sz="24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41609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5" grpId="0" animBg="1"/>
      <p:bldP spid="16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2195736" y="1756972"/>
            <a:ext cx="5544616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有感情地朗读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前两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句古诗，结合注释，说说这两句诗写了什么。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90" y="1779662"/>
            <a:ext cx="1356678" cy="1944216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24428" y="41151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586812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42910" y="1503030"/>
            <a:ext cx="3894015" cy="107721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稚子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金盆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脱晓冰，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彩丝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穿取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当银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hlinkClick r:id="rId2" action="ppaction://hlinkpres?slideindex=1&amp;slidetitle="/>
              </a:rPr>
              <a:t>钲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5720" y="717212"/>
            <a:ext cx="2070902" cy="43858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幼小的孩子</a:t>
            </a:r>
            <a:endParaRPr lang="zh-CN" altLang="en-US" sz="24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71736" y="360022"/>
            <a:ext cx="2577190" cy="8079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早晨从金属盆里把冰取出来</a:t>
            </a:r>
            <a:endParaRPr lang="zh-CN" altLang="en-US" sz="24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43042" y="2997264"/>
            <a:ext cx="5521246" cy="43858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一种金属打击乐器，形状像钟，有长柄</a:t>
            </a:r>
            <a:endParaRPr lang="zh-CN" altLang="en-US" sz="24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28597" y="3708053"/>
            <a:ext cx="7959827" cy="8079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诗意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：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清晨，满脸稚气的小孩，将夜间冻结在盆中的冰块脱下，用彩丝穿起来，提在手中当钲来敲。</a:t>
            </a:r>
          </a:p>
        </p:txBody>
      </p:sp>
      <p:sp>
        <p:nvSpPr>
          <p:cNvPr id="7" name="上箭头 6"/>
          <p:cNvSpPr/>
          <p:nvPr/>
        </p:nvSpPr>
        <p:spPr bwMode="auto">
          <a:xfrm>
            <a:off x="918448" y="1275606"/>
            <a:ext cx="197168" cy="227718"/>
          </a:xfrm>
          <a:prstGeom prst="upArrow">
            <a:avLst/>
          </a:prstGeom>
          <a:solidFill>
            <a:srgbClr val="92D050">
              <a:alpha val="92000"/>
            </a:srgbClr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上箭头 31"/>
          <p:cNvSpPr/>
          <p:nvPr/>
        </p:nvSpPr>
        <p:spPr bwMode="auto">
          <a:xfrm>
            <a:off x="3357554" y="1288716"/>
            <a:ext cx="197168" cy="227718"/>
          </a:xfrm>
          <a:prstGeom prst="upArrow">
            <a:avLst/>
          </a:prstGeom>
          <a:solidFill>
            <a:srgbClr val="92D050">
              <a:alpha val="92000"/>
            </a:srgbClr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上箭头 36"/>
          <p:cNvSpPr/>
          <p:nvPr/>
        </p:nvSpPr>
        <p:spPr bwMode="auto">
          <a:xfrm flipV="1">
            <a:off x="3723317" y="2646038"/>
            <a:ext cx="197168" cy="227718"/>
          </a:xfrm>
          <a:prstGeom prst="upArrow">
            <a:avLst/>
          </a:prstGeom>
          <a:solidFill>
            <a:srgbClr val="92D050">
              <a:alpha val="92000"/>
            </a:srgbClr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714348" y="1574468"/>
            <a:ext cx="785818" cy="48263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785918" y="1574468"/>
            <a:ext cx="2286016" cy="55406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571868" y="2074534"/>
            <a:ext cx="500066" cy="48263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838A1193-F231-5246-96AE-A89D269385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091461" y="2473687"/>
            <a:ext cx="335134" cy="47233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8641" r="1"/>
          <a:stretch/>
        </p:blipFill>
        <p:spPr>
          <a:xfrm>
            <a:off x="5148926" y="1733122"/>
            <a:ext cx="3815562" cy="548688"/>
          </a:xfrm>
          <a:prstGeom prst="rect">
            <a:avLst/>
          </a:prstGeom>
        </p:spPr>
      </p:pic>
      <p:sp>
        <p:nvSpPr>
          <p:cNvPr id="19" name="文本框 5"/>
          <p:cNvSpPr txBox="1"/>
          <p:nvPr/>
        </p:nvSpPr>
        <p:spPr>
          <a:xfrm>
            <a:off x="5148926" y="1563638"/>
            <a:ext cx="3430747" cy="7386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弄冰乐趣，体现喜爱</a:t>
            </a:r>
            <a:endParaRPr lang="zh-CN" altLang="en-US" sz="2800" b="1" dirty="0">
              <a:latin typeface="黑体" pitchFamily="49" charset="-122"/>
              <a:ea typeface="黑体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65653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3" grpId="0" animBg="1"/>
      <p:bldP spid="27" grpId="0" animBg="1"/>
      <p:bldP spid="7" grpId="0" animBg="1"/>
      <p:bldP spid="32" grpId="0" animBg="1"/>
      <p:bldP spid="37" grpId="0" animBg="1"/>
      <p:bldP spid="34" grpId="0" animBg="1"/>
      <p:bldP spid="36" grpId="0" animBg="1"/>
      <p:bldP spid="17" grpId="0" animBg="1"/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1131590"/>
            <a:ext cx="4464496" cy="3222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钲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：一种金属打击乐器。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铜制，其形状与小型的钟相似，可执柄敲击，几个大小不同的钲组合在一起，成为“编钲”。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059582"/>
            <a:ext cx="2870257" cy="3566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2410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忙趁东风放纸鸢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0"/>
            <a:ext cx="667716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57884" y="3429006"/>
            <a:ext cx="32861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儿童散学归来早，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忙趁东风放纸鸢。</a:t>
            </a:r>
            <a:endParaRPr lang="zh-CN" altLang="en-US" sz="3200" b="1" dirty="0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2195736" y="1000114"/>
            <a:ext cx="6215106" cy="28931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孩子们被敲打冰块儿发出的美妙的声音陶醉了，边敲边舞，不亦乐乎。忽然，这声音戛然而止，传来了另一种声音，到底发生了什么事呢？齐读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古诗后两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句，一起来看看吧！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1857370"/>
            <a:ext cx="1605926" cy="23014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860385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5438" y="1507020"/>
            <a:ext cx="3764309" cy="112646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敲成</a:t>
            </a:r>
            <a:r>
              <a:rPr 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玉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hlinkClick r:id="rId2" action="ppaction://hlinkpres?slideindex=1&amp;slidetitle="/>
              </a:rPr>
              <a:t>磬</a:t>
            </a:r>
            <a:r>
              <a:rPr 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穿林响，</a:t>
            </a:r>
            <a:endParaRPr lang="en-US" sz="2800" b="1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忽作</a:t>
            </a:r>
            <a:r>
              <a:rPr 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玻璃</a:t>
            </a:r>
            <a:r>
              <a:rPr 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碎地声。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64127" y="506888"/>
            <a:ext cx="2283737" cy="8079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一种打击乐器，形状像曲尺</a:t>
            </a:r>
            <a:endParaRPr lang="zh-CN" altLang="en-US" sz="24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2628" y="2864342"/>
            <a:ext cx="3577344" cy="43858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一种天然玉石，也叫水玉</a:t>
            </a:r>
            <a:endParaRPr lang="zh-CN" altLang="en-US" sz="24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4000" y="3435846"/>
            <a:ext cx="8434464" cy="117724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诗意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：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他轻轻敲打，冰块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发出像玉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磬一样穿林而过的响声。当欣赏者正醉心于那穿林而过的响声时，忽然却听到了另一种声音</a:t>
            </a:r>
            <a:r>
              <a:rPr lang="en-US" altLang="zh-CN" sz="24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冰块落地，发出了如玻璃破碎的声音。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7391"/>
          <a:stretch/>
        </p:blipFill>
        <p:spPr>
          <a:xfrm>
            <a:off x="2314265" y="2149962"/>
            <a:ext cx="1285884" cy="74987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1402"/>
          <a:stretch/>
        </p:blipFill>
        <p:spPr>
          <a:xfrm>
            <a:off x="2457140" y="1578458"/>
            <a:ext cx="1071570" cy="749873"/>
          </a:xfrm>
          <a:prstGeom prst="rect">
            <a:avLst/>
          </a:prstGeom>
        </p:spPr>
      </p:pic>
      <p:sp>
        <p:nvSpPr>
          <p:cNvPr id="32" name="上箭头 31"/>
          <p:cNvSpPr/>
          <p:nvPr/>
        </p:nvSpPr>
        <p:spPr bwMode="auto">
          <a:xfrm>
            <a:off x="2004475" y="1324431"/>
            <a:ext cx="197168" cy="227718"/>
          </a:xfrm>
          <a:prstGeom prst="upArrow">
            <a:avLst/>
          </a:prstGeom>
          <a:solidFill>
            <a:srgbClr val="92D050">
              <a:alpha val="92000"/>
            </a:srgbClr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上箭头 32"/>
          <p:cNvSpPr/>
          <p:nvPr/>
        </p:nvSpPr>
        <p:spPr bwMode="auto">
          <a:xfrm rot="10800000">
            <a:off x="1957074" y="2578590"/>
            <a:ext cx="197168" cy="227718"/>
          </a:xfrm>
          <a:prstGeom prst="upArrow">
            <a:avLst/>
          </a:prstGeom>
          <a:solidFill>
            <a:srgbClr val="92D050">
              <a:alpha val="92000"/>
            </a:srgbClr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885636" y="1578458"/>
            <a:ext cx="434847" cy="48263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528446" y="2078524"/>
            <a:ext cx="785818" cy="48263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 bwMode="auto">
          <a:xfrm>
            <a:off x="3635896" y="1838426"/>
            <a:ext cx="1368152" cy="528232"/>
          </a:xfrm>
          <a:prstGeom prst="ellipse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声音</a:t>
            </a:r>
          </a:p>
        </p:txBody>
      </p:sp>
      <p:sp>
        <p:nvSpPr>
          <p:cNvPr id="18" name="椭圆 17"/>
          <p:cNvSpPr/>
          <p:nvPr/>
        </p:nvSpPr>
        <p:spPr bwMode="auto">
          <a:xfrm>
            <a:off x="4860032" y="1310194"/>
            <a:ext cx="1368152" cy="528232"/>
          </a:xfrm>
          <a:prstGeom prst="ellipse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喜悦</a:t>
            </a:r>
          </a:p>
        </p:txBody>
      </p:sp>
      <p:sp>
        <p:nvSpPr>
          <p:cNvPr id="19" name="椭圆 18"/>
          <p:cNvSpPr/>
          <p:nvPr/>
        </p:nvSpPr>
        <p:spPr bwMode="auto">
          <a:xfrm>
            <a:off x="4814594" y="2260782"/>
            <a:ext cx="1368152" cy="528232"/>
          </a:xfrm>
          <a:prstGeom prst="ellipse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惋惜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838A1193-F231-5246-96AE-A89D269385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360208">
            <a:off x="2289572" y="1266650"/>
            <a:ext cx="335134" cy="47233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271" r="1"/>
          <a:stretch/>
        </p:blipFill>
        <p:spPr>
          <a:xfrm>
            <a:off x="4211960" y="710996"/>
            <a:ext cx="4584804" cy="548688"/>
          </a:xfrm>
          <a:prstGeom prst="rect">
            <a:avLst/>
          </a:prstGeom>
        </p:spPr>
      </p:pic>
      <p:sp>
        <p:nvSpPr>
          <p:cNvPr id="24" name="文本框 5"/>
          <p:cNvSpPr txBox="1"/>
          <p:nvPr/>
        </p:nvSpPr>
        <p:spPr>
          <a:xfrm>
            <a:off x="4211960" y="541512"/>
            <a:ext cx="4152099" cy="7386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儿童自得其乐，体现喜爱</a:t>
            </a:r>
            <a:endParaRPr lang="zh-CN" altLang="en-US" sz="2800" b="1" dirty="0">
              <a:latin typeface="黑体" pitchFamily="49" charset="-122"/>
              <a:ea typeface="黑体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88488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3" grpId="0" animBg="1"/>
      <p:bldP spid="15" grpId="0" animBg="1"/>
      <p:bldP spid="32" grpId="0" animBg="1"/>
      <p:bldP spid="33" grpId="0" animBg="1"/>
      <p:bldP spid="14" grpId="0" animBg="1"/>
      <p:bldP spid="22" grpId="0" animBg="1"/>
      <p:bldP spid="17" grpId="0" animBg="1"/>
      <p:bldP spid="18" grpId="0" animBg="1"/>
      <p:bldP spid="19" grpId="0" animBg="1"/>
      <p:bldP spid="2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5576" y="699542"/>
            <a:ext cx="51125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磬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：磬是一种中国古代石制打击乐器和礼器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。磬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，最早用于中国古代的乐舞活动，后来用于历代帝王、上层统治者的殿堂宴享、宗宙祭祀、朝聘礼仪活动中的乐队演奏，成为象征其身份地位的“礼器”。唐宋以后新乐兴起，磬仅用于祭祀仪式的雅乐乐队。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563638"/>
            <a:ext cx="2789560" cy="20287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2410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4">
            <a:extLst>
              <a:ext uri="{FF2B5EF4-FFF2-40B4-BE49-F238E27FC236}">
                <a16:creationId xmlns="" xmlns:a16="http://schemas.microsoft.com/office/drawing/2014/main" id="{4A3C3B97-39E1-8A49-BBB7-0945BB059AA6}"/>
              </a:ext>
            </a:extLst>
          </p:cNvPr>
          <p:cNvSpPr txBox="1"/>
          <p:nvPr/>
        </p:nvSpPr>
        <p:spPr>
          <a:xfrm>
            <a:off x="663035" y="339502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主题概括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87D1F651-71EF-204B-84FC-94E7EED152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20" y="392179"/>
            <a:ext cx="366860" cy="45633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31640" y="1707654"/>
            <a:ext cx="6840760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 《</a:t>
            </a:r>
            <a:r>
              <a:rPr lang="zh-CN" altLang="en-US" sz="2800" b="1" kern="0" dirty="0" smtClean="0">
                <a:latin typeface="楷体" pitchFamily="49" charset="-122"/>
                <a:ea typeface="楷体" pitchFamily="49" charset="-122"/>
              </a:rPr>
              <a:t>稚子弄冰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诗生动地描绘了天真稚气的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小孩</a:t>
            </a:r>
            <a:r>
              <a:rPr lang="zh-CN" altLang="en-US" sz="2800" b="1" u="sng" dirty="0" smtClean="0"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场景，展现了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儿童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u="sng" dirty="0" smtClean="0"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盎然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意趣。</a:t>
            </a:r>
            <a:endParaRPr lang="zh-CN" altLang="en-US" sz="1600" dirty="0"/>
          </a:p>
        </p:txBody>
      </p:sp>
      <p:sp>
        <p:nvSpPr>
          <p:cNvPr id="3" name="矩形 2"/>
          <p:cNvSpPr/>
          <p:nvPr/>
        </p:nvSpPr>
        <p:spPr>
          <a:xfrm>
            <a:off x="3131840" y="2264554"/>
            <a:ext cx="17281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脱冰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作戏</a:t>
            </a:r>
            <a:endParaRPr lang="zh-CN" altLang="en-US" sz="1600" dirty="0"/>
          </a:p>
        </p:txBody>
      </p:sp>
      <p:sp>
        <p:nvSpPr>
          <p:cNvPr id="12" name="矩形 11"/>
          <p:cNvSpPr/>
          <p:nvPr/>
        </p:nvSpPr>
        <p:spPr>
          <a:xfrm>
            <a:off x="1239099" y="2696602"/>
            <a:ext cx="18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自得其乐</a:t>
            </a:r>
          </a:p>
        </p:txBody>
      </p:sp>
    </p:spTree>
    <p:extLst>
      <p:ext uri="{BB962C8B-B14F-4D97-AF65-F5344CB8AC3E}">
        <p14:creationId xmlns="" xmlns:p14="http://schemas.microsoft.com/office/powerpoint/2010/main" val="42453420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79712" y="1203598"/>
            <a:ext cx="6552728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乡村儿童生活的每一个画面都让我们陶醉，也让诗人陶醉了，我们继续来学习第三首让人陶醉的古诗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——《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村晚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63638"/>
            <a:ext cx="1406926" cy="20162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48"/>
          <p:cNvSpPr txBox="1"/>
          <p:nvPr/>
        </p:nvSpPr>
        <p:spPr>
          <a:xfrm>
            <a:off x="6300192" y="1347614"/>
            <a:ext cx="1728192" cy="9002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 smtClean="0">
                <a:ln w="0"/>
                <a:solidFill>
                  <a:srgbClr val="FF0000"/>
                </a:solidFill>
                <a:effectLst>
                  <a:glow rad="139700">
                    <a:schemeClr val="bg1">
                      <a:alpha val="91000"/>
                    </a:schemeClr>
                  </a:glow>
                </a:effectLst>
                <a:latin typeface="黑体" pitchFamily="49" charset="-122"/>
                <a:ea typeface="黑体" pitchFamily="49" charset="-122"/>
              </a:rPr>
              <a:t>村晚</a:t>
            </a:r>
            <a:endParaRPr lang="zh-CN" altLang="en-US" sz="5400" b="1" dirty="0">
              <a:ln w="0"/>
              <a:solidFill>
                <a:srgbClr val="FF0000"/>
              </a:solidFill>
              <a:effectLst>
                <a:glow rad="139700">
                  <a:schemeClr val="bg1">
                    <a:alpha val="91000"/>
                  </a:schemeClr>
                </a:glow>
              </a:effectLst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35995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755576" y="987573"/>
            <a:ext cx="4825776" cy="326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杨万里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字</a:t>
            </a:r>
            <a:r>
              <a:rPr lang="zh-CN" altLang="en-US" sz="24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廷秀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，号</a:t>
            </a:r>
            <a:r>
              <a:rPr lang="zh-CN" altLang="en-US" sz="24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诚斋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。南宋诗人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。他的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诗歌大多描写自然景物，且以此见长。他也有不少篇章反映民间疾苦、抒发爱国感情的作品。著有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诚斋集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等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。他与范成大、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陆游、尤袤合称南宋“中兴四大诗人”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210476"/>
            <a:ext cx="2232248" cy="2822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878840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928794" y="428610"/>
            <a:ext cx="6048672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如何</a:t>
            </a:r>
            <a:r>
              <a:rPr lang="zh-CN" altLang="en-US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理解</a:t>
            </a:r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题目“村晚”</a:t>
            </a:r>
            <a:r>
              <a:rPr lang="en-US" altLang="zh-CN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?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000114"/>
            <a:ext cx="1356678" cy="194421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643042" y="1142990"/>
            <a:ext cx="4392488" cy="6376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n w="0"/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        村晚</a:t>
            </a:r>
            <a:endParaRPr lang="en-US" altLang="zh-CN" sz="2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3357554" y="1357304"/>
            <a:ext cx="1355947" cy="43204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572876" y="1923678"/>
            <a:ext cx="3079244" cy="73866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乡村傍晚的风景画</a:t>
            </a:r>
            <a:endParaRPr lang="en-US" altLang="zh-CN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5786" y="3143254"/>
            <a:ext cx="7358114" cy="138499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解题：这是一首描写农村晚景的诗。诗人即景而写，构成了一幅饶有生活情趣的农村晚景图。</a:t>
            </a:r>
            <a:endParaRPr lang="en-US" altLang="zh-CN" sz="28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2" y="928676"/>
            <a:ext cx="2307997" cy="2000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9241609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2267744" y="1635646"/>
            <a:ext cx="5544616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有感情地朗读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前两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句古诗，结合注释，说说这两句诗写了什么。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35646"/>
            <a:ext cx="1356678" cy="1944216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24428" y="41151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586812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42910" y="1357304"/>
            <a:ext cx="3877985" cy="275152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草满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池塘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水满陂，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山衔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落日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浸寒漪。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/>
            </a:r>
            <a:br>
              <a:rPr lang="zh-CN" altLang="en-US" sz="3200" dirty="0" smtClean="0"/>
            </a:b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347864" y="267494"/>
            <a:ext cx="938385" cy="50013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池岸</a:t>
            </a:r>
            <a:endParaRPr lang="zh-CN" altLang="en-US" sz="24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57488" y="2857502"/>
            <a:ext cx="1930536" cy="50013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水中的波纹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28597" y="3429006"/>
            <a:ext cx="7715304" cy="117724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诗意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：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绿草长满了池塘，池塘里的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水几乎</a:t>
            </a:r>
            <a:r>
              <a:rPr lang="zh-CN" altLang="en-US" sz="24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溢出了塘岸。远远的青山，衔着彤红的落日，一起把影子倒映在水中，闪动着粼粼波光。</a:t>
            </a:r>
          </a:p>
        </p:txBody>
      </p:sp>
      <p:sp>
        <p:nvSpPr>
          <p:cNvPr id="32" name="上箭头 31"/>
          <p:cNvSpPr/>
          <p:nvPr/>
        </p:nvSpPr>
        <p:spPr bwMode="auto">
          <a:xfrm>
            <a:off x="3753307" y="857238"/>
            <a:ext cx="197168" cy="227718"/>
          </a:xfrm>
          <a:prstGeom prst="upArrow">
            <a:avLst/>
          </a:prstGeom>
          <a:solidFill>
            <a:srgbClr val="92D050">
              <a:alpha val="92000"/>
            </a:srgbClr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上箭头 36"/>
          <p:cNvSpPr/>
          <p:nvPr/>
        </p:nvSpPr>
        <p:spPr bwMode="auto">
          <a:xfrm flipV="1">
            <a:off x="3714744" y="2571750"/>
            <a:ext cx="197168" cy="227718"/>
          </a:xfrm>
          <a:prstGeom prst="upArrow">
            <a:avLst/>
          </a:prstGeom>
          <a:solidFill>
            <a:srgbClr val="92D050">
              <a:alpha val="92000"/>
            </a:srgbClr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142976" y="2071684"/>
            <a:ext cx="428628" cy="48263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3571868" y="1428742"/>
            <a:ext cx="500066" cy="55406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500430" y="2071684"/>
            <a:ext cx="571504" cy="48263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500430" y="857238"/>
            <a:ext cx="759614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solidFill>
                  <a:srgbClr val="FF0000"/>
                </a:solidFill>
                <a:latin typeface="汉语拼音" pitchFamily="34" charset="0"/>
                <a:ea typeface="黑体" pitchFamily="49" charset="-122"/>
                <a:cs typeface="汉语拼音" pitchFamily="34" charset="0"/>
              </a:rPr>
              <a:t>bēi</a:t>
            </a:r>
            <a:endParaRPr lang="en-US" altLang="zh-CN" sz="2800" dirty="0">
              <a:solidFill>
                <a:srgbClr val="FF0000"/>
              </a:solidFill>
              <a:latin typeface="汉语拼音" pitchFamily="34" charset="0"/>
              <a:ea typeface="黑体" pitchFamily="49" charset="-122"/>
              <a:cs typeface="汉语拼音" pitchFamily="34" charset="0"/>
            </a:endParaRPr>
          </a:p>
        </p:txBody>
      </p:sp>
      <p:sp>
        <p:nvSpPr>
          <p:cNvPr id="16" name="上箭头 15"/>
          <p:cNvSpPr/>
          <p:nvPr/>
        </p:nvSpPr>
        <p:spPr bwMode="auto">
          <a:xfrm flipV="1">
            <a:off x="1285852" y="2571750"/>
            <a:ext cx="197168" cy="227718"/>
          </a:xfrm>
          <a:prstGeom prst="upArrow">
            <a:avLst/>
          </a:prstGeom>
          <a:solidFill>
            <a:srgbClr val="92D050">
              <a:alpha val="92000"/>
            </a:srgbClr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00034" y="2857502"/>
            <a:ext cx="1695702" cy="50013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口里含着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8235" r="1"/>
          <a:stretch/>
        </p:blipFill>
        <p:spPr>
          <a:xfrm>
            <a:off x="4860032" y="1853851"/>
            <a:ext cx="3840797" cy="548688"/>
          </a:xfrm>
          <a:prstGeom prst="rect">
            <a:avLst/>
          </a:prstGeom>
        </p:spPr>
      </p:pic>
      <p:sp>
        <p:nvSpPr>
          <p:cNvPr id="25" name="文本框 5"/>
          <p:cNvSpPr txBox="1"/>
          <p:nvPr/>
        </p:nvSpPr>
        <p:spPr>
          <a:xfrm>
            <a:off x="4860033" y="1684367"/>
            <a:ext cx="3430747" cy="7386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幽静美丽，体现喜爱</a:t>
            </a:r>
            <a:endParaRPr lang="zh-CN" altLang="en-US" sz="2800" b="1" dirty="0">
              <a:latin typeface="黑体" pitchFamily="49" charset="-122"/>
              <a:ea typeface="黑体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65653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3" grpId="0" animBg="1"/>
      <p:bldP spid="27" grpId="0" animBg="1"/>
      <p:bldP spid="32" grpId="0" animBg="1"/>
      <p:bldP spid="37" grpId="0" animBg="1"/>
      <p:bldP spid="34" grpId="0" animBg="1"/>
      <p:bldP spid="36" grpId="0" animBg="1"/>
      <p:bldP spid="17" grpId="0" animBg="1"/>
      <p:bldP spid="15" grpId="0"/>
      <p:bldP spid="16" grpId="0" animBg="1"/>
      <p:bldP spid="19" grpId="0" animBg="1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知有儿童挑促织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072198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29322" y="2143122"/>
            <a:ext cx="34290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知有儿童挑促织，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夜深篱落一灯明。</a:t>
            </a:r>
            <a:endParaRPr lang="zh-CN" altLang="en-US" sz="3200" b="1" dirty="0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2267744" y="937225"/>
            <a:ext cx="5976664" cy="23329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长满青草的池塘，快要落山的红日，真是一幅饶有生活情趣的农村晚景图，此时牧童在干什么呢？齐读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古诗后两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句，一起来看看吧！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31590"/>
            <a:ext cx="1356678" cy="19442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860385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4282" y="1357304"/>
            <a:ext cx="4071966" cy="119571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牧童</a:t>
            </a:r>
            <a:r>
              <a:rPr 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归去</a:t>
            </a:r>
            <a:r>
              <a:rPr 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横牛背，短笛</a:t>
            </a:r>
            <a:r>
              <a:rPr 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无腔</a:t>
            </a:r>
            <a:r>
              <a:rPr 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信口吹。</a:t>
            </a:r>
            <a:r>
              <a:rPr lang="zh-CN" altLang="en-US" sz="2800" baseline="30000" dirty="0" smtClean="0">
                <a:latin typeface="黑体"/>
                <a:ea typeface="黑体"/>
              </a:rPr>
              <a:t> </a:t>
            </a:r>
            <a:endParaRPr lang="zh-CN" altLang="en-US" sz="2800" dirty="0" smtClean="0">
              <a:latin typeface="黑体"/>
              <a:ea typeface="黑体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04222" y="571486"/>
            <a:ext cx="2351754" cy="50013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横坐在牛背上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71604" y="2714626"/>
            <a:ext cx="928694" cy="50013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曲调</a:t>
            </a:r>
            <a:endParaRPr lang="zh-CN" altLang="en-US" sz="24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5720" y="3512934"/>
            <a:ext cx="8174712" cy="9310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诗意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：</a:t>
            </a:r>
            <a:r>
              <a:rPr lang="zh-CN" altLang="en-US" sz="28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那小牧童横骑在牛背上，缓缓地把家还；拿着一支短笛，随口吹着，也没有固定的声腔。</a:t>
            </a:r>
          </a:p>
        </p:txBody>
      </p:sp>
      <p:sp>
        <p:nvSpPr>
          <p:cNvPr id="32" name="上箭头 31"/>
          <p:cNvSpPr/>
          <p:nvPr/>
        </p:nvSpPr>
        <p:spPr bwMode="auto">
          <a:xfrm>
            <a:off x="3000364" y="1142990"/>
            <a:ext cx="197168" cy="227718"/>
          </a:xfrm>
          <a:prstGeom prst="upArrow">
            <a:avLst/>
          </a:prstGeom>
          <a:solidFill>
            <a:srgbClr val="92D050">
              <a:alpha val="92000"/>
            </a:srgbClr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上箭头 32"/>
          <p:cNvSpPr/>
          <p:nvPr/>
        </p:nvSpPr>
        <p:spPr bwMode="auto">
          <a:xfrm rot="10800000">
            <a:off x="1928794" y="2500312"/>
            <a:ext cx="197168" cy="227718"/>
          </a:xfrm>
          <a:prstGeom prst="upArrow">
            <a:avLst/>
          </a:prstGeom>
          <a:solidFill>
            <a:srgbClr val="92D050">
              <a:alpha val="92000"/>
            </a:srgbClr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411760" y="1428742"/>
            <a:ext cx="1302984" cy="55406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714480" y="2000246"/>
            <a:ext cx="571504" cy="48263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357422" y="2000246"/>
            <a:ext cx="857256" cy="48263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714612" y="2714626"/>
            <a:ext cx="928694" cy="50013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随口</a:t>
            </a:r>
            <a:endParaRPr lang="zh-CN" altLang="en-US" sz="24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9" name="上箭头 18"/>
          <p:cNvSpPr/>
          <p:nvPr/>
        </p:nvSpPr>
        <p:spPr bwMode="auto">
          <a:xfrm rot="10800000">
            <a:off x="2857488" y="2500312"/>
            <a:ext cx="197168" cy="227718"/>
          </a:xfrm>
          <a:prstGeom prst="upArrow">
            <a:avLst/>
          </a:prstGeom>
          <a:solidFill>
            <a:srgbClr val="92D050">
              <a:alpha val="92000"/>
            </a:srgbClr>
          </a:solidFill>
          <a:ln w="31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271" r="1"/>
          <a:stretch/>
        </p:blipFill>
        <p:spPr>
          <a:xfrm>
            <a:off x="4139952" y="1661114"/>
            <a:ext cx="4584804" cy="548688"/>
          </a:xfrm>
          <a:prstGeom prst="rect">
            <a:avLst/>
          </a:prstGeom>
        </p:spPr>
      </p:pic>
      <p:sp>
        <p:nvSpPr>
          <p:cNvPr id="23" name="文本框 5"/>
          <p:cNvSpPr txBox="1"/>
          <p:nvPr/>
        </p:nvSpPr>
        <p:spPr>
          <a:xfrm>
            <a:off x="4139952" y="1491630"/>
            <a:ext cx="4152099" cy="7386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牧童天真调皮，体现喜爱</a:t>
            </a:r>
            <a:endParaRPr lang="zh-CN" altLang="en-US" sz="2800" b="1" dirty="0">
              <a:latin typeface="黑体" pitchFamily="49" charset="-122"/>
              <a:ea typeface="黑体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88488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3" grpId="0" animBg="1"/>
      <p:bldP spid="15" grpId="0" animBg="1"/>
      <p:bldP spid="32" grpId="0" animBg="1"/>
      <p:bldP spid="33" grpId="0" animBg="1"/>
      <p:bldP spid="14" grpId="0" animBg="1"/>
      <p:bldP spid="22" grpId="0" animBg="1"/>
      <p:bldP spid="17" grpId="0" animBg="1"/>
      <p:bldP spid="18" grpId="0" animBg="1"/>
      <p:bldP spid="19" grpId="0" animBg="1"/>
      <p:bldP spid="2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1762819"/>
            <a:ext cx="7272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村晚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这是一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首描写</a:t>
            </a:r>
            <a:r>
              <a:rPr lang="zh-CN" altLang="en-US" sz="2800" b="1" u="sng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的诗，     </a:t>
            </a:r>
            <a:endParaRPr lang="en-US" altLang="zh-CN" sz="2800" b="1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抒发了诗人对</a:t>
            </a:r>
            <a:r>
              <a:rPr lang="zh-CN" altLang="en-US" sz="2800" b="1" u="sng" dirty="0" smtClean="0"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800" b="1" u="sng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zh-CN" altLang="en-US" sz="2800" b="1" u="sng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之情。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20072" y="1832506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乡村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晚景</a:t>
            </a:r>
            <a:endParaRPr lang="zh-CN" altLang="en-US" sz="1600" dirty="0"/>
          </a:p>
        </p:txBody>
      </p:sp>
      <p:sp>
        <p:nvSpPr>
          <p:cNvPr id="5" name="矩形 4"/>
          <p:cNvSpPr/>
          <p:nvPr/>
        </p:nvSpPr>
        <p:spPr>
          <a:xfrm>
            <a:off x="2987824" y="2479452"/>
            <a:ext cx="16561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乡村晚景</a:t>
            </a:r>
            <a:endParaRPr lang="zh-CN" altLang="en-US" sz="1600" dirty="0"/>
          </a:p>
        </p:txBody>
      </p:sp>
      <p:sp>
        <p:nvSpPr>
          <p:cNvPr id="8" name="矩形 7"/>
          <p:cNvSpPr/>
          <p:nvPr/>
        </p:nvSpPr>
        <p:spPr>
          <a:xfrm>
            <a:off x="4860032" y="247181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喜爱</a:t>
            </a:r>
          </a:p>
        </p:txBody>
      </p:sp>
      <p:sp>
        <p:nvSpPr>
          <p:cNvPr id="12" name="文本框 14">
            <a:extLst>
              <a:ext uri="{FF2B5EF4-FFF2-40B4-BE49-F238E27FC236}">
                <a16:creationId xmlns="" xmlns:a16="http://schemas.microsoft.com/office/drawing/2014/main" id="{4A3C3B97-39E1-8A49-BBB7-0945BB059AA6}"/>
              </a:ext>
            </a:extLst>
          </p:cNvPr>
          <p:cNvSpPr txBox="1"/>
          <p:nvPr/>
        </p:nvSpPr>
        <p:spPr>
          <a:xfrm>
            <a:off x="663035" y="339502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主题概括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87D1F651-71EF-204B-84FC-94E7EED152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20" y="392179"/>
            <a:ext cx="366860" cy="45633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6114255" y="247945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赞美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91378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23541" y="2139702"/>
            <a:ext cx="4176464" cy="57304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 smtClean="0">
                <a:latin typeface="宋体" pitchFamily="2" charset="-122"/>
                <a:ea typeface="宋体" pitchFamily="2" charset="-122"/>
              </a:rPr>
              <a:t>儿童自在快乐的生活状态</a:t>
            </a: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72289" y="771550"/>
            <a:ext cx="63161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latin typeface="黑体" pitchFamily="2" charset="-122"/>
                <a:ea typeface="黑体" pitchFamily="2" charset="-122"/>
              </a:rPr>
              <a:t>这三首诗有什么相同之处和不同之处？</a:t>
            </a:r>
            <a:endParaRPr lang="zh-CN" altLang="zh-CN" sz="2800" dirty="0" smtClean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83" y="555526"/>
            <a:ext cx="1356678" cy="194421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76885" y="1419622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相同之</a:t>
            </a:r>
            <a:r>
              <a:rPr lang="zh-CN" altLang="zh-CN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处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023541" y="2927376"/>
            <a:ext cx="3484563" cy="6524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2800" b="1" dirty="0">
                <a:solidFill>
                  <a:schemeClr val="lt1"/>
                </a:solidFill>
                <a:latin typeface="宋体" pitchFamily="2" charset="-122"/>
                <a:ea typeface="宋体" pitchFamily="2" charset="-122"/>
              </a:rPr>
              <a:t>天真活泼的儿童形象</a:t>
            </a:r>
            <a:endParaRPr lang="en-US" altLang="zh-CN" sz="2800" b="1" dirty="0">
              <a:solidFill>
                <a:schemeClr val="lt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36465" y="3791472"/>
            <a:ext cx="2751559" cy="6524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充满了童真童趣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954240"/>
            <a:ext cx="5112568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 smtClean="0">
                <a:latin typeface="宋体" pitchFamily="2" charset="-122"/>
                <a:ea typeface="宋体" pitchFamily="2" charset="-122"/>
              </a:rPr>
              <a:t>《四时田园杂兴》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（其三十一）</a:t>
            </a:r>
          </a:p>
        </p:txBody>
      </p:sp>
      <p:sp>
        <p:nvSpPr>
          <p:cNvPr id="3" name="矩形 2"/>
          <p:cNvSpPr/>
          <p:nvPr/>
        </p:nvSpPr>
        <p:spPr>
          <a:xfrm>
            <a:off x="3664075" y="345629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不</a:t>
            </a:r>
            <a:r>
              <a:rPr lang="zh-CN" altLang="zh-CN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同</a:t>
            </a:r>
            <a:r>
              <a:rPr lang="zh-CN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之</a:t>
            </a:r>
            <a:r>
              <a:rPr lang="zh-CN" altLang="zh-CN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处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15616" y="1635646"/>
            <a:ext cx="7056784" cy="60939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zh-CN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繁忙的劳动</a:t>
            </a:r>
            <a:r>
              <a:rPr lang="zh-CN" altLang="zh-CN" sz="28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场面引出</a:t>
            </a:r>
            <a:r>
              <a:rPr lang="zh-CN" altLang="zh-CN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儿童学种瓜的可爱</a:t>
            </a:r>
            <a:r>
              <a:rPr lang="zh-CN" altLang="zh-CN" sz="28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场景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2283718"/>
            <a:ext cx="5112568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稚子弄冰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》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5616" y="2859782"/>
            <a:ext cx="7056784" cy="60939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从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稚子的心理出发，重点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描写“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脱冰作戏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”。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584" y="3471185"/>
            <a:ext cx="5112568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村晚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》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5616" y="4047249"/>
            <a:ext cx="7560840" cy="60939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先写乡村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晚景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，再写牧童，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构成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了乡村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晚景图。</a:t>
            </a:r>
          </a:p>
        </p:txBody>
      </p:sp>
    </p:spTree>
    <p:extLst>
      <p:ext uri="{BB962C8B-B14F-4D97-AF65-F5344CB8AC3E}">
        <p14:creationId xmlns="" xmlns:p14="http://schemas.microsoft.com/office/powerpoint/2010/main" val="17994676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357172"/>
            <a:ext cx="8858280" cy="4275551"/>
          </a:xfrm>
        </p:spPr>
        <p:txBody>
          <a:bodyPr/>
          <a:lstStyle/>
          <a:p>
            <a:pPr>
              <a:buNone/>
            </a:pPr>
            <a:r>
              <a:rPr lang="zh-CN" altLang="en-US" sz="2800" b="1" dirty="0" smtClean="0"/>
              <a:t>牧童骑黄牛，歌声振林樾。</a:t>
            </a:r>
            <a:endParaRPr lang="en-US" altLang="zh-CN" sz="2800" b="1" dirty="0" smtClean="0"/>
          </a:p>
          <a:p>
            <a:pPr algn="r">
              <a:buNone/>
            </a:pPr>
            <a:r>
              <a:rPr lang="en-US" altLang="zh-CN" sz="2800" b="1" dirty="0" smtClean="0"/>
              <a:t>——</a:t>
            </a:r>
            <a:r>
              <a:rPr lang="zh-CN" altLang="en-US" sz="2800" b="1" dirty="0" smtClean="0"/>
              <a:t>（清）袁枚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所见</a:t>
            </a:r>
            <a:r>
              <a:rPr lang="en-US" altLang="zh-CN" sz="2800" b="1" dirty="0" smtClean="0"/>
              <a:t>》</a:t>
            </a:r>
            <a:endParaRPr lang="zh-CN" altLang="en-US" sz="2800" b="1" dirty="0" smtClean="0"/>
          </a:p>
          <a:p>
            <a:pPr>
              <a:buNone/>
            </a:pPr>
            <a:r>
              <a:rPr lang="zh-CN" altLang="en-US" sz="2800" b="1" dirty="0" smtClean="0"/>
              <a:t>儿童急走追黄蝶，飞入菜花无处寻。</a:t>
            </a:r>
            <a:endParaRPr lang="en-US" altLang="zh-CN" sz="2800" b="1" dirty="0" smtClean="0"/>
          </a:p>
          <a:p>
            <a:pPr algn="r">
              <a:buNone/>
            </a:pPr>
            <a:r>
              <a:rPr lang="en-US" altLang="zh-CN" sz="2800" b="1" dirty="0" smtClean="0"/>
              <a:t>——</a:t>
            </a:r>
            <a:r>
              <a:rPr lang="zh-CN" altLang="en-US" sz="2800" b="1" dirty="0" smtClean="0"/>
              <a:t>（宋）杨万里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宿新市徐公店</a:t>
            </a:r>
            <a:r>
              <a:rPr lang="en-US" altLang="zh-CN" sz="2800" b="1" dirty="0" smtClean="0"/>
              <a:t>》</a:t>
            </a:r>
            <a:endParaRPr lang="zh-CN" altLang="en-US" sz="2800" b="1" dirty="0" smtClean="0"/>
          </a:p>
          <a:p>
            <a:pPr>
              <a:buNone/>
            </a:pPr>
            <a:r>
              <a:rPr lang="zh-CN" altLang="en-US" sz="2800" b="1" dirty="0" smtClean="0"/>
              <a:t>儿童散学归来早，忙趁东风放纸鸢。</a:t>
            </a:r>
            <a:endParaRPr lang="en-US" altLang="zh-CN" sz="2800" b="1" dirty="0" smtClean="0"/>
          </a:p>
          <a:p>
            <a:pPr algn="r">
              <a:buNone/>
            </a:pPr>
            <a:r>
              <a:rPr lang="en-US" altLang="zh-CN" sz="2800" b="1" dirty="0" smtClean="0"/>
              <a:t>——</a:t>
            </a:r>
            <a:r>
              <a:rPr lang="zh-CN" altLang="en-US" sz="2800" b="1" dirty="0" smtClean="0"/>
              <a:t>（清）高鼎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村居</a:t>
            </a:r>
            <a:r>
              <a:rPr lang="en-US" altLang="zh-CN" sz="2800" b="1" dirty="0" smtClean="0"/>
              <a:t>》</a:t>
            </a:r>
          </a:p>
          <a:p>
            <a:pPr>
              <a:buNone/>
            </a:pPr>
            <a:r>
              <a:rPr lang="zh-CN" altLang="en-US" sz="2800" b="1" dirty="0" smtClean="0"/>
              <a:t>知有儿童挑促织，夜深篱落一灯明。</a:t>
            </a:r>
            <a:endParaRPr lang="en-US" altLang="zh-CN" sz="2800" b="1" dirty="0" smtClean="0"/>
          </a:p>
          <a:p>
            <a:pPr algn="r">
              <a:buNone/>
            </a:pPr>
            <a:r>
              <a:rPr lang="en-US" altLang="zh-CN" sz="2800" b="1" dirty="0" smtClean="0"/>
              <a:t>——</a:t>
            </a:r>
            <a:r>
              <a:rPr lang="zh-CN" altLang="en-US" sz="2800" b="1" dirty="0" smtClean="0"/>
              <a:t>（宋）叶绍翁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夜书所见</a:t>
            </a:r>
            <a:r>
              <a:rPr lang="en-US" altLang="zh-CN" sz="2800" b="1" dirty="0" smtClean="0"/>
              <a:t>》</a:t>
            </a:r>
            <a:endParaRPr lang="zh-CN" altLang="en-US" sz="2800" b="1" dirty="0" smtClean="0"/>
          </a:p>
          <a:p>
            <a:pPr>
              <a:buNone/>
            </a:pPr>
            <a:endParaRPr lang="zh-CN" altLang="en-US" sz="28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/>
              <a:t>        </a:t>
            </a:r>
            <a:r>
              <a:rPr lang="zh-CN" altLang="en-US" b="1" dirty="0" smtClean="0"/>
              <a:t>童年如歌，歌里有</a:t>
            </a:r>
            <a:r>
              <a:rPr lang="zh-CN" altLang="en-US" b="1" u="sng" dirty="0" smtClean="0"/>
              <a:t>                             </a:t>
            </a:r>
            <a:r>
              <a:rPr lang="en-US" altLang="zh-CN" b="1" dirty="0" smtClean="0"/>
              <a:t>;</a:t>
            </a:r>
            <a:r>
              <a:rPr lang="zh-CN" altLang="en-US" b="1" dirty="0" smtClean="0"/>
              <a:t>有</a:t>
            </a:r>
            <a:r>
              <a:rPr lang="zh-CN" altLang="en-US" b="1" u="sng" dirty="0" smtClean="0"/>
              <a:t>                           </a:t>
            </a:r>
            <a:r>
              <a:rPr lang="zh-CN" altLang="en-US" b="1" dirty="0" smtClean="0"/>
              <a:t>；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有</a:t>
            </a:r>
            <a:r>
              <a:rPr lang="zh-CN" altLang="en-US" b="1" u="sng" dirty="0" smtClean="0"/>
              <a:t>                                              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pPr>
              <a:buNone/>
            </a:pPr>
            <a:endParaRPr lang="en-US" altLang="zh-CN" b="1" dirty="0" smtClean="0"/>
          </a:p>
          <a:p>
            <a:pPr>
              <a:buNone/>
            </a:pP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        </a:t>
            </a:r>
            <a:r>
              <a:rPr lang="zh-CN" altLang="en-US" b="1" dirty="0" smtClean="0"/>
              <a:t>童年如诗，诗里有</a:t>
            </a:r>
            <a:r>
              <a:rPr lang="zh-CN" altLang="en-US" b="1" u="sng" dirty="0" smtClean="0"/>
              <a:t>                          </a:t>
            </a:r>
            <a:r>
              <a:rPr lang="zh-CN" altLang="en-US" b="1" dirty="0" smtClean="0"/>
              <a:t>；有</a:t>
            </a:r>
            <a:r>
              <a:rPr lang="zh-CN" altLang="en-US" b="1" u="sng" dirty="0" smtClean="0"/>
              <a:t>                           </a:t>
            </a:r>
            <a:r>
              <a:rPr lang="zh-CN" altLang="en-US" b="1" dirty="0" smtClean="0"/>
              <a:t>；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有</a:t>
            </a:r>
            <a:r>
              <a:rPr lang="zh-CN" altLang="en-US" b="1" u="sng" dirty="0" smtClean="0"/>
              <a:t>                                  </a:t>
            </a:r>
            <a:r>
              <a:rPr lang="zh-CN" altLang="en-US" b="1" dirty="0" smtClean="0"/>
              <a:t>；有</a:t>
            </a:r>
            <a:r>
              <a:rPr lang="zh-CN" altLang="en-US" b="1" u="sng" dirty="0" smtClean="0"/>
              <a:t>                                         </a:t>
            </a:r>
            <a:r>
              <a:rPr lang="zh-CN" altLang="en-US" b="1" dirty="0" smtClean="0"/>
              <a:t>。</a:t>
            </a:r>
            <a:endParaRPr lang="zh-CN" alt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786314" y="1857370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开头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29520" y="371475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结尾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/>
              <a:t>          每一个人都有他自己的童年往事，快乐也好，辛酸也好，对于他都是心动神移的最深刻的记忆。</a:t>
            </a:r>
            <a:endParaRPr lang="en-US" altLang="zh-CN" dirty="0" smtClean="0"/>
          </a:p>
          <a:p>
            <a:pPr algn="r">
              <a:buNone/>
            </a:pPr>
            <a:r>
              <a:rPr lang="en-US" altLang="zh-CN" dirty="0" smtClean="0"/>
              <a:t>——</a:t>
            </a:r>
            <a:r>
              <a:rPr lang="zh-CN" altLang="en-US" dirty="0" smtClean="0"/>
              <a:t>冰心</a:t>
            </a:r>
            <a:endParaRPr lang="en-US" altLang="zh-CN" dirty="0" smtClean="0"/>
          </a:p>
          <a:p>
            <a:pPr algn="r">
              <a:buNone/>
            </a:pPr>
            <a:endParaRPr lang="en-US" altLang="zh-CN" dirty="0" smtClean="0"/>
          </a:p>
          <a:p>
            <a:pPr algn="r">
              <a:buNone/>
            </a:pPr>
            <a:endParaRPr lang="en-US" altLang="zh-CN" dirty="0" smtClean="0"/>
          </a:p>
          <a:p>
            <a:pPr algn="r">
              <a:buNone/>
            </a:pPr>
            <a:r>
              <a:rPr lang="zh-CN" altLang="en-US" dirty="0" smtClean="0"/>
              <a:t>永远是独一无二不可替代的事物：这是童年的回忆。</a:t>
            </a:r>
            <a:endParaRPr lang="en-US" altLang="zh-CN" dirty="0" smtClean="0"/>
          </a:p>
          <a:p>
            <a:pPr algn="r">
              <a:buNone/>
            </a:pPr>
            <a:r>
              <a:rPr lang="en-US" altLang="zh-CN" dirty="0" smtClean="0"/>
              <a:t>——</a:t>
            </a:r>
            <a:r>
              <a:rPr lang="zh-CN" altLang="en-US" dirty="0" smtClean="0"/>
              <a:t>杜伽尔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00034" y="1214428"/>
            <a:ext cx="1357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开头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3357568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结尾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128"/>
            <a:ext cx="9144000" cy="5261173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161281" y="110686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语文  五年级  下册</a:t>
            </a:r>
            <a:endParaRPr kumimoji="1" lang="zh-CN" altLang="en-US" sz="1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TextBox 48"/>
          <p:cNvSpPr txBox="1"/>
          <p:nvPr/>
        </p:nvSpPr>
        <p:spPr>
          <a:xfrm>
            <a:off x="3642282" y="1059582"/>
            <a:ext cx="4248471" cy="992579"/>
          </a:xfrm>
          <a:prstGeom prst="rect">
            <a:avLst/>
          </a:prstGeom>
          <a:solidFill>
            <a:schemeClr val="bg1">
              <a:alpha val="42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 </a:t>
            </a:r>
            <a:r>
              <a:rPr lang="zh-CN" altLang="en-US" sz="6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古诗三首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文本框 15">
            <a:hlinkClick r:id="rId5" action="ppaction://hlinksldjump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prstClr val="white"/>
                </a:solidFill>
              </a:rPr>
              <a:t>第一课时</a:t>
            </a:r>
          </a:p>
        </p:txBody>
      </p:sp>
      <p:sp>
        <p:nvSpPr>
          <p:cNvPr id="20" name="文本框 14">
            <a:hlinkClick r:id="rId6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prstClr val="white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571486"/>
            <a:ext cx="7886700" cy="4061237"/>
          </a:xfrm>
        </p:spPr>
        <p:txBody>
          <a:bodyPr/>
          <a:lstStyle/>
          <a:p>
            <a:pPr algn="ctr">
              <a:buNone/>
            </a:pPr>
            <a:r>
              <a:rPr lang="zh-CN" altLang="en-US" sz="2800" b="1" dirty="0" smtClean="0"/>
              <a:t>四时田园杂兴（其三十一）</a:t>
            </a:r>
          </a:p>
          <a:p>
            <a:pPr algn="ctr">
              <a:buNone/>
            </a:pPr>
            <a:r>
              <a:rPr lang="zh-CN" altLang="en-US" sz="2800" b="1" dirty="0" smtClean="0"/>
              <a:t>宋     范成大</a:t>
            </a:r>
          </a:p>
          <a:p>
            <a:pPr algn="ctr">
              <a:buNone/>
            </a:pPr>
            <a:r>
              <a:rPr lang="zh-CN" altLang="en-US" sz="2800" b="1" dirty="0" smtClean="0"/>
              <a:t>昼出</a:t>
            </a:r>
            <a:r>
              <a:rPr lang="en-US" altLang="zh-CN" sz="4000" b="1" dirty="0" smtClean="0">
                <a:solidFill>
                  <a:schemeClr val="accent2"/>
                </a:solidFill>
              </a:rPr>
              <a:t>/</a:t>
            </a:r>
            <a:r>
              <a:rPr lang="zh-CN" altLang="en-US" sz="2800" b="1" dirty="0" smtClean="0"/>
              <a:t>耘田</a:t>
            </a:r>
            <a:r>
              <a:rPr lang="en-US" altLang="zh-CN" sz="4000" b="1" dirty="0" smtClean="0">
                <a:solidFill>
                  <a:schemeClr val="accent2"/>
                </a:solidFill>
              </a:rPr>
              <a:t>/</a:t>
            </a:r>
            <a:r>
              <a:rPr lang="zh-CN" altLang="en-US" sz="2800" b="1" dirty="0" smtClean="0"/>
              <a:t>夜绩麻，</a:t>
            </a:r>
            <a:endParaRPr lang="en-US" altLang="zh-CN" sz="2800" b="1" dirty="0" smtClean="0"/>
          </a:p>
          <a:p>
            <a:pPr algn="ctr">
              <a:buNone/>
            </a:pPr>
            <a:r>
              <a:rPr lang="zh-CN" altLang="en-US" sz="2800" b="1" dirty="0" smtClean="0"/>
              <a:t>村庄</a:t>
            </a:r>
            <a:r>
              <a:rPr lang="en-US" altLang="zh-CN" sz="4000" b="1" dirty="0" smtClean="0">
                <a:solidFill>
                  <a:schemeClr val="accent2"/>
                </a:solidFill>
              </a:rPr>
              <a:t>/</a:t>
            </a:r>
            <a:r>
              <a:rPr lang="zh-CN" altLang="en-US" sz="2800" b="1" dirty="0" smtClean="0"/>
              <a:t>儿女</a:t>
            </a:r>
            <a:r>
              <a:rPr lang="en-US" altLang="zh-CN" sz="4000" b="1" dirty="0" smtClean="0">
                <a:solidFill>
                  <a:schemeClr val="accent2"/>
                </a:solidFill>
              </a:rPr>
              <a:t>/</a:t>
            </a:r>
            <a:r>
              <a:rPr lang="zh-CN" altLang="en-US" sz="2800" b="1" dirty="0" smtClean="0"/>
              <a:t>各当家。</a:t>
            </a:r>
            <a:endParaRPr lang="en-US" altLang="zh-CN" sz="2800" b="1" dirty="0" smtClean="0"/>
          </a:p>
          <a:p>
            <a:pPr algn="ctr">
              <a:buNone/>
            </a:pPr>
            <a:r>
              <a:rPr lang="zh-CN" altLang="en-US" sz="2800" b="1" dirty="0" smtClean="0"/>
              <a:t>童孙</a:t>
            </a:r>
            <a:r>
              <a:rPr lang="en-US" altLang="zh-CN" sz="4000" b="1" dirty="0" smtClean="0">
                <a:solidFill>
                  <a:schemeClr val="accent2"/>
                </a:solidFill>
              </a:rPr>
              <a:t>/</a:t>
            </a:r>
            <a:r>
              <a:rPr lang="zh-CN" altLang="en-US" sz="2800" b="1" dirty="0" smtClean="0"/>
              <a:t>未解</a:t>
            </a:r>
            <a:r>
              <a:rPr lang="en-US" altLang="zh-CN" sz="4000" b="1" dirty="0" smtClean="0">
                <a:solidFill>
                  <a:schemeClr val="accent2"/>
                </a:solidFill>
              </a:rPr>
              <a:t>/</a:t>
            </a:r>
            <a:r>
              <a:rPr lang="zh-CN" altLang="en-US" sz="2800" b="1" dirty="0" smtClean="0"/>
              <a:t>供耕织，</a:t>
            </a:r>
            <a:endParaRPr lang="en-US" altLang="zh-CN" sz="2800" b="1" dirty="0" smtClean="0"/>
          </a:p>
          <a:p>
            <a:pPr algn="ctr">
              <a:buNone/>
            </a:pPr>
            <a:r>
              <a:rPr lang="zh-CN" altLang="en-US" sz="2800" b="1" dirty="0" smtClean="0"/>
              <a:t>也傍</a:t>
            </a:r>
            <a:r>
              <a:rPr lang="en-US" altLang="zh-CN" sz="4000" b="1" dirty="0" smtClean="0">
                <a:solidFill>
                  <a:schemeClr val="accent2"/>
                </a:solidFill>
              </a:rPr>
              <a:t>/</a:t>
            </a:r>
            <a:r>
              <a:rPr lang="zh-CN" altLang="en-US" sz="2800" b="1" dirty="0" smtClean="0"/>
              <a:t>桑阴</a:t>
            </a:r>
            <a:r>
              <a:rPr lang="en-US" altLang="zh-CN" sz="4000" b="1" dirty="0" smtClean="0">
                <a:solidFill>
                  <a:schemeClr val="accent2"/>
                </a:solidFill>
              </a:rPr>
              <a:t>/</a:t>
            </a:r>
            <a:r>
              <a:rPr lang="zh-CN" altLang="en-US" sz="2800" b="1" dirty="0" smtClean="0"/>
              <a:t>学种瓜。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rgbClr val="FF0000"/>
          </a:solidFill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1813</Words>
  <Application>Microsoft Office PowerPoint</Application>
  <PresentationFormat>全屏显示(16:9)</PresentationFormat>
  <Paragraphs>207</Paragraphs>
  <Slides>44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5" baseType="lpstr">
      <vt:lpstr>Arial</vt:lpstr>
      <vt:lpstr>宋体</vt:lpstr>
      <vt:lpstr>Times New Roman</vt:lpstr>
      <vt:lpstr>微软雅黑</vt:lpstr>
      <vt:lpstr>Impact</vt:lpstr>
      <vt:lpstr>黑体</vt:lpstr>
      <vt:lpstr>楷体</vt:lpstr>
      <vt:lpstr>汉语拼音</vt:lpstr>
      <vt:lpstr>幼圆</vt:lpstr>
      <vt:lpstr>Calibri</vt:lpstr>
      <vt:lpstr>《七彩课堂》课件模板（新）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97</cp:revision>
  <dcterms:created xsi:type="dcterms:W3CDTF">2017-03-17T02:28:00Z</dcterms:created>
  <dcterms:modified xsi:type="dcterms:W3CDTF">2020-05-10T07:33:19Z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