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3"/>
  </p:notesMasterIdLst>
  <p:sldIdLst>
    <p:sldId id="271" r:id="rId2"/>
    <p:sldId id="256" r:id="rId3"/>
    <p:sldId id="283" r:id="rId4"/>
    <p:sldId id="272" r:id="rId5"/>
    <p:sldId id="290" r:id="rId6"/>
    <p:sldId id="269" r:id="rId7"/>
    <p:sldId id="291" r:id="rId8"/>
    <p:sldId id="284" r:id="rId9"/>
    <p:sldId id="285" r:id="rId10"/>
    <p:sldId id="286" r:id="rId11"/>
    <p:sldId id="287" r:id="rId12"/>
    <p:sldId id="292" r:id="rId13"/>
    <p:sldId id="265" r:id="rId14"/>
    <p:sldId id="288" r:id="rId15"/>
    <p:sldId id="281" r:id="rId16"/>
    <p:sldId id="263" r:id="rId17"/>
    <p:sldId id="293" r:id="rId18"/>
    <p:sldId id="262" r:id="rId19"/>
    <p:sldId id="261" r:id="rId20"/>
    <p:sldId id="294" r:id="rId21"/>
    <p:sldId id="259" r:id="rId22"/>
    <p:sldId id="295" r:id="rId23"/>
    <p:sldId id="277" r:id="rId24"/>
    <p:sldId id="296" r:id="rId25"/>
    <p:sldId id="275" r:id="rId26"/>
    <p:sldId id="289" r:id="rId27"/>
    <p:sldId id="274" r:id="rId28"/>
    <p:sldId id="297" r:id="rId29"/>
    <p:sldId id="273" r:id="rId30"/>
    <p:sldId id="282" r:id="rId31"/>
    <p:sldId id="258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4FA42-C33A-4A39-8202-E0D923E5C322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BB7854-D989-4290-9946-FAEAC0BEBE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200.htm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aike.baidu.com/view/702678.htm" TargetMode="External"/><Relationship Id="rId5" Type="http://schemas.openxmlformats.org/officeDocument/2006/relationships/hyperlink" Target="http://baike.baidu.com/view/61891.htm" TargetMode="External"/><Relationship Id="rId4" Type="http://schemas.openxmlformats.org/officeDocument/2006/relationships/hyperlink" Target="http://baike.baidu.com/view/28637.ht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4480" y="0"/>
            <a:ext cx="55364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义务教育课程标准实验教科书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人</a:t>
            </a:r>
            <a:r>
              <a:rPr lang="zh-CN" altLang="en-US" sz="3200" b="1" dirty="0" smtClean="0">
                <a:latin typeface="黑体" pitchFamily="2" charset="-122"/>
                <a:ea typeface="楷体_GB2312"/>
              </a:rPr>
              <a:t>教版小学语文三年级下册</a:t>
            </a:r>
            <a:endParaRPr lang="zh-CN" altLang="en-US" sz="3200" b="1" dirty="0">
              <a:latin typeface="黑体" pitchFamily="2" charset="-122"/>
              <a:ea typeface="楷体_GB231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858" y="1357298"/>
            <a:ext cx="1107996" cy="41434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和时间赛跑</a:t>
            </a: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48" y="5500703"/>
            <a:ext cx="33575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达州职业技术学院</a:t>
            </a:r>
            <a:endParaRPr lang="en-US" altLang="zh-CN" sz="2800" b="1" dirty="0" smtClean="0"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</a:rPr>
              <a:t>09</a:t>
            </a:r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语文教育班    </a:t>
            </a:r>
            <a:endParaRPr lang="en-US" altLang="zh-CN" sz="2800" b="1" dirty="0" smtClean="0"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余慧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357298"/>
            <a:ext cx="642942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loc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2924" y="5521607"/>
            <a:ext cx="1381076" cy="1336393"/>
          </a:xfrm>
          <a:prstGeom prst="rect">
            <a:avLst/>
          </a:prstGeom>
          <a:noFill/>
        </p:spPr>
      </p:pic>
      <p:pic>
        <p:nvPicPr>
          <p:cNvPr id="4" name="Picture 2" descr="1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285720" y="285728"/>
            <a:ext cx="8858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我看到鸟儿飞到天空，它们飞得多快呀。明天它们再飞过同样的路线，也永远不是今天了。或许明天再飞过这条路线，不是老鸟，而是小鸟了。 </a:t>
            </a:r>
            <a:endParaRPr lang="zh-CN" altLang="en-US" sz="3200" b="1" dirty="0"/>
          </a:p>
        </p:txBody>
      </p:sp>
      <p:pic>
        <p:nvPicPr>
          <p:cNvPr id="6" name="Picture 7" descr="cloc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8642" y="5398125"/>
            <a:ext cx="1381076" cy="1336393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855388"/>
            <a:ext cx="8858280" cy="541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  <a:cs typeface="Arial" pitchFamily="34" charset="0"/>
              </a:rPr>
              <a:t>时间过的飞快，使我的小心眼里不只是着急，还有悲伤。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  <a:cs typeface="Arial" pitchFamily="34" charset="0"/>
              </a:rPr>
              <a:t>有一天我放学回家，看到太阳快落山了，就下决心说：“我要比太阳更快回家。”我狂奔回去，站在庭院里喘气的时候，看到太阳还露着半边脸，我高兴地跳起来。那一天我跑赢了太阳。以后我常做这样的游戏，有时和太阳赛跑，有时和西北风比赛，有时一个暑假的作业，我十天就做完了。那时我三年级，常把哥哥五年级的作业拿来做。每一次比赛胜过时间，我就快乐得不知道怎么形容。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714348" y="571480"/>
            <a:ext cx="750099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  <a:cs typeface="Arial" pitchFamily="34" charset="0"/>
              </a:rPr>
              <a:t>后来的二十年里，我因此受益无穷。虽然我知道人永远跑不过时间，但是可以比原来跑快一步，如果加把劲，有时可以快好几步。那几步虽然很小很小，用途却很大很大。</a:t>
            </a:r>
            <a:endParaRPr lang="en-US" altLang="zh-CN" sz="3200" b="1" dirty="0" smtClean="0">
              <a:solidFill>
                <a:prstClr val="black"/>
              </a:solidFill>
              <a:latin typeface="楷体_GB2312" pitchFamily="49" charset="-122"/>
              <a:ea typeface="楷体_GB2312" pitchFamily="49" charset="-122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如果将来我有什么要教给我的孩子，我会告诉他：假若你一直和时间赛跑，你就可以成功</a:t>
            </a:r>
            <a:endParaRPr lang="zh-CN" altLang="en-US" b="1" dirty="0"/>
          </a:p>
        </p:txBody>
      </p:sp>
      <p:pic>
        <p:nvPicPr>
          <p:cNvPr id="6" name="Picture 7" descr="cloc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3304" y="5028474"/>
            <a:ext cx="1890696" cy="18295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214290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课文赏析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9368" y="1357298"/>
            <a:ext cx="70945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1357298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572000" y="2285992"/>
            <a:ext cx="4071937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</a:rPr>
              <a:t>      </a:t>
            </a:r>
            <a:r>
              <a:rPr lang="zh-CN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虽然明天还会有新的太阳，但永远不会有今天的太阳了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pic>
        <p:nvPicPr>
          <p:cNvPr id="5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7657"/>
            <a:ext cx="4572000" cy="538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357290" y="857232"/>
            <a:ext cx="59293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 “</a:t>
            </a:r>
            <a:r>
              <a:rPr lang="zh-CN" altLang="en-US" sz="3200" b="1" dirty="0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昨天过去了</a:t>
            </a:r>
            <a:r>
              <a:rPr lang="en-US" altLang="zh-CN" sz="3200" b="1" dirty="0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你再也不能回到昨天。爸爸以前也和你一样是个孩子，现在想回到童年却办不到了。你将来也会长得像爸爸一样大，像外祖母一样老。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时间过去了，就永远不会回来 了。</a:t>
            </a:r>
            <a:r>
              <a:rPr lang="zh-CN" altLang="en-US" sz="3200" b="1" dirty="0" smtClean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”爸爸说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Picture 7" descr="cloc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3304" y="5028474"/>
            <a:ext cx="1890696" cy="18295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785794"/>
            <a:ext cx="76438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C000"/>
                </a:solidFill>
                <a:ea typeface="楷体_GB2312"/>
              </a:rPr>
              <a:t>作者想告诉我们什么？</a:t>
            </a:r>
            <a:endParaRPr lang="zh-CN" altLang="en-US" sz="5400" dirty="0">
              <a:solidFill>
                <a:srgbClr val="FFC000"/>
              </a:solidFill>
              <a:ea typeface="楷体_GB2312"/>
            </a:endParaRPr>
          </a:p>
        </p:txBody>
      </p:sp>
      <p:pic>
        <p:nvPicPr>
          <p:cNvPr id="4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71678"/>
            <a:ext cx="528641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285852" y="2214554"/>
            <a:ext cx="4714908" cy="3714776"/>
          </a:xfrm>
          <a:prstGeom prst="rect">
            <a:avLst/>
          </a:prstGeom>
        </p:spPr>
        <p:txBody>
          <a:bodyPr/>
          <a:lstStyle/>
          <a:p>
            <a:pPr marL="2628900" lvl="5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357686" y="1643050"/>
            <a:ext cx="450059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5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假若你一直和时间赛跑，你就      </a:t>
            </a:r>
            <a:r>
              <a:rPr lang="zh-CN" altLang="en-US" sz="3600" b="1" dirty="0" smtClean="0"/>
              <a:t>（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可以成功             </a:t>
            </a:r>
            <a:r>
              <a:rPr lang="zh-CN" altLang="en-US" sz="3600" b="1" dirty="0" smtClean="0"/>
              <a:t>）。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C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4" y="219831"/>
            <a:ext cx="3714744" cy="635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214290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课堂讨论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9368" y="1357298"/>
            <a:ext cx="70945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928662" y="785795"/>
            <a:ext cx="738825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 sz="32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、为什么作者要与时间赛跑，并要告诉他的孩子们？当时他会是什么心情？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28596" y="2786058"/>
            <a:ext cx="6985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、课文最后说，“假若你一直和时间赛跑，你就可以成功。”你同意这个说法吗？谈谈你的看法。</a:t>
            </a:r>
          </a:p>
        </p:txBody>
      </p:sp>
      <p:pic>
        <p:nvPicPr>
          <p:cNvPr id="7" name="Picture 7" descr="cloc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3304" y="5028474"/>
            <a:ext cx="1890696" cy="18295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714356"/>
            <a:ext cx="61436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“我”跑不过时间，以为时间流逝得太快了。但是‘我“可以抓紧时间，争分夺秒地做完每件事情，这就是与时间赛跑。你赢了时间，也就意味着成功</a:t>
            </a:r>
            <a:r>
              <a:rPr lang="zh-CN" altLang="en-US" sz="4000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Picture 7" descr="cloc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3304" y="5028474"/>
            <a:ext cx="1890696" cy="1829526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214290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导语设计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9368" y="1357298"/>
            <a:ext cx="70945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214290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板书设计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9368" y="1357298"/>
            <a:ext cx="70945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1357298"/>
            <a:ext cx="677108" cy="29289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和时间赛跑</a:t>
            </a:r>
            <a:endParaRPr lang="zh-CN" altLang="en-US" sz="32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 flipV="1">
            <a:off x="714348" y="1285860"/>
            <a:ext cx="500066" cy="25003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285852" y="500042"/>
            <a:ext cx="32147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悲痛时间一去不返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1—5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2000232" y="1571612"/>
            <a:ext cx="45719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减号 7"/>
          <p:cNvSpPr/>
          <p:nvPr/>
        </p:nvSpPr>
        <p:spPr>
          <a:xfrm>
            <a:off x="4071934" y="928670"/>
            <a:ext cx="785818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214942" y="57148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心里不是滋味</a:t>
            </a:r>
            <a:endParaRPr lang="zh-CN" altLang="en-US" sz="32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左右箭头 9"/>
          <p:cNvSpPr/>
          <p:nvPr/>
        </p:nvSpPr>
        <p:spPr>
          <a:xfrm>
            <a:off x="928662" y="2357430"/>
            <a:ext cx="642942" cy="7143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643042" y="2005745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和时间赛跑（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6—9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32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3643306" y="1785926"/>
            <a:ext cx="285752" cy="92869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857620" y="1214422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比赛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跑赢太阳</a:t>
            </a:r>
            <a:endParaRPr lang="zh-CN" altLang="en-US" sz="32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右箭头 13"/>
          <p:cNvSpPr/>
          <p:nvPr/>
        </p:nvSpPr>
        <p:spPr>
          <a:xfrm flipV="1">
            <a:off x="3643306" y="2214554"/>
            <a:ext cx="428628" cy="714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143372" y="1928802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作业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十天做完</a:t>
            </a:r>
            <a:endParaRPr lang="zh-CN" altLang="en-US" sz="32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00496" y="2500306"/>
            <a:ext cx="3571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五年级题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三年做完</a:t>
            </a:r>
            <a:endParaRPr lang="zh-CN" altLang="en-US" sz="32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右大括号 16"/>
          <p:cNvSpPr/>
          <p:nvPr/>
        </p:nvSpPr>
        <p:spPr>
          <a:xfrm>
            <a:off x="7250925" y="1505822"/>
            <a:ext cx="642942" cy="1714512"/>
          </a:xfrm>
          <a:prstGeom prst="rightBrace">
            <a:avLst>
              <a:gd name="adj1" fmla="val 8333"/>
              <a:gd name="adj2" fmla="val 4589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572396" y="1928802"/>
            <a:ext cx="6429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喜悦</a:t>
            </a:r>
            <a:endParaRPr lang="zh-CN" altLang="en-US" sz="32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57290" y="3643314"/>
            <a:ext cx="29289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要珍惜时间（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受益无穷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右中括号 19"/>
          <p:cNvSpPr/>
          <p:nvPr/>
        </p:nvSpPr>
        <p:spPr>
          <a:xfrm>
            <a:off x="7572396" y="857232"/>
            <a:ext cx="402057" cy="4000528"/>
          </a:xfrm>
          <a:prstGeom prst="rightBracket">
            <a:avLst>
              <a:gd name="adj" fmla="val 2708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74453" y="1434384"/>
            <a:ext cx="1169551" cy="4286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感伤时间逝去“赛跑”倍加珍惜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214290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教师总结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9368" y="1357298"/>
            <a:ext cx="70945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857232"/>
            <a:ext cx="6643734" cy="4103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珍惜时间，就是珍惜了我们的人生。”在与时间的赛跑中，我们永远不是一个胜利者，但是我们永远是一个收获者。我们收获着知识、收获着快乐，收获着人生的经历。。。想要有收获，想要让我们的生活多姿多彩，就不要停止与时间赛跑的脚步。</a:t>
            </a:r>
            <a:endParaRPr lang="en-US" altLang="zh-CN" sz="32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214290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扩展阅读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9368" y="1357298"/>
            <a:ext cx="70945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0" y="0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匆  匆</a:t>
            </a:r>
          </a:p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朱自清</a:t>
            </a: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燕子去了，有再来的时候；杨柳枯了，有再青的时候；桃花谢了，有再开的时候。但 是，聪明的，你告诉我，我们的日子为什么一去不复返呢？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是有人偷了他们罢：那是 谁？又藏在何处呢？是他们自己逃走了罢：现在又到了哪里呢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我不知道他们给了我多少日子；但我的手确乎是渐渐空虚了。在默默里算着，八千多日 子已经从我手中溜去；像针尖上一滴水滴在大海里，我的日子滴在时间的流里，没有声音， 也没有影子。我不禁头涔涔而泪潸潸了。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Picture 7" descr="cloc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3304" y="5028474"/>
            <a:ext cx="1890696" cy="182952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500034" y="285729"/>
            <a:ext cx="83582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去的尽管去了，来的尽管来着；去来的中间，又怎样地匆匆呢？早上我起来的时候，小 屋里射进两三方斜斜的太阳。太阳他有脚啊，轻轻悄悄地挪移了；我也茫茫然跟着旋转。于 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洗手的时候，日子从水盆里过去；吃饭的时候，日子从饭碗里过去；默默时，便从凝 然的双眼前过去。我觉察他去的匆匆了，伸出手遮挽时，他又从遮挽着的手边过去，天黑 时，</a:t>
            </a:r>
            <a:endParaRPr lang="zh-CN" altLang="en-US" sz="3200" dirty="0"/>
          </a:p>
        </p:txBody>
      </p:sp>
      <p:pic>
        <p:nvPicPr>
          <p:cNvPr id="4" name="Picture 7" descr="cloc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3304" y="5028474"/>
            <a:ext cx="1890696" cy="1829526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500034" y="4810044"/>
            <a:ext cx="7429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我躺在床上，他便伶伶俐俐地从我身上跨过，从我脚边飞去了。等我睁开眼和太阳再 见，这算又溜走了一日。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loc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05704" y="5180874"/>
            <a:ext cx="1890696" cy="1829526"/>
          </a:xfrm>
          <a:prstGeom prst="rect">
            <a:avLst/>
          </a:prstGeom>
          <a:noFill/>
        </p:spPr>
      </p:pic>
      <p:pic>
        <p:nvPicPr>
          <p:cNvPr id="6" name="Picture 7" descr="cloc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3304" y="5028474"/>
            <a:ext cx="1890696" cy="1829526"/>
          </a:xfrm>
          <a:prstGeom prst="rect">
            <a:avLst/>
          </a:prstGeom>
          <a:noFill/>
        </p:spPr>
      </p:pic>
      <p:pic>
        <p:nvPicPr>
          <p:cNvPr id="5" name="Picture 2" descr="1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57158" y="1500174"/>
            <a:ext cx="84296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在逃去如飞的日子里，在千门万户的世界里的我能做些什么呢？只有徘徊罢了，只有匆 匆罢了；在八千多日的匆匆里，除徘徊外，又剩些什么呢？过去的日子如轻烟，被微风吹散 了，如薄雾，被初阳蒸融了；我留着些什么痕迹呢？我何曾留着像游丝样的痕迹呢？我赤裸 裸来到这世界，转眼间也将赤裸裸的回去罢？但不能平的，为什么偏要白白走这一遭啊？ 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你聪明的，告诉我，我们的日子为什么一去不复返呢？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" name="Picture 7" descr="cloc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05704" y="5180874"/>
            <a:ext cx="1890696" cy="1829526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57158" y="285728"/>
            <a:ext cx="72866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我掩着面叹息。但是新来的日子的影儿又开始在叹息里闪过了。 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214290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作业布置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9368" y="1357298"/>
            <a:ext cx="70945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53470" y="357166"/>
            <a:ext cx="7421562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一、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组</a:t>
            </a:r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词</a:t>
            </a:r>
            <a:r>
              <a:rPr lang="zh-CN" altLang="en-US" sz="2400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2400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400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持（    坚持 ） 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哀（ </a:t>
            </a:r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悲哀   ） 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棱</a:t>
            </a:r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（  棱 角） 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悠（ </a:t>
            </a:r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  悠闲 ） 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若</a:t>
            </a:r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（   假若  ） 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　　特</a:t>
            </a:r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（  特有   ） 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衰</a:t>
            </a:r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（ 衰弱    ） 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梭（ </a:t>
            </a:r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 梭子  ） 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忧</a:t>
            </a:r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（  忧愁  ） 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诺</a:t>
            </a:r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（  诺言  ）</a:t>
            </a:r>
            <a:r>
              <a:rPr lang="zh-CN" altLang="en-US" sz="2400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2400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2400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二、抄写下列句子</a:t>
            </a:r>
            <a:b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en-US" altLang="zh-CN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、时间好比东流水，只有流去无流回。</a:t>
            </a:r>
            <a:b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en-US" altLang="zh-CN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、世间最宝贵的就是今天，最容易丧失的也是今天。</a:t>
            </a: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endParaRPr lang="en-US" altLang="zh-CN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4364251" y="324433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，</a:t>
            </a:r>
            <a:endParaRPr lang="zh-CN" altLang="en-US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loc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8642" y="5398125"/>
            <a:ext cx="1381076" cy="1336393"/>
          </a:xfrm>
          <a:prstGeom prst="rect">
            <a:avLst/>
          </a:prstGeom>
          <a:noFill/>
        </p:spPr>
      </p:pic>
      <p:pic>
        <p:nvPicPr>
          <p:cNvPr id="6" name="Picture 2" descr="1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214282" y="214290"/>
            <a:ext cx="8501122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7030A0"/>
                </a:solidFill>
                <a:ea typeface="楷体_GB2312"/>
              </a:rPr>
              <a:t>          </a:t>
            </a:r>
            <a:r>
              <a:rPr lang="zh-CN" altLang="en-US" sz="3200" b="1" dirty="0" smtClean="0">
                <a:solidFill>
                  <a:srgbClr val="7030A0"/>
                </a:solidFill>
                <a:ea typeface="楷体_GB2312"/>
              </a:rPr>
              <a:t>这是一篇清新、淡雅又略带忧伤情绪的散文。在这篇课文里主要讲了两层意思：一是“我”从爸爸的谈话中，从太阳落山、鸟儿的飞行中，明白了为什么要珍惜时间；从“我”和时间赛跑的经历中体会到怎样珍惜时间。作者慧眼独具地抓住了生活中不经意的时间流逝现象，以祖母去世，“我”哀痛万分，通过父母对我的启示和自己的切身感受，把时间变成了可以觉察到、并在行动中可以抓得住的东西，从而点明了中心，使人们认识到：所有时间里的事物，都永远不会回来了，但是，假若你一直和时间赛跑，你就会获得成功。这样一篇教育学生珍惜时间的好教材。</a:t>
            </a:r>
            <a:br>
              <a:rPr lang="zh-CN" altLang="en-US" sz="3200" b="1" dirty="0" smtClean="0">
                <a:solidFill>
                  <a:srgbClr val="7030A0"/>
                </a:solidFill>
                <a:ea typeface="楷体_GB2312"/>
              </a:rPr>
            </a:br>
            <a:endParaRPr lang="zh-CN" altLang="en-US" sz="3200" b="1" dirty="0">
              <a:solidFill>
                <a:srgbClr val="7030A0"/>
              </a:solidFill>
              <a:ea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0" y="3214686"/>
            <a:ext cx="86439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ea typeface="楷体_GB2312"/>
              </a:rPr>
              <a:t>         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、未来的科学家、作家、艺术家、设计师们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你们一定从这个故事中受到了新的启发，在以后的生活中，要获得成功，你们又该如何与时间赛跑呢？请拿起你的笔，尽情地流露自己的真情实感吧。</a:t>
            </a:r>
            <a:b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</a:b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Picture 7" descr="cloc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8642" y="5398125"/>
            <a:ext cx="1381076" cy="13363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214414" y="285728"/>
            <a:ext cx="65008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、一寸光阴一寸金，寸金难买寸光阴；失落寸金容易找，失落光阴无处寻。</a:t>
            </a:r>
            <a:r>
              <a:rPr lang="zh-CN" altLang="en-US" sz="32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三、造句</a:t>
            </a: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假若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就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0199" y="852666"/>
            <a:ext cx="5643602" cy="475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714348" y="642918"/>
            <a:ext cx="7572428" cy="1754326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衷心感谢各位领导、专家、同仁莅临指导！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2198" y="5411450"/>
            <a:ext cx="3357554" cy="144655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谢谢！</a:t>
            </a:r>
            <a:endParaRPr lang="zh-CN" altLang="en-US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857232"/>
            <a:ext cx="89297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“赛跑”是指比赛跑步速度的运动。时间开弓的箭、好似飞驰的列车，永远向前，不知道疲倦，永无休止。人类是无法与时间赛跑的。可在文中“我”却天天在和时间奔跑，并在赛跑中体会到时间的意义你，懂得珍惜时间的道理。课题概括全文大意，激发人们斗志的作用。</a:t>
            </a:r>
            <a:endParaRPr lang="zh-CN" altLang="en-US" sz="3200" b="1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Picture 7" descr="cloc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8642" y="5398125"/>
            <a:ext cx="1381076" cy="133639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214290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作者简介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9368" y="1357298"/>
            <a:ext cx="70945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Administrator\桌面\6391e90343f0e7ae09fa9367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2740" y="357165"/>
            <a:ext cx="4299614" cy="5846625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714876" y="0"/>
            <a:ext cx="4429124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林清玄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(1953— )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，笔名秦情，林打开，名字来源：清而不玄。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  <a:hlinkClick r:id="rId3" action="ppaction://hlinkfile"/>
              </a:rPr>
              <a:t>台湾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  <a:hlinkClick r:id="rId4" action="ppaction://hlinkfile"/>
              </a:rPr>
              <a:t>高雄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人，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1953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年生于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  <a:hlinkClick r:id="rId5" action="ppaction://hlinkfile"/>
              </a:rPr>
              <a:t>中国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台湾省高雄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  <a:hlinkClick r:id="rId6" action="ppaction://hlinkfile"/>
              </a:rPr>
              <a:t>旗山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。毕业于中国台湾世界新闻专科学校，曾任台湾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中国时报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海外版记者、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工商时报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经济记者、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时报杂志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主编等职。他是台湾作家中最高产的一位，也是获得各类文学奖最多的一位。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214290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朗读感悟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和时间赛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9368" y="1357298"/>
            <a:ext cx="70945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142844" y="214290"/>
            <a:ext cx="87868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  读小学的时候，我的外祖母去世了。外祖母生前最疼爱我。我无法排除自己的忧伤，每天在学校的操场上一圈一圈地跑着，跑得累倒在地上，扑在草坪上痛哭。 那哀痛的日子持续了很久，爸爸妈妈也不知道如何安慰我。他们知道与其欺骗我说外祖母睡着了，还不如对我说实话：外祖母永远不会回来了。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3753720"/>
            <a:ext cx="80724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什么是永远不会回来了呢？”我问。 “所有时间里的事物，都永远不会回来了。你的昨天过去了，它就永远变成昨天，你再也不能回到昨天了。爸爸以前和你一样小，现在再</a:t>
            </a:r>
            <a:endParaRPr lang="zh-CN" altLang="en-US" sz="3200" b="1" dirty="0"/>
          </a:p>
        </p:txBody>
      </p:sp>
      <p:pic>
        <p:nvPicPr>
          <p:cNvPr id="4" name="Picture 7" descr="cloc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8642" y="5398125"/>
            <a:ext cx="1381076" cy="133639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282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357158" y="214290"/>
            <a:ext cx="8572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也不能回到你这么小的童年了。有一天你会长大，你也会像外祖母一样老，有一天你度过了你的所有时间，也会像外祖母永远不能回来了。”爸爸说。 爸爸等于给我一个谜语，这谜语比课本上的“日历挂在墙壁，一天撕去一页，使我心里着急”和“一寸光阴一寸金，寸金难买寸光阴”还让我感到可怕；也比作文本上的“光阴似箭，日月如梭”更让我觉得有一种说不出的滋味。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4500570"/>
            <a:ext cx="835824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以后，我每天放学回家，在庭院时看着太阳一寸一寸地沉进了山头，就知道一天真的过完了。虽然明天还会有新的太阳，但永远不会有今天的太阳了。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Picture 7" descr="cloc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62924" y="5398125"/>
            <a:ext cx="1381076" cy="133639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459</TotalTime>
  <Words>1829</Words>
  <PresentationFormat>全屏显示(4:3)</PresentationFormat>
  <Paragraphs>62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微软中国</cp:lastModifiedBy>
  <cp:revision>53</cp:revision>
  <dcterms:modified xsi:type="dcterms:W3CDTF">2011-05-04T00:32:03Z</dcterms:modified>
</cp:coreProperties>
</file>