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79" r:id="rId4"/>
    <p:sldId id="286" r:id="rId5"/>
    <p:sldId id="283" r:id="rId6"/>
    <p:sldId id="256" r:id="rId7"/>
    <p:sldId id="259" r:id="rId8"/>
    <p:sldId id="261" r:id="rId9"/>
    <p:sldId id="265" r:id="rId10"/>
    <p:sldId id="268" r:id="rId11"/>
    <p:sldId id="263" r:id="rId12"/>
    <p:sldId id="270" r:id="rId13"/>
    <p:sldId id="278" r:id="rId14"/>
    <p:sldId id="275" r:id="rId15"/>
    <p:sldId id="276" r:id="rId16"/>
    <p:sldId id="262" r:id="rId17"/>
    <p:sldId id="273" r:id="rId18"/>
    <p:sldId id="274" r:id="rId19"/>
    <p:sldId id="264" r:id="rId20"/>
    <p:sldId id="285" r:id="rId21"/>
    <p:sldId id="277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CCCC"/>
    <a:srgbClr val="FFFF99"/>
    <a:srgbClr val="66FFFF"/>
    <a:srgbClr val="FF3300"/>
    <a:srgbClr val="FF6600"/>
    <a:srgbClr val="0099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GIF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GIF"/><Relationship Id="rId2" Type="http://schemas.openxmlformats.org/officeDocument/2006/relationships/slide" Target="slide5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3" Type="http://schemas.openxmlformats.org/officeDocument/2006/relationships/image" Target="../media/image26.wmf"/><Relationship Id="rId2" Type="http://schemas.openxmlformats.org/officeDocument/2006/relationships/image" Target="../media/image25.png"/><Relationship Id="rId1" Type="http://schemas.openxmlformats.org/officeDocument/2006/relationships/image" Target="../media/image24.GI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3.GIF"/><Relationship Id="rId4" Type="http://schemas.openxmlformats.org/officeDocument/2006/relationships/image" Target="../media/image32.GIF"/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hyperlink" Target="114930227.swf" TargetMode="Externa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jpeg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jpeg"/><Relationship Id="rId3" Type="http://schemas.openxmlformats.org/officeDocument/2006/relationships/image" Target="../media/image5.GIF"/><Relationship Id="rId2" Type="http://schemas.openxmlformats.org/officeDocument/2006/relationships/hyperlink" Target="file:///C:\Documents%20and%20Settings\Administrator\&#26700;&#38754;\&#32972;&#26223;&#36164;&#26009;\&#35270;&#39057;\how%20weather.exe" TargetMode="Externa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_104051.swf" TargetMode="Externa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hyperlink" Target="&#19971;&#24180;&#32423;&#33521;&#35821;&#19979;&#20876;%20Unit%207%20It&#8217;s%20raining%20Section%20A&#35838;&#25991;&#21548;&#21147;&#32032;&#26448;&#65288;MP3&#65289;&#65288;2012&#26032;&#29256;&#65289;%20&#20154;&#25945;&#26032;&#30446;&#26631;&#29256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7150"/>
            <a:ext cx="9144000" cy="691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5"/>
          <p:cNvSpPr>
            <a:spLocks noTextEdit="1"/>
          </p:cNvSpPr>
          <p:nvPr/>
        </p:nvSpPr>
        <p:spPr>
          <a:xfrm>
            <a:off x="250825" y="260350"/>
            <a:ext cx="27368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4000" b="1">
                <a:gradFill rotWithShape="1">
                  <a:gsLst>
                    <a:gs pos="0">
                      <a:srgbClr val="FF3399">
                        <a:alpha val="100000"/>
                      </a:srgbClr>
                    </a:gs>
                    <a:gs pos="25000">
                      <a:srgbClr val="FF6633">
                        <a:alpha val="100000"/>
                      </a:srgbClr>
                    </a:gs>
                    <a:gs pos="50000">
                      <a:srgbClr val="FFFF00">
                        <a:alpha val="100000"/>
                      </a:srgbClr>
                    </a:gs>
                    <a:gs pos="750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5400000"/>
                  <a:tileRect/>
                </a:gradFill>
                <a:latin typeface="Arial" panose="020B0604020202020204" pitchFamily="34" charset="0"/>
                <a:ea typeface="Arial" panose="020B0604020202020204" pitchFamily="34" charset="0"/>
              </a:rPr>
              <a:t>Unit 7</a:t>
            </a:r>
            <a:endParaRPr lang="zh-CN" altLang="en-US" sz="4000" b="1">
              <a:gradFill rotWithShape="1">
                <a:gsLst>
                  <a:gs pos="0">
                    <a:srgbClr val="FF3399">
                      <a:alpha val="100000"/>
                    </a:srgbClr>
                  </a:gs>
                  <a:gs pos="25000">
                    <a:srgbClr val="FF6633">
                      <a:alpha val="100000"/>
                    </a:srgbClr>
                  </a:gs>
                  <a:gs pos="50000">
                    <a:srgbClr val="FFFF00">
                      <a:alpha val="100000"/>
                    </a:srgbClr>
                  </a:gs>
                  <a:gs pos="750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5400000"/>
                <a:tileRect/>
              </a:gra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6" name="矩形 3075"/>
          <p:cNvSpPr/>
          <p:nvPr/>
        </p:nvSpPr>
        <p:spPr>
          <a:xfrm>
            <a:off x="1116013" y="1341438"/>
            <a:ext cx="7129462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200">
                        <a:alpha val="100000"/>
                      </a:srgbClr>
                    </a:gs>
                    <a:gs pos="22500">
                      <a:srgbClr val="FF7A00">
                        <a:alpha val="100000"/>
                      </a:srgbClr>
                    </a:gs>
                    <a:gs pos="35000">
                      <a:srgbClr val="FF0300">
                        <a:alpha val="100000"/>
                      </a:srgbClr>
                    </a:gs>
                    <a:gs pos="50000">
                      <a:srgbClr val="4D0808">
                        <a:alpha val="100000"/>
                      </a:srgbClr>
                    </a:gs>
                    <a:gs pos="65000">
                      <a:srgbClr val="FF0300">
                        <a:alpha val="100000"/>
                      </a:srgbClr>
                    </a:gs>
                    <a:gs pos="77500">
                      <a:srgbClr val="FF7A00">
                        <a:alpha val="100000"/>
                      </a:srgbClr>
                    </a:gs>
                    <a:gs pos="100000">
                      <a:srgbClr val="FFF200">
                        <a:alpha val="100000"/>
                      </a:srgbClr>
                    </a:gs>
                  </a:gsLst>
                  <a:lin ang="18900000" scaled="1"/>
                  <a:tileRect/>
                </a:gradFill>
                <a:effectLst>
                  <a:prstShdw prst="shdw13" dist="53882" dir="13499999">
                    <a:srgbClr val="C0C0C0">
                      <a:alpha val="50000"/>
                    </a:srgbClr>
                  </a:prst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It's raining!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200">
                      <a:alpha val="100000"/>
                    </a:srgbClr>
                  </a:gs>
                  <a:gs pos="22500">
                    <a:srgbClr val="FF7A00">
                      <a:alpha val="100000"/>
                    </a:srgbClr>
                  </a:gs>
                  <a:gs pos="35000">
                    <a:srgbClr val="FF0300">
                      <a:alpha val="100000"/>
                    </a:srgbClr>
                  </a:gs>
                  <a:gs pos="50000">
                    <a:srgbClr val="4D0808">
                      <a:alpha val="100000"/>
                    </a:srgbClr>
                  </a:gs>
                  <a:gs pos="65000">
                    <a:srgbClr val="FF0300">
                      <a:alpha val="100000"/>
                    </a:srgbClr>
                  </a:gs>
                  <a:gs pos="77500">
                    <a:srgbClr val="FF7A00">
                      <a:alpha val="100000"/>
                    </a:srgbClr>
                  </a:gs>
                  <a:gs pos="100000">
                    <a:srgbClr val="FFF200">
                      <a:alpha val="100000"/>
                    </a:srgbClr>
                  </a:gs>
                </a:gsLst>
                <a:lin ang="18900000" scaled="1"/>
                <a:tileRect/>
              </a:gradFill>
              <a:effectLst>
                <a:prstShdw prst="shdw13" dist="53882" dir="13499999">
                  <a:srgbClr val="C0C0C0">
                    <a:alpha val="50000"/>
                  </a:srgbClr>
                </a:prst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7" name="WordArt 6"/>
          <p:cNvSpPr>
            <a:spLocks noTextEdit="1"/>
          </p:cNvSpPr>
          <p:nvPr/>
        </p:nvSpPr>
        <p:spPr>
          <a:xfrm>
            <a:off x="2051050" y="2924175"/>
            <a:ext cx="5040313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/>
                  <a:tileRect/>
                </a:gradFill>
                <a:effectLst>
                  <a:prstShdw prst="shdw13" dist="53882" dir="13499999">
                    <a:srgbClr val="808080">
                      <a:alpha val="50000"/>
                    </a:srgbClr>
                  </a:prst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Section A 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5400000"/>
                <a:tileRect/>
              </a:gradFill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/>
                  <a:tileRect/>
                </a:gradFill>
                <a:effectLst>
                  <a:prstShdw prst="shdw13" dist="53882" dir="13499999">
                    <a:srgbClr val="808080">
                      <a:alpha val="50000"/>
                    </a:srgbClr>
                  </a:prst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1a-1c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5400000"/>
                <a:tileRect/>
              </a:gradFill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8" name="文本框 3077"/>
          <p:cNvSpPr txBox="1"/>
          <p:nvPr/>
        </p:nvSpPr>
        <p:spPr>
          <a:xfrm>
            <a:off x="4572000" y="4171950"/>
            <a:ext cx="4321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———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说课材料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文本框 3078"/>
          <p:cNvSpPr txBox="1"/>
          <p:nvPr/>
        </p:nvSpPr>
        <p:spPr>
          <a:xfrm>
            <a:off x="3111500" y="5530850"/>
            <a:ext cx="5205413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　孙　　放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0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p37"/>
          <p:cNvPicPr>
            <a:picLocks noChangeAspect="1"/>
          </p:cNvPicPr>
          <p:nvPr/>
        </p:nvPicPr>
        <p:blipFill>
          <a:blip r:embed="rId1"/>
          <a:srcRect l="23315" t="29030" r="22957" b="33243"/>
          <a:stretch>
            <a:fillRect/>
          </a:stretch>
        </p:blipFill>
        <p:spPr>
          <a:xfrm>
            <a:off x="-33337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623888" y="328613"/>
            <a:ext cx="17160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Toronto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6223000" y="4652963"/>
            <a:ext cx="15890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Moscow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5307013" y="5573713"/>
            <a:ext cx="17859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Shanghai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971550" y="4724400"/>
            <a:ext cx="14112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Boston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sdmap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143000"/>
            <a:ext cx="8077200" cy="437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3314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6248400" y="1905000"/>
            <a:ext cx="503238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/>
          <p:cNvPicPr preferRelativeResize="0"/>
          <p:nvPr/>
        </p:nvPicPr>
        <p:blipFill>
          <a:blip r:embed="rId3"/>
          <a:srcRect l="934" t="5663" r="88832" b="84886"/>
          <a:stretch>
            <a:fillRect/>
          </a:stretch>
        </p:blipFill>
        <p:spPr>
          <a:xfrm>
            <a:off x="4716463" y="3429000"/>
            <a:ext cx="863600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275" y="3716338"/>
            <a:ext cx="755650" cy="633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3317" descr="3613"/>
          <p:cNvPicPr preferRelativeResize="0"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4495800"/>
            <a:ext cx="720725" cy="531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9" name="组合 13318"/>
          <p:cNvGrpSpPr/>
          <p:nvPr/>
        </p:nvGrpSpPr>
        <p:grpSpPr>
          <a:xfrm>
            <a:off x="2170113" y="2235200"/>
            <a:ext cx="649287" cy="431800"/>
            <a:chOff x="0" y="0"/>
            <a:chExt cx="672" cy="576"/>
          </a:xfrm>
        </p:grpSpPr>
        <p:sp>
          <p:nvSpPr>
            <p:cNvPr id="13320" name="矩形 13319"/>
            <p:cNvSpPr/>
            <p:nvPr/>
          </p:nvSpPr>
          <p:spPr>
            <a:xfrm>
              <a:off x="0" y="0"/>
              <a:ext cx="672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endParaRPr sz="2400" b="1">
                <a:solidFill>
                  <a:srgbClr val="CCCC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1" name="直接连接符 13320"/>
            <p:cNvSpPr/>
            <p:nvPr/>
          </p:nvSpPr>
          <p:spPr>
            <a:xfrm flipV="1">
              <a:off x="144" y="96"/>
              <a:ext cx="192" cy="9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3322" name="直接连接符 13321"/>
            <p:cNvSpPr/>
            <p:nvPr/>
          </p:nvSpPr>
          <p:spPr>
            <a:xfrm flipV="1">
              <a:off x="240" y="192"/>
              <a:ext cx="192" cy="9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3323" name="直接连接符 13322"/>
            <p:cNvSpPr/>
            <p:nvPr/>
          </p:nvSpPr>
          <p:spPr>
            <a:xfrm flipV="1">
              <a:off x="336" y="288"/>
              <a:ext cx="192" cy="9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3324" name="直接连接符 13323"/>
            <p:cNvSpPr/>
            <p:nvPr/>
          </p:nvSpPr>
          <p:spPr>
            <a:xfrm>
              <a:off x="144" y="192"/>
              <a:ext cx="336" cy="336"/>
            </a:xfrm>
            <a:prstGeom prst="line">
              <a:avLst/>
            </a:prstGeom>
            <a:ln w="9525">
              <a:noFill/>
            </a:ln>
          </p:spPr>
        </p:sp>
      </p:grpSp>
      <p:grpSp>
        <p:nvGrpSpPr>
          <p:cNvPr id="13325" name="组合 13324"/>
          <p:cNvGrpSpPr/>
          <p:nvPr/>
        </p:nvGrpSpPr>
        <p:grpSpPr>
          <a:xfrm>
            <a:off x="1331913" y="3225800"/>
            <a:ext cx="649287" cy="431800"/>
            <a:chOff x="0" y="0"/>
            <a:chExt cx="672" cy="576"/>
          </a:xfrm>
        </p:grpSpPr>
        <p:sp>
          <p:nvSpPr>
            <p:cNvPr id="13326" name="矩形 13325"/>
            <p:cNvSpPr/>
            <p:nvPr/>
          </p:nvSpPr>
          <p:spPr>
            <a:xfrm>
              <a:off x="0" y="0"/>
              <a:ext cx="672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endParaRPr sz="2400" b="1">
                <a:solidFill>
                  <a:srgbClr val="CCCC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7" name="直接连接符 13326"/>
            <p:cNvSpPr/>
            <p:nvPr/>
          </p:nvSpPr>
          <p:spPr>
            <a:xfrm flipV="1">
              <a:off x="144" y="96"/>
              <a:ext cx="192" cy="9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3328" name="直接连接符 13327"/>
            <p:cNvSpPr/>
            <p:nvPr/>
          </p:nvSpPr>
          <p:spPr>
            <a:xfrm flipV="1">
              <a:off x="240" y="192"/>
              <a:ext cx="192" cy="9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3329" name="直接连接符 13328"/>
            <p:cNvSpPr/>
            <p:nvPr/>
          </p:nvSpPr>
          <p:spPr>
            <a:xfrm flipV="1">
              <a:off x="336" y="288"/>
              <a:ext cx="192" cy="9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3330" name="直接连接符 13329"/>
            <p:cNvSpPr/>
            <p:nvPr/>
          </p:nvSpPr>
          <p:spPr>
            <a:xfrm>
              <a:off x="144" y="192"/>
              <a:ext cx="336" cy="336"/>
            </a:xfrm>
            <a:prstGeom prst="line">
              <a:avLst/>
            </a:prstGeom>
            <a:ln w="9525">
              <a:noFill/>
            </a:ln>
          </p:spPr>
        </p:sp>
      </p:grpSp>
      <p:pic>
        <p:nvPicPr>
          <p:cNvPr id="13331" name="图片 13330" descr="3613"/>
          <p:cNvPicPr preferRelativeResize="0"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8038" y="1447800"/>
            <a:ext cx="720725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2" name="图片 13331"/>
          <p:cNvPicPr preferRelativeResize="0"/>
          <p:nvPr/>
        </p:nvPicPr>
        <p:blipFill>
          <a:blip r:embed="rId3"/>
          <a:srcRect l="934" t="5663" r="88832" b="84886"/>
          <a:stretch>
            <a:fillRect/>
          </a:stretch>
        </p:blipFill>
        <p:spPr>
          <a:xfrm>
            <a:off x="5715000" y="2743200"/>
            <a:ext cx="863600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3" name="图片 13332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7620000" y="2209800"/>
            <a:ext cx="50482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4" name="图片 13333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3962400"/>
            <a:ext cx="576263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5" name="文本框 13334"/>
          <p:cNvSpPr txBox="1"/>
          <p:nvPr/>
        </p:nvSpPr>
        <p:spPr>
          <a:xfrm>
            <a:off x="0" y="5661025"/>
            <a:ext cx="9144000" cy="8969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EBFB89"/>
              </a:gs>
              <a:gs pos="100000">
                <a:schemeClr val="bg1"/>
              </a:gs>
            </a:gsLst>
            <a:lin ang="2700000" scaled="1"/>
            <a:tileRect/>
          </a:gradFill>
          <a:ln w="38100" cap="flat" cmpd="dbl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How’s the weather in…?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What’s the weather like in…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It’s …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6" name="文本框 13335" descr="sawall42_1024_wallcoo"/>
          <p:cNvSpPr txBox="1"/>
          <p:nvPr/>
        </p:nvSpPr>
        <p:spPr>
          <a:xfrm>
            <a:off x="0" y="0"/>
            <a:ext cx="6769100" cy="91440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Task3 </a:t>
            </a:r>
            <a:r>
              <a:rPr lang="en-US" altLang="zh-CN" sz="5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Pair work</a:t>
            </a:r>
            <a:endParaRPr lang="en-US" altLang="zh-CN" sz="5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 descr="sawall42_1024_wallcoo"/>
          <p:cNvSpPr txBox="1"/>
          <p:nvPr/>
        </p:nvSpPr>
        <p:spPr>
          <a:xfrm>
            <a:off x="0" y="0"/>
            <a:ext cx="9144000" cy="9144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Task4 </a:t>
            </a:r>
            <a:r>
              <a:rPr lang="en-US" altLang="zh-CN" sz="5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Group work</a:t>
            </a:r>
            <a:endParaRPr lang="en-US" altLang="zh-CN" sz="5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9" name="图片 14338" descr="20090423175557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8050"/>
            <a:ext cx="9144000" cy="594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u=1820340230,2670728315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08050"/>
            <a:ext cx="9144000" cy="594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007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613" y="692150"/>
            <a:ext cx="2581275" cy="2236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4339"/>
          <p:cNvSpPr txBox="1"/>
          <p:nvPr/>
        </p:nvSpPr>
        <p:spPr>
          <a:xfrm>
            <a:off x="2484438" y="2852738"/>
            <a:ext cx="5976937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Make up conversations in         groups according to the knowledge that we have learned and today’s knowledge.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370" name="图片 15369" descr="s20120326165956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38"/>
            <a:ext cx="9144000" cy="684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Text Box 2"/>
          <p:cNvSpPr txBox="1"/>
          <p:nvPr/>
        </p:nvSpPr>
        <p:spPr>
          <a:xfrm>
            <a:off x="34925" y="333375"/>
            <a:ext cx="9109075" cy="562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>
              <a:lnSpc>
                <a:spcPct val="120000"/>
              </a:lnSpc>
            </a:pPr>
            <a:endParaRPr lang="zh-CN" altLang="en-US" sz="3200" b="1">
              <a:solidFill>
                <a:srgbClr val="99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lnSpc>
                <a:spcPct val="120000"/>
              </a:lnSpc>
            </a:pPr>
            <a:r>
              <a:rPr lang="zh-CN" altLang="en-US" sz="3200" b="1">
                <a:solidFill>
                  <a:srgbClr val="99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用所给单词的适当形式填空。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1. It’s a ______ day today (sun).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2. The weather is bad now. It’s _______(wind).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3. It’s ______ (cloud) now. Is it going to rain?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lvl="0" indent="-45720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4. — How’s the weather now?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lvl="0" indent="-45720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— It _________ (rain) now.  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lvl="0" indent="-45720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5. It’s ______ (snow) in winter in Harbin now.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lvl="0" indent="-457200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1476375" y="1412875"/>
            <a:ext cx="2274888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sunny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5580063" y="1989138"/>
            <a:ext cx="1649412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windy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65" name="Picture 8" descr="writi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563" y="4941888"/>
            <a:ext cx="2195512" cy="1741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5"/>
          <p:cNvSpPr txBox="1"/>
          <p:nvPr/>
        </p:nvSpPr>
        <p:spPr>
          <a:xfrm>
            <a:off x="1187450" y="2492375"/>
            <a:ext cx="2376488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cloudy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  <p:sp>
        <p:nvSpPr>
          <p:cNvPr id="15367" name="Text Box 6"/>
          <p:cNvSpPr txBox="1"/>
          <p:nvPr/>
        </p:nvSpPr>
        <p:spPr>
          <a:xfrm>
            <a:off x="1476375" y="3500438"/>
            <a:ext cx="32512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is raining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  <p:sp>
        <p:nvSpPr>
          <p:cNvPr id="15368" name="Text Box 7"/>
          <p:cNvSpPr txBox="1"/>
          <p:nvPr/>
        </p:nvSpPr>
        <p:spPr>
          <a:xfrm>
            <a:off x="1331913" y="4005263"/>
            <a:ext cx="2751137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snowy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0" y="188913"/>
            <a:ext cx="65103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Task6 Do some exercises.</a:t>
            </a:r>
            <a:endParaRPr lang="en-US" altLang="zh-CN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6" grpId="0"/>
      <p:bldP spid="15367" grpId="0"/>
      <p:bldP spid="153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6390" name="图片 16389" descr="s20120326165956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38"/>
            <a:ext cx="9144000" cy="684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 Box 2"/>
          <p:cNvSpPr txBox="1"/>
          <p:nvPr/>
        </p:nvSpPr>
        <p:spPr>
          <a:xfrm>
            <a:off x="539750" y="1471613"/>
            <a:ext cx="8280400" cy="404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Dotum" panose="020B0600000101010101" pitchFamily="34" charset="-127"/>
              </a:rPr>
              <a:t>4. It’s ______ (cloud) now. Is it going to rain?</a:t>
            </a:r>
            <a:endParaRPr lang="en-US" altLang="zh-CN" sz="3600" b="1">
              <a:latin typeface="Times New Roman" panose="02020603050405020304" pitchFamily="18" charset="0"/>
              <a:ea typeface="Dotum" panose="020B0600000101010101" pitchFamily="34" charset="-127"/>
            </a:endParaRPr>
          </a:p>
          <a:p>
            <a:pPr marL="457200" lvl="0" indent="-457200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Dotum" panose="020B0600000101010101" pitchFamily="34" charset="-127"/>
              </a:rPr>
              <a:t>5. — How’s the weather now?</a:t>
            </a:r>
            <a:endParaRPr lang="en-US" altLang="zh-CN" sz="3600" b="1">
              <a:latin typeface="Times New Roman" panose="02020603050405020304" pitchFamily="18" charset="0"/>
              <a:ea typeface="Dotum" panose="020B0600000101010101" pitchFamily="34" charset="-127"/>
            </a:endParaRPr>
          </a:p>
          <a:p>
            <a:pPr marL="457200" lvl="0" indent="-457200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Dotum" panose="020B0600000101010101" pitchFamily="34" charset="-127"/>
              </a:rPr>
              <a:t>    — It _________ (rain) now.   </a:t>
            </a:r>
            <a:endParaRPr lang="en-US" altLang="zh-CN" sz="3600" b="1">
              <a:latin typeface="Times New Roman" panose="02020603050405020304" pitchFamily="18" charset="0"/>
              <a:ea typeface="Dotum" panose="020B0600000101010101" pitchFamily="34" charset="-127"/>
            </a:endParaRPr>
          </a:p>
          <a:p>
            <a:pPr marL="457200" lvl="0" indent="-457200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Dotum" panose="020B0600000101010101" pitchFamily="34" charset="-127"/>
              </a:rPr>
              <a:t>6. It’s ______ (snow) in winter in Harbin now. </a:t>
            </a:r>
            <a:endParaRPr lang="en-US" altLang="zh-CN" sz="3600" b="1"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  <p:sp>
        <p:nvSpPr>
          <p:cNvPr id="16387" name="Text Box 5"/>
          <p:cNvSpPr txBox="1"/>
          <p:nvPr/>
        </p:nvSpPr>
        <p:spPr>
          <a:xfrm>
            <a:off x="1835150" y="1443038"/>
            <a:ext cx="2376488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cloudy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  <p:sp>
        <p:nvSpPr>
          <p:cNvPr id="16388" name="Text Box 6"/>
          <p:cNvSpPr txBox="1"/>
          <p:nvPr/>
        </p:nvSpPr>
        <p:spPr>
          <a:xfrm>
            <a:off x="2112963" y="3417888"/>
            <a:ext cx="32512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is raining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  <p:sp>
        <p:nvSpPr>
          <p:cNvPr id="16389" name="Text Box 7"/>
          <p:cNvSpPr txBox="1"/>
          <p:nvPr/>
        </p:nvSpPr>
        <p:spPr>
          <a:xfrm>
            <a:off x="1835150" y="4065588"/>
            <a:ext cx="2751138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snowy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410" name="图片 17409" descr="j0323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" y="2651125"/>
            <a:ext cx="21336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17410" descr="child23-wi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651125"/>
            <a:ext cx="22860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7411" descr="j01134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655888"/>
            <a:ext cx="1981200" cy="358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矩形 17412"/>
          <p:cNvSpPr/>
          <p:nvPr/>
        </p:nvSpPr>
        <p:spPr>
          <a:xfrm>
            <a:off x="1258888" y="765175"/>
            <a:ext cx="6913562" cy="682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How is the weather ?</a:t>
            </a:r>
            <a:endParaRPr lang="zh-CN" altLang="en-US" sz="3600" b="1">
              <a:ln w="254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414" name="图片 17413" descr="cloudy"/>
          <p:cNvPicPr>
            <a:picLocks noChangeAspect="1"/>
          </p:cNvPicPr>
          <p:nvPr/>
        </p:nvPicPr>
        <p:blipFill>
          <a:blip r:embed="rId4"/>
          <a:srcRect l="16969" t="6996" r="4764" b="18694"/>
          <a:stretch>
            <a:fillRect/>
          </a:stretch>
        </p:blipFill>
        <p:spPr>
          <a:xfrm>
            <a:off x="6948488" y="2709863"/>
            <a:ext cx="1873250" cy="345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17414" descr="未命名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88" y="3357563"/>
            <a:ext cx="2133600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7415" descr="未命名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413" y="3357563"/>
            <a:ext cx="2133600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17416" descr="未命名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3429000"/>
            <a:ext cx="213360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图片 17417" descr="未命名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7050" y="3429000"/>
            <a:ext cx="2133600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9" name="文本框 17418" descr="sawall42_1024_wallcoo"/>
          <p:cNvSpPr txBox="1"/>
          <p:nvPr/>
        </p:nvSpPr>
        <p:spPr>
          <a:xfrm>
            <a:off x="0" y="0"/>
            <a:ext cx="7308850" cy="76200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Let’s play a guessing game.</a:t>
            </a:r>
            <a:endParaRPr lang="en-US" altLang="zh-CN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0" name="文本框 17419"/>
          <p:cNvSpPr txBox="1"/>
          <p:nvPr/>
        </p:nvSpPr>
        <p:spPr>
          <a:xfrm>
            <a:off x="1547813" y="1577975"/>
            <a:ext cx="270827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 it…?</a:t>
            </a:r>
            <a:endParaRPr lang="en-US" altLang="zh-CN" sz="5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animBg="1"/>
      <p:bldP spid="174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107950" y="1484313"/>
            <a:ext cx="8820150" cy="4608512"/>
          </a:xfrm>
          <a:solidFill>
            <a:schemeClr val="bg1"/>
          </a:solidFill>
          <a:ln/>
        </p:spPr>
        <p:txBody>
          <a:bodyPr vert="horz" wrap="square" anchor="t"/>
          <a:p>
            <a:pPr marL="263525" lvl="0" indent="-263525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3600" b="1">
                <a:solidFill>
                  <a:srgbClr val="0000FF"/>
                </a:solidFill>
              </a:rPr>
              <a:t> 1. rain </a:t>
            </a:r>
            <a:r>
              <a:rPr lang="zh-CN" altLang="en-US" sz="3600" b="1">
                <a:solidFill>
                  <a:srgbClr val="0000FF"/>
                </a:solidFill>
              </a:rPr>
              <a:t>做动词，意为“下雨”。</a:t>
            </a:r>
            <a:endParaRPr lang="zh-CN" altLang="en-US" sz="3600" b="1">
              <a:solidFill>
                <a:srgbClr val="0000FF"/>
              </a:solidFill>
            </a:endParaRPr>
          </a:p>
          <a:p>
            <a:pPr marL="263525" lvl="0" indent="-26352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9900"/>
                </a:solidFill>
              </a:rPr>
              <a:t>        </a:t>
            </a:r>
            <a:r>
              <a:rPr lang="zh-CN" altLang="en-US" sz="3600" b="1"/>
              <a:t>现在天津在下雨。             	</a:t>
            </a:r>
            <a:r>
              <a:rPr lang="en-US" altLang="zh-CN" sz="3600" b="1"/>
              <a:t>_________________________</a:t>
            </a:r>
            <a:endParaRPr lang="en-US" altLang="zh-CN" sz="3600" b="1"/>
          </a:p>
          <a:p>
            <a:pPr marL="263525" lvl="0" indent="-263525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</a:rPr>
              <a:t>     </a:t>
            </a:r>
            <a:r>
              <a:rPr lang="zh-CN" altLang="en-US" sz="3600" b="1">
                <a:solidFill>
                  <a:srgbClr val="0000FF"/>
                </a:solidFill>
              </a:rPr>
              <a:t>【拓展】</a:t>
            </a:r>
            <a:r>
              <a:rPr lang="en-US" altLang="zh-CN" sz="3600" b="1">
                <a:solidFill>
                  <a:srgbClr val="0000FF"/>
                </a:solidFill>
              </a:rPr>
              <a:t>rain </a:t>
            </a:r>
            <a:r>
              <a:rPr lang="zh-CN" altLang="en-US" sz="3600" b="1">
                <a:solidFill>
                  <a:srgbClr val="0000FF"/>
                </a:solidFill>
              </a:rPr>
              <a:t>做名词，意为“</a:t>
            </a:r>
            <a:r>
              <a:rPr lang="en-US" altLang="zh-CN" sz="3600" b="1">
                <a:solidFill>
                  <a:srgbClr val="0000FF"/>
                </a:solidFill>
              </a:rPr>
              <a:t>_____”</a:t>
            </a:r>
            <a:r>
              <a:rPr lang="zh-CN" altLang="en-US" sz="3600" b="1">
                <a:solidFill>
                  <a:srgbClr val="0000FF"/>
                </a:solidFill>
              </a:rPr>
              <a:t>。</a:t>
            </a:r>
            <a:endParaRPr lang="zh-CN" altLang="en-US" sz="3600" b="1">
              <a:solidFill>
                <a:srgbClr val="0000FF"/>
              </a:solidFill>
            </a:endParaRPr>
          </a:p>
          <a:p>
            <a:pPr marL="263525" lvl="0" indent="-26352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/>
              <a:t>       </a:t>
            </a:r>
            <a:r>
              <a:rPr lang="en-US" altLang="zh-CN" sz="3600" b="1"/>
              <a:t>There is a lot of </a:t>
            </a:r>
            <a:r>
              <a:rPr lang="en-US" altLang="zh-CN" sz="3600" b="1">
                <a:solidFill>
                  <a:srgbClr val="0000FF"/>
                </a:solidFill>
              </a:rPr>
              <a:t>rain</a:t>
            </a:r>
            <a:r>
              <a:rPr lang="en-US" altLang="zh-CN" sz="3600" b="1"/>
              <a:t> in summer in our city.</a:t>
            </a:r>
            <a:endParaRPr lang="en-US" altLang="zh-CN" sz="3600" b="1"/>
          </a:p>
          <a:p>
            <a:pPr marL="263525" lvl="0" indent="-263525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/>
              <a:t>        </a:t>
            </a:r>
            <a:r>
              <a:rPr lang="zh-CN" altLang="en-US" sz="3600" b="1"/>
              <a:t>我们这里夏天雨量很大。</a:t>
            </a:r>
            <a:endParaRPr lang="zh-CN" altLang="en-US" sz="3600" b="1"/>
          </a:p>
        </p:txBody>
      </p:sp>
      <p:sp>
        <p:nvSpPr>
          <p:cNvPr id="18436" name="Text Box 4"/>
          <p:cNvSpPr txBox="1"/>
          <p:nvPr/>
        </p:nvSpPr>
        <p:spPr>
          <a:xfrm>
            <a:off x="1042988" y="2781300"/>
            <a:ext cx="6156325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It’s raining in Tianjin now.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6551613" y="3398838"/>
            <a:ext cx="1150937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雨水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8" name="图片 18437" descr="u=3602025193,329166198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4848225"/>
            <a:ext cx="2449512" cy="174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文本框 18438"/>
          <p:cNvSpPr txBox="1"/>
          <p:nvPr/>
        </p:nvSpPr>
        <p:spPr>
          <a:xfrm>
            <a:off x="250825" y="549275"/>
            <a:ext cx="5257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800" b="1">
                <a:solidFill>
                  <a:srgbClr val="FFCC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Task5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800" b="1">
                <a:solidFill>
                  <a:srgbClr val="FFCC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Summary</a:t>
            </a:r>
            <a:endParaRPr lang="en-US" altLang="zh-CN" sz="4800" b="1">
              <a:solidFill>
                <a:srgbClr val="FFCC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40" name="图片 18439" descr="pet_icon_mo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488" y="333375"/>
            <a:ext cx="1655762" cy="1528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18440" descr="xi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8775" y="1484313"/>
            <a:ext cx="914400" cy="522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图片 18441" descr="book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163" y="260350"/>
            <a:ext cx="1655762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charRg st="21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8435">
                                            <p:txEl>
                                              <p:charRg st="77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06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435">
                                            <p:txEl>
                                              <p:charRg st="106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59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435">
                                            <p:txEl>
                                              <p:charRg st="159" end="1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539750" y="1484313"/>
            <a:ext cx="7272338" cy="5373687"/>
          </a:xfrm>
          <a:solidFill>
            <a:schemeClr val="bg1"/>
          </a:solidFill>
          <a:ln/>
        </p:spPr>
        <p:txBody>
          <a:bodyPr vert="horz" wrap="square" anchor="t"/>
          <a:p>
            <a:pPr marL="263525" lvl="0" indent="-263525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3600" b="1">
                <a:solidFill>
                  <a:srgbClr val="0000FF"/>
                </a:solidFill>
              </a:rPr>
              <a:t> 2. windy </a:t>
            </a:r>
            <a:r>
              <a:rPr lang="zh-CN" altLang="en-US" sz="3600" b="1">
                <a:solidFill>
                  <a:srgbClr val="FF0000"/>
                </a:solidFill>
              </a:rPr>
              <a:t>多风的</a:t>
            </a:r>
            <a:r>
              <a:rPr lang="en-US" altLang="zh-CN" sz="3600" b="1">
                <a:solidFill>
                  <a:srgbClr val="0000FF"/>
                </a:solidFill>
              </a:rPr>
              <a:t>; 				cloudy </a:t>
            </a:r>
            <a:r>
              <a:rPr lang="zh-CN" altLang="en-US" sz="3600" b="1">
                <a:solidFill>
                  <a:srgbClr val="FF0000"/>
                </a:solidFill>
              </a:rPr>
              <a:t>多云的</a:t>
            </a:r>
            <a:r>
              <a:rPr lang="en-US" altLang="zh-CN" sz="3600" b="1">
                <a:solidFill>
                  <a:srgbClr val="0000FF"/>
                </a:solidFill>
              </a:rPr>
              <a:t>; 				sunny </a:t>
            </a:r>
            <a:r>
              <a:rPr lang="zh-CN" altLang="en-US" sz="3600" b="1">
                <a:solidFill>
                  <a:srgbClr val="FF0000"/>
                </a:solidFill>
              </a:rPr>
              <a:t>晴朗的</a:t>
            </a:r>
            <a:r>
              <a:rPr lang="en-US" altLang="zh-CN" sz="3600" b="1">
                <a:solidFill>
                  <a:srgbClr val="0000FF"/>
                </a:solidFill>
              </a:rPr>
              <a:t>;</a:t>
            </a:r>
            <a:endParaRPr lang="en-US" altLang="zh-CN" sz="3600" b="1">
              <a:solidFill>
                <a:srgbClr val="0000FF"/>
              </a:solidFill>
            </a:endParaRPr>
          </a:p>
          <a:p>
            <a:pPr marL="263525" lvl="0" indent="-263525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rgbClr val="0000FF"/>
                </a:solidFill>
              </a:rPr>
              <a:t>       rainy   </a:t>
            </a:r>
            <a:r>
              <a:rPr lang="zh-CN" altLang="en-US" sz="3600" b="1">
                <a:solidFill>
                  <a:srgbClr val="FF0000"/>
                </a:solidFill>
              </a:rPr>
              <a:t>下雨的</a:t>
            </a:r>
            <a:r>
              <a:rPr lang="en-US" altLang="zh-CN" sz="3600" b="1">
                <a:solidFill>
                  <a:srgbClr val="0000FF"/>
                </a:solidFill>
              </a:rPr>
              <a:t>;</a:t>
            </a:r>
            <a:endParaRPr lang="en-US" altLang="zh-CN" sz="3600" b="1">
              <a:solidFill>
                <a:srgbClr val="0000FF"/>
              </a:solidFill>
            </a:endParaRPr>
          </a:p>
          <a:p>
            <a:pPr marL="263525" lvl="0" indent="-263525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rgbClr val="0000FF"/>
                </a:solidFill>
              </a:rPr>
              <a:t>       snowy </a:t>
            </a:r>
            <a:r>
              <a:rPr lang="zh-CN" altLang="en-US" sz="3600" b="1">
                <a:solidFill>
                  <a:srgbClr val="FF0000"/>
                </a:solidFill>
              </a:rPr>
              <a:t>下雪的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263525" lvl="0" indent="-26352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</a:rPr>
              <a:t>构词法：</a:t>
            </a:r>
            <a:r>
              <a:rPr lang="zh-CN" altLang="en-US" sz="3600" b="1">
                <a:solidFill>
                  <a:srgbClr val="0000FF"/>
                </a:solidFill>
              </a:rPr>
              <a:t>名词 </a:t>
            </a:r>
            <a:r>
              <a:rPr lang="en-US" altLang="zh-CN" sz="3600" b="1">
                <a:solidFill>
                  <a:srgbClr val="0000FF"/>
                </a:solidFill>
              </a:rPr>
              <a:t>+ </a:t>
            </a:r>
            <a:r>
              <a:rPr lang="en-US" altLang="zh-CN" sz="3600" b="1">
                <a:solidFill>
                  <a:srgbClr val="C00000"/>
                </a:solidFill>
              </a:rPr>
              <a:t>y</a:t>
            </a:r>
            <a:r>
              <a:rPr lang="en-US" altLang="zh-CN" sz="3600" b="1">
                <a:solidFill>
                  <a:srgbClr val="0000FF"/>
                </a:solidFill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→ </a:t>
            </a:r>
            <a:r>
              <a:rPr lang="zh-CN" altLang="en-US" sz="3600" b="1">
                <a:solidFill>
                  <a:srgbClr val="00B050"/>
                </a:solidFill>
              </a:rPr>
              <a:t>形容词</a:t>
            </a:r>
            <a:endParaRPr lang="zh-CN" altLang="en-US" sz="3600" b="1">
              <a:solidFill>
                <a:srgbClr val="0000FF"/>
              </a:solidFill>
            </a:endParaRPr>
          </a:p>
          <a:p>
            <a:pPr marL="263525" lvl="0" indent="-26352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        </a:t>
            </a:r>
            <a:r>
              <a:rPr lang="zh-CN" altLang="en-US" sz="3600" b="1"/>
              <a:t>今天北京风很大。</a:t>
            </a:r>
            <a:endParaRPr lang="zh-CN" altLang="en-US" sz="3600" b="1"/>
          </a:p>
          <a:p>
            <a:pPr marL="263525" lvl="0" indent="-26352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/>
              <a:t>        </a:t>
            </a:r>
            <a:r>
              <a:rPr lang="en-US" altLang="zh-CN" sz="3600" b="1"/>
              <a:t>It’s ______ in Beijing today. </a:t>
            </a:r>
            <a:endParaRPr lang="en-US" altLang="zh-CN" sz="3600" b="1"/>
          </a:p>
        </p:txBody>
      </p:sp>
      <p:sp>
        <p:nvSpPr>
          <p:cNvPr id="19460" name="Text Box 7"/>
          <p:cNvSpPr txBox="1"/>
          <p:nvPr/>
        </p:nvSpPr>
        <p:spPr>
          <a:xfrm>
            <a:off x="2484438" y="6062663"/>
            <a:ext cx="2016125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windy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9459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9459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8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charRg st="8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charRg st="8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charRg st="8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59">
                                            <p:txEl>
                                              <p:charRg st="83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08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459">
                                            <p:txEl>
                                              <p:charRg st="108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25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459">
                                            <p:txEl>
                                              <p:charRg st="125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179388" y="3068638"/>
            <a:ext cx="8764587" cy="2287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What’s the weather like?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How is the weather?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 It’s sunny/rainy/windy/…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684213" y="692150"/>
            <a:ext cx="272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000" b="1">
                <a:solidFill>
                  <a:srgbClr val="FFCC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Sentences</a:t>
            </a:r>
            <a:endParaRPr lang="en-US" altLang="zh-CN" sz="4000" b="1">
              <a:solidFill>
                <a:srgbClr val="FFCC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8" name="图片 21507" descr="s20120114103708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36613"/>
            <a:ext cx="9144000" cy="6021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21505"/>
          <p:cNvSpPr txBox="1"/>
          <p:nvPr/>
        </p:nvSpPr>
        <p:spPr>
          <a:xfrm>
            <a:off x="250825" y="908050"/>
            <a:ext cx="8424863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　　　　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Unit 7 It’s raining!     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sun ------ sunny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wind------windy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cloud------cloudy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snow-------snowy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rain---------rainy	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What’s the weather like in +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地点？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How’s the weather in +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地点？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It’s rainy/sunny/windy/cloudy/snowy.	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21506" descr="sawall42_1024_wallcoo"/>
          <p:cNvSpPr txBox="1"/>
          <p:nvPr/>
        </p:nvSpPr>
        <p:spPr>
          <a:xfrm>
            <a:off x="0" y="0"/>
            <a:ext cx="6769100" cy="83661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/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IV.  Blackboard design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1" name="图片 4100" descr="u=1470898369,2526949525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44563"/>
            <a:ext cx="9144000" cy="5913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4097" descr="sawall42_1024_wallcoo"/>
          <p:cNvSpPr txBox="1"/>
          <p:nvPr/>
        </p:nvSpPr>
        <p:spPr>
          <a:xfrm>
            <a:off x="0" y="0"/>
            <a:ext cx="9144000" cy="9144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395288" y="1052513"/>
            <a:ext cx="7602537" cy="5453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This is the seventh unit of Book 2 (Go for it)  used for Grade Seven students in middle school. The main topic of this lesson is talking about the weather. 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Acording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to the content of this 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lesson,I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make the following learning aims: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Knowledge aims: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(1).To grasp the words that describe the 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weather,eg:windy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 cloudy, rainy, 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sunny,snowy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矩形 4099"/>
          <p:cNvSpPr/>
          <p:nvPr/>
        </p:nvSpPr>
        <p:spPr>
          <a:xfrm>
            <a:off x="0" y="0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Ｉ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Teaching material analysis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730e0cf3d7ca7bcb50fb15d3bf096b63f724a84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84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矩形 23554"/>
          <p:cNvSpPr/>
          <p:nvPr/>
        </p:nvSpPr>
        <p:spPr>
          <a:xfrm>
            <a:off x="3779838" y="188913"/>
            <a:ext cx="4248150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44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1" name="图片 24580" descr="u=1470898369,2526949525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24579"/>
          <p:cNvSpPr txBox="1"/>
          <p:nvPr/>
        </p:nvSpPr>
        <p:spPr>
          <a:xfrm>
            <a:off x="142875" y="549275"/>
            <a:ext cx="9001125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(2).To learn to use “How’s the </a:t>
            </a:r>
            <a:r>
              <a:rPr lang="en-US" altLang="zh-CN" sz="2800" err="1">
                <a:latin typeface="Arial" panose="020B0604020202020204" pitchFamily="34" charset="0"/>
                <a:ea typeface="宋体" panose="02010600030101010101" pitchFamily="2" charset="-122"/>
              </a:rPr>
              <a:t>weather?”and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“What’s the weather </a:t>
            </a:r>
            <a:r>
              <a:rPr lang="en-US" altLang="zh-CN" sz="2800" err="1">
                <a:latin typeface="Arial" panose="020B0604020202020204" pitchFamily="34" charset="0"/>
                <a:ea typeface="宋体" panose="02010600030101010101" pitchFamily="2" charset="-122"/>
              </a:rPr>
              <a:t>like”to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ask the weather condition.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Ability aim: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I ask the students can ask and answer the weather in different areas .To train the students’ group </a:t>
            </a:r>
            <a:r>
              <a:rPr lang="en-US" altLang="zh-CN" sz="2800" err="1">
                <a:latin typeface="Arial" panose="020B0604020202020204" pitchFamily="34" charset="0"/>
                <a:ea typeface="宋体" panose="02010600030101010101" pitchFamily="2" charset="-122"/>
              </a:rPr>
              <a:t>coorperation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ability.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Moral aim: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Educate the students to learn to care about others.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The main points of this lesson are to remember the words that describe the weather and learn to ask and answer the weather condition correctly.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The difficult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point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of this lesson is to use the correct words to describe the weather.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图片 5123" descr="u=1470898369,2526949525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44563"/>
            <a:ext cx="9144000" cy="5913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121" descr="sawall42_1024_wallcoo"/>
          <p:cNvSpPr txBox="1"/>
          <p:nvPr/>
        </p:nvSpPr>
        <p:spPr>
          <a:xfrm>
            <a:off x="0" y="0"/>
            <a:ext cx="7164388" cy="9080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/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II.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Teaching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method analysis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468313" y="1125538"/>
            <a:ext cx="7343775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Centered on “task-based language teaching”, I’ll give students some tasks and arrange many kinds of activities: pair work, group work, listening practice and guessing games and so on.  I’ll train the students’ coorperation and communication ability by different activities.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0" name="图片 6149" descr="s20130720152647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08050"/>
            <a:ext cx="914400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五角星 6146">
            <a:hlinkClick r:id="rId2" action="ppaction://hlinkfile"/>
          </p:cNvPr>
          <p:cNvSpPr/>
          <p:nvPr/>
        </p:nvSpPr>
        <p:spPr>
          <a:xfrm>
            <a:off x="7885113" y="5589588"/>
            <a:ext cx="962025" cy="914400"/>
          </a:xfrm>
          <a:prstGeom prst="star5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8" name="文本框 6147" descr="sawall42_1024_wallcoo"/>
          <p:cNvSpPr txBox="1"/>
          <p:nvPr/>
        </p:nvSpPr>
        <p:spPr>
          <a:xfrm>
            <a:off x="0" y="0"/>
            <a:ext cx="8604250" cy="9080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/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III. Teaching procedure analysis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1258888" y="2636838"/>
            <a:ext cx="6599237" cy="16097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Step 1 Warm up and lead in 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文本框 7169" descr="sawall42_1024_wallcoo"/>
          <p:cNvSpPr txBox="1"/>
          <p:nvPr/>
        </p:nvSpPr>
        <p:spPr>
          <a:xfrm>
            <a:off x="0" y="0"/>
            <a:ext cx="7380288" cy="69215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/>
          <a:p>
            <a:pPr lvl="0">
              <a:spcBef>
                <a:spcPct val="50000"/>
              </a:spcBef>
            </a:pP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1" name="图片 7170" descr="教学cat-raining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765175"/>
            <a:ext cx="2160588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 descr="wind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675" y="836613"/>
            <a:ext cx="2736850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 descr="00093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9700" y="3860800"/>
            <a:ext cx="3313113" cy="244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7173" descr="%e5%a4%9a%e4%ba%91%e7%9a%84%e5%a4%a9%e7%a9%ba%e5%8a%a8%e6%80%81%e5%a3%81%e7%ba%b8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8125" y="692150"/>
            <a:ext cx="1973263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7174" descr="hot"/>
          <p:cNvPicPr>
            <a:picLocks noChangeAspect="1"/>
          </p:cNvPicPr>
          <p:nvPr/>
        </p:nvPicPr>
        <p:blipFill>
          <a:blip r:embed="rId7"/>
          <a:srcRect l="4381" t="5824" r="3731" b="19759"/>
          <a:stretch>
            <a:fillRect/>
          </a:stretch>
        </p:blipFill>
        <p:spPr>
          <a:xfrm>
            <a:off x="611188" y="4005263"/>
            <a:ext cx="3455987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文本框 7175"/>
          <p:cNvSpPr txBox="1"/>
          <p:nvPr/>
        </p:nvSpPr>
        <p:spPr>
          <a:xfrm>
            <a:off x="468313" y="3363913"/>
            <a:ext cx="1708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raining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6804025" y="3292475"/>
            <a:ext cx="165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cloudy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3597275" y="3363913"/>
            <a:ext cx="1479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windy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1457325" y="6243638"/>
            <a:ext cx="1530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sunny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6084888" y="6216650"/>
            <a:ext cx="1606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snowy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矩形 7180"/>
          <p:cNvSpPr/>
          <p:nvPr/>
        </p:nvSpPr>
        <p:spPr>
          <a:xfrm>
            <a:off x="0" y="0"/>
            <a:ext cx="7885113" cy="765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Task1Learning the new words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7" grpId="0"/>
      <p:bldP spid="7178" grpId="0"/>
      <p:bldP spid="7179" grpId="0"/>
      <p:bldP spid="71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30adcbef76094b36161f941aa2cc7cd98c109db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五角星 8194">
            <a:hlinkClick r:id="rId2" action="ppaction://hlinkfile"/>
          </p:cNvPr>
          <p:cNvSpPr/>
          <p:nvPr/>
        </p:nvSpPr>
        <p:spPr>
          <a:xfrm>
            <a:off x="7524750" y="5445125"/>
            <a:ext cx="962025" cy="914400"/>
          </a:xfrm>
          <a:prstGeom prst="star5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7" name="图片 9226" descr="u=2122995197,531928062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 Box 2"/>
          <p:cNvSpPr txBox="1"/>
          <p:nvPr/>
        </p:nvSpPr>
        <p:spPr>
          <a:xfrm>
            <a:off x="441325" y="173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323850" y="0"/>
            <a:ext cx="8424863" cy="665163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lvl="0"/>
            <a:r>
              <a:rPr lang="en-US" altLang="x-none" sz="3600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1a. Match the words with the pictures.</a:t>
            </a:r>
            <a:endParaRPr lang="en-US" altLang="x-none" sz="36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250825" y="1412875"/>
            <a:ext cx="3025775" cy="432117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marL="457200" lvl="0" indent="-45720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x-none" sz="3200" b="1">
                <a:latin typeface="Times New Roman" panose="02020603050405020304" pitchFamily="18" charset="0"/>
                <a:ea typeface="宋体" panose="02010600030101010101" pitchFamily="2" charset="-122"/>
              </a:rPr>
              <a:t>1. raining ____</a:t>
            </a:r>
            <a:endParaRPr lang="en-US" altLang="x-none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x-none" sz="3200" b="1">
                <a:latin typeface="Times New Roman" panose="02020603050405020304" pitchFamily="18" charset="0"/>
                <a:ea typeface="宋体" panose="02010600030101010101" pitchFamily="2" charset="-122"/>
              </a:rPr>
              <a:t>2. windy____</a:t>
            </a:r>
            <a:endParaRPr lang="en-US" altLang="x-none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x-none" sz="3200" b="1">
                <a:latin typeface="Times New Roman" panose="02020603050405020304" pitchFamily="18" charset="0"/>
                <a:ea typeface="宋体" panose="02010600030101010101" pitchFamily="2" charset="-122"/>
              </a:rPr>
              <a:t>3. cloudy____</a:t>
            </a:r>
            <a:endParaRPr lang="en-US" altLang="x-none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x-none" sz="3200" b="1">
                <a:latin typeface="Times New Roman" panose="02020603050405020304" pitchFamily="18" charset="0"/>
                <a:ea typeface="宋体" panose="02010600030101010101" pitchFamily="2" charset="-122"/>
              </a:rPr>
              <a:t>4. sunny ____</a:t>
            </a:r>
            <a:endParaRPr lang="en-US" altLang="x-none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x-none" sz="3200" b="1">
                <a:latin typeface="Times New Roman" panose="02020603050405020304" pitchFamily="18" charset="0"/>
                <a:ea typeface="宋体" panose="02010600030101010101" pitchFamily="2" charset="-122"/>
              </a:rPr>
              <a:t>5. snowing____</a:t>
            </a:r>
            <a:endParaRPr lang="en-US" altLang="x-none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2389188" y="1196975"/>
            <a:ext cx="5270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x-none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x-none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x-none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2482850" y="2819400"/>
            <a:ext cx="504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x-none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x-none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2620963" y="4343400"/>
            <a:ext cx="5111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x-none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x-none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2362200" y="2057400"/>
            <a:ext cx="4095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x-none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x-none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2406650" y="3581400"/>
            <a:ext cx="365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/>
            <a:r>
              <a:rPr lang="en-US" altLang="x-none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x-none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26" name="Picture 10" descr="p37"/>
          <p:cNvPicPr>
            <a:picLocks noChangeAspect="1"/>
          </p:cNvPicPr>
          <p:nvPr/>
        </p:nvPicPr>
        <p:blipFill>
          <a:blip r:embed="rId2"/>
          <a:srcRect l="23315" t="29030" r="22957" b="33243"/>
          <a:stretch>
            <a:fillRect/>
          </a:stretch>
        </p:blipFill>
        <p:spPr>
          <a:xfrm>
            <a:off x="3059113" y="765175"/>
            <a:ext cx="5473700" cy="540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  <p:bldP spid="92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8"/>
          <p:cNvSpPr/>
          <p:nvPr/>
        </p:nvSpPr>
        <p:spPr>
          <a:xfrm>
            <a:off x="1801813" y="1916113"/>
            <a:ext cx="5651500" cy="11906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Listen and write these city names in the boxes above.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3" name="Oval 2"/>
          <p:cNvSpPr/>
          <p:nvPr/>
        </p:nvSpPr>
        <p:spPr>
          <a:xfrm>
            <a:off x="828675" y="1989138"/>
            <a:ext cx="719138" cy="9080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1b</a:t>
            </a:r>
            <a:endParaRPr lang="en-US" altLang="zh-CN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44" name="图片 10243" descr="喇叭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0" y="2205038"/>
            <a:ext cx="792163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10244"/>
          <p:cNvSpPr txBox="1"/>
          <p:nvPr/>
        </p:nvSpPr>
        <p:spPr>
          <a:xfrm>
            <a:off x="1549400" y="3851275"/>
            <a:ext cx="5780088" cy="1520825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30000"/>
              </a:lnSpc>
            </a:pPr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Beijing   Moscow   Toronto    Boston   Shanghai</a:t>
            </a:r>
            <a:endParaRPr lang="en-US" altLang="zh-CN" sz="3600" b="1">
              <a:solidFill>
                <a:schemeClr val="bg1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  <p:sp>
        <p:nvSpPr>
          <p:cNvPr id="10246" name="文本框 10245" descr="sawall42_1024_wallcoo"/>
          <p:cNvSpPr txBox="1"/>
          <p:nvPr/>
        </p:nvSpPr>
        <p:spPr>
          <a:xfrm>
            <a:off x="0" y="0"/>
            <a:ext cx="6769100" cy="9144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Task2 </a:t>
            </a:r>
            <a:r>
              <a:rPr lang="en-US" altLang="zh-CN" sz="5400" b="1">
                <a:latin typeface="Times New Roman" panose="02020603050405020304" pitchFamily="18" charset="0"/>
                <a:ea typeface="宋体" panose="02010600030101010101" pitchFamily="2" charset="-122"/>
              </a:rPr>
              <a:t>Listening</a:t>
            </a:r>
            <a:r>
              <a:rPr lang="en-US" altLang="zh-CN" sz="5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animBg="1"/>
      <p:bldP spid="10245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3081</Words>
  <Application>WPS 演示</Application>
  <PresentationFormat>在屏幕上显示</PresentationFormat>
  <Paragraphs>170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Dotum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www.os115.com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sunfang</cp:lastModifiedBy>
  <cp:revision>33</cp:revision>
  <dcterms:created xsi:type="dcterms:W3CDTF">2013-10-05T04:29:49Z</dcterms:created>
  <dcterms:modified xsi:type="dcterms:W3CDTF">2017-04-24T11:44:26Z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