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2"/>
  </p:handoutMasterIdLst>
  <p:sldIdLst>
    <p:sldId id="302" r:id="rId3"/>
    <p:sldId id="259" r:id="rId4"/>
    <p:sldId id="260" r:id="rId6"/>
    <p:sldId id="261" r:id="rId7"/>
    <p:sldId id="264" r:id="rId8"/>
    <p:sldId id="292" r:id="rId9"/>
    <p:sldId id="266" r:id="rId10"/>
    <p:sldId id="304" r:id="rId11"/>
    <p:sldId id="305" r:id="rId12"/>
    <p:sldId id="267" r:id="rId13"/>
    <p:sldId id="306" r:id="rId14"/>
    <p:sldId id="268" r:id="rId15"/>
    <p:sldId id="320" r:id="rId16"/>
    <p:sldId id="308" r:id="rId17"/>
    <p:sldId id="269" r:id="rId18"/>
    <p:sldId id="273" r:id="rId19"/>
    <p:sldId id="271" r:id="rId20"/>
    <p:sldId id="272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85"/>
        <p:guide pos="384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6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4DCBEE1-2FDF-4E67-B289-6F0CB0ED400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6AB22C2E-CAB4-4932-B1DA-131F1D28A51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" y="26035"/>
            <a:ext cx="12162790" cy="6805930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2424430" y="2718435"/>
            <a:ext cx="6314440" cy="119761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91430" tIns="45714" rIns="91430" bIns="45714" rtlCol="0">
            <a:spAutoFit/>
          </a:bodyPr>
          <a:p>
            <a:pPr fontAlgn="auto"/>
            <a:r>
              <a:rPr lang="en-US" altLang="zh-CN" sz="6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cs typeface="+mn-cs"/>
              </a:rPr>
              <a:t>19 </a:t>
            </a:r>
            <a:r>
              <a:rPr lang="en-US" altLang="zh-CN" sz="72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cs typeface="+mn-cs"/>
              </a:rPr>
              <a:t> </a:t>
            </a:r>
            <a:r>
              <a:rPr lang="zh-CN" altLang="en-US" sz="72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cs typeface="+mn-cs"/>
              </a:rPr>
              <a:t>剃头大师</a:t>
            </a:r>
            <a:endParaRPr lang="zh-CN" altLang="en-US" sz="7200" b="1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itchFamily="2" charset="-122"/>
              <a:ea typeface="Kaiti SC" pitchFamily="2" charset="-122"/>
              <a:cs typeface="+mn-cs"/>
            </a:endParaRPr>
          </a:p>
        </p:txBody>
      </p:sp>
      <p:pic>
        <p:nvPicPr>
          <p:cNvPr id="8" name="图片 7" descr="剃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" y="49530"/>
            <a:ext cx="4161790" cy="3033395"/>
          </a:xfrm>
          <a:prstGeom prst="rect">
            <a:avLst/>
          </a:prstGeom>
        </p:spPr>
      </p:pic>
      <p:pic>
        <p:nvPicPr>
          <p:cNvPr id="5121" name="Picture 1" descr="C:\Users\Administrator\AppData\Roaming\Tencent\Users\56229019\QQ\WinTemp\RichOle\EM7NPGEQ83[H]28{P75P(@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625" y="49530"/>
            <a:ext cx="4081145" cy="3034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81940" y="3808730"/>
            <a:ext cx="3935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一把磨得</a:t>
            </a:r>
            <a:r>
              <a:rPr lang="zh-CN" altLang="en-US" sz="3200">
                <a:solidFill>
                  <a:srgbClr val="FF0000"/>
                </a:solidFill>
              </a:rPr>
              <a:t>锃亮</a:t>
            </a:r>
            <a:r>
              <a:rPr lang="zh-CN" altLang="en-US" sz="3200"/>
              <a:t>的剃刀</a:t>
            </a:r>
            <a:endParaRPr lang="zh-CN" altLang="en-US" sz="3200"/>
          </a:p>
        </p:txBody>
      </p:sp>
      <p:pic>
        <p:nvPicPr>
          <p:cNvPr id="10" name="图片 9" descr="shimaofax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435" y="3808730"/>
            <a:ext cx="3535680" cy="30232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080500" y="5425440"/>
            <a:ext cx="4187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最</a:t>
            </a:r>
            <a:r>
              <a:rPr lang="zh-CN" altLang="en-US" sz="3200">
                <a:solidFill>
                  <a:srgbClr val="FF0000"/>
                </a:solidFill>
              </a:rPr>
              <a:t>时髦</a:t>
            </a:r>
            <a:r>
              <a:rPr lang="zh-CN" altLang="en-US" sz="3200"/>
              <a:t>的发式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8579485" y="3332480"/>
            <a:ext cx="355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>
                <a:solidFill>
                  <a:schemeClr val="tx1"/>
                </a:solidFill>
              </a:rPr>
              <a:t>一把</a:t>
            </a:r>
            <a:r>
              <a:rPr lang="zh-CN" altLang="zh-CN" sz="3200">
                <a:solidFill>
                  <a:srgbClr val="FF0000"/>
                </a:solidFill>
              </a:rPr>
              <a:t>老掉牙</a:t>
            </a:r>
            <a:r>
              <a:rPr lang="zh-CN" altLang="zh-CN" sz="3200"/>
              <a:t>的推剪</a:t>
            </a:r>
            <a:endParaRPr lang="zh-CN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3"/>
          <p:cNvSpPr/>
          <p:nvPr/>
        </p:nvSpPr>
        <p:spPr>
          <a:xfrm>
            <a:off x="1086486" y="1825626"/>
            <a:ext cx="9002183" cy="30149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pPr>
              <a:lnSpc>
                <a:spcPct val="125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虽然以前没有干过这一行，可我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好像有剃头的天分。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我先把姑父的大睡衣给他围上，再</a:t>
            </a:r>
            <a:r>
              <a:rPr lang="zh-CN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出剃头师傅的架势，嚓嚓两剪刀，就剪下一堆头发。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061287" y="770679"/>
            <a:ext cx="4176184" cy="1223433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fontAlgn="auto"/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你从中体会到了什么？</a:t>
            </a:r>
            <a:endParaRPr lang="zh-CN" altLang="en-US" sz="2800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3"/>
          <p:cNvSpPr/>
          <p:nvPr/>
        </p:nvSpPr>
        <p:spPr>
          <a:xfrm>
            <a:off x="1086486" y="1825626"/>
            <a:ext cx="9002183" cy="30149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pPr>
              <a:lnSpc>
                <a:spcPct val="125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虽然以前没有干过这一行，可我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好像有剃头的天分。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我先把姑父的大睡衣给他围上，再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出剃头师傅的架势，嚓嚓</a:t>
            </a:r>
            <a:r>
              <a:rPr lang="zh-CN" altLang="zh-CN" sz="36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剪刀，就剪下</a:t>
            </a:r>
            <a:r>
              <a:rPr lang="zh-CN" altLang="zh-CN" sz="36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一堆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头发。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589482" y="343324"/>
            <a:ext cx="4176184" cy="1223433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fontAlgn="auto"/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你从中体会到了什么？</a:t>
            </a:r>
            <a:endParaRPr lang="zh-CN" altLang="en-US" sz="2800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911649" y="2227580"/>
            <a:ext cx="10367433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pPr>
              <a:lnSpc>
                <a:spcPct val="125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我觉得自己像个剃头大师，剪刀所到之处，头发纷纷飘落，真比那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剃头师傅还熟练。</a:t>
            </a:r>
            <a:r>
              <a:rPr lang="zh-CN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这儿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一剪刀，</a:t>
            </a:r>
            <a:r>
              <a:rPr lang="zh-CN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那儿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一剪刀，</a:t>
            </a:r>
            <a:r>
              <a:rPr lang="zh-CN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不一会儿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，姑夫的睡衣就像一张熊皮，上面落满了黑头发。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6263217" y="1002031"/>
            <a:ext cx="4176184" cy="1225551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fontAlgn="auto"/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你从中体会到了什么？</a:t>
            </a:r>
            <a:endParaRPr lang="zh-CN" altLang="en-US" sz="2800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911649" y="2227580"/>
            <a:ext cx="10367433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pPr>
              <a:lnSpc>
                <a:spcPct val="125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我觉得自己像个剃头大师，剪刀所到之处，头发纷纷飘落，真比那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剃头师傅还熟练。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这儿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一剪刀，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那儿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一剪刀，</a:t>
            </a:r>
            <a:r>
              <a:rPr lang="zh-CN" altLang="zh-CN" sz="36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不一会儿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，姑夫的睡衣就像一张熊皮，上面落满了黑头发。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6263217" y="1002031"/>
            <a:ext cx="4176184" cy="1225551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fontAlgn="auto"/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你从中体会到了什么？</a:t>
            </a:r>
            <a:endParaRPr lang="zh-CN" altLang="en-US" sz="2800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6600" y="1931670"/>
            <a:ext cx="1092390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914400" fontAlgn="auto"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很快，我就发现自己闯了祸。因为这样随意乱剪，头发长长短短，这儿翘起，那儿却短得不到一厘米。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哎呀！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我叫起来，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坏了！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小沙连忙摸耳朵，看它们还在，就无所谓了。我敢说，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世界上再也没有比他更优秀的顾客了。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1"/>
          <p:cNvSpPr/>
          <p:nvPr/>
        </p:nvSpPr>
        <p:spPr>
          <a:xfrm>
            <a:off x="310515" y="1548130"/>
            <a:ext cx="7459980" cy="34124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我剪掉几根翘起的长发，又把头发修了修，可惜，越修越糟，一些头发越剪越短，甚至露出了头皮。一眼望去，整个头上坑坑洼洼，耳朵边剪得小心，却像层层梯田。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041140" y="4246880"/>
            <a:ext cx="2355850" cy="292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云形标注 5"/>
          <p:cNvSpPr/>
          <p:nvPr/>
        </p:nvSpPr>
        <p:spPr>
          <a:xfrm>
            <a:off x="2853690" y="5154295"/>
            <a:ext cx="5939790" cy="1524000"/>
          </a:xfrm>
          <a:prstGeom prst="cloudCallout">
            <a:avLst>
              <a:gd name="adj1" fmla="val -24023"/>
              <a:gd name="adj2" fmla="val 171643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fontAlgn="auto"/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运用比喻的修辞手法，说明耳朵附近修剪的很不平整，结果很糟糕。</a:t>
            </a:r>
            <a:endParaRPr lang="zh-CN" altLang="en-US" sz="2800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坑坑洼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5475" y="240030"/>
            <a:ext cx="3912870" cy="293497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3740785" y="4828540"/>
            <a:ext cx="2656205" cy="82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titi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110" y="3571875"/>
            <a:ext cx="3822700" cy="3106420"/>
          </a:xfrm>
          <a:prstGeom prst="rect">
            <a:avLst/>
          </a:prstGeom>
        </p:spPr>
      </p:pic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96670" y="1828165"/>
            <a:ext cx="93757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：可他一照镜子，大叫一声，像见了鬼一样。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6705" y="3907155"/>
            <a:ext cx="86099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老师傅：每次剃完头，姑父还要付双倍的钱给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害人精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TextBox 1"/>
          <p:cNvSpPr txBox="1"/>
          <p:nvPr/>
        </p:nvSpPr>
        <p:spPr>
          <a:xfrm>
            <a:off x="1705187" y="3013076"/>
            <a:ext cx="931333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dirty="0">
                <a:latin typeface="+mj-ea"/>
                <a:ea typeface="+mj-ea"/>
                <a:cs typeface="+mj-ea"/>
              </a:rPr>
              <a:t>课文为什么用“剃头大师”作为题目？</a:t>
            </a:r>
            <a:endParaRPr lang="zh-CN" altLang="zh-CN" sz="3600" dirty="0">
              <a:latin typeface="+mj-ea"/>
              <a:ea typeface="+mj-ea"/>
              <a:cs typeface="+mj-ea"/>
            </a:endParaRPr>
          </a:p>
        </p:txBody>
      </p:sp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深入思考，体悟童趣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Box 1"/>
          <p:cNvSpPr txBox="1"/>
          <p:nvPr/>
        </p:nvSpPr>
        <p:spPr>
          <a:xfrm>
            <a:off x="3695700" y="1411605"/>
            <a:ext cx="8343900" cy="5045075"/>
          </a:xfrm>
          <a:prstGeom prst="rect">
            <a:avLst/>
          </a:prstGeom>
          <a:noFill/>
          <a:ln w="9525">
            <a:noFill/>
          </a:ln>
        </p:spPr>
        <p:txBody>
          <a:bodyPr wrap="square" lIns="121908" tIns="60954" rIns="121908" bIns="60954" anchor="t">
            <a:spAutoFit/>
          </a:bodyPr>
          <a:p>
            <a:r>
              <a:rPr lang="zh-CN" altLang="en-US" sz="40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秦文君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1954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年生于</a:t>
            </a:r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上海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儿童文学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作家，现任</a:t>
            </a:r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上海市作家协会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副主席，《</a:t>
            </a:r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中国儿童文学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》主编。</a:t>
            </a:r>
            <a:endParaRPr lang="zh-CN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代表作：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男生贾里全传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》、《</a:t>
            </a:r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女生贾梅全传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》、《小香咕系列》、《宝贝当家》、《</a:t>
            </a:r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调皮的日子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11"/>
          <p:cNvSpPr txBox="1"/>
          <p:nvPr/>
        </p:nvSpPr>
        <p:spPr>
          <a:xfrm>
            <a:off x="228600" y="700617"/>
            <a:ext cx="1642533" cy="530860"/>
          </a:xfrm>
          <a:prstGeom prst="rect">
            <a:avLst/>
          </a:prstGeom>
          <a:noFill/>
          <a:ln w="9525">
            <a:noFill/>
          </a:ln>
        </p:spPr>
        <p:txBody>
          <a:bodyPr wrap="square" lIns="121908" tIns="60954" rIns="121908" bIns="60954" anchor="t">
            <a:spAutoFit/>
          </a:bodyPr>
          <a:p>
            <a:pPr algn="ctr"/>
            <a:r>
              <a:rPr lang="zh-CN" altLang="en-US" sz="2665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第一课时</a:t>
            </a:r>
            <a:endParaRPr lang="zh-CN" altLang="en-US" sz="2665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196" name="Picture 1" descr="C:\Users\Administrator\AppData\Roaming\Tencent\Users\56229019\QQ\WinTemp\RichOle\)K0XM%]YIP)95O(ZVA9H%E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467" y="1604433"/>
            <a:ext cx="2461684" cy="36237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Box 11"/>
          <p:cNvSpPr txBox="1"/>
          <p:nvPr/>
        </p:nvSpPr>
        <p:spPr>
          <a:xfrm>
            <a:off x="9017000" y="2118784"/>
            <a:ext cx="1714500" cy="91122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</a:t>
            </a:r>
            <a:r>
              <a:rPr lang="zh-CN" altLang="en-US" sz="5335" dirty="0">
                <a:latin typeface="楷体" panose="02010609060101010101" pitchFamily="49" charset="-122"/>
                <a:ea typeface="楷体" panose="02010609060101010101" pitchFamily="49" charset="-122"/>
              </a:rPr>
              <a:t>脸</a:t>
            </a:r>
            <a:endParaRPr lang="zh-CN" altLang="en-US" sz="53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Text Box 5"/>
          <p:cNvSpPr txBox="1"/>
          <p:nvPr/>
        </p:nvSpPr>
        <p:spPr>
          <a:xfrm>
            <a:off x="6261100" y="2152651"/>
            <a:ext cx="1644651" cy="91122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</a:t>
            </a:r>
            <a:r>
              <a:rPr lang="zh-CN" altLang="en-US" sz="5335" dirty="0"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endParaRPr lang="zh-CN" altLang="en-US" sz="53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2650067" y="2116667"/>
            <a:ext cx="3215217" cy="91122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剃</a:t>
            </a:r>
            <a:r>
              <a:rPr lang="zh-CN" altLang="en-US" sz="5335" dirty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53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2586567" y="4127500"/>
            <a:ext cx="1642533" cy="91122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仇</a:t>
            </a:r>
            <a:r>
              <a:rPr lang="zh-CN" altLang="en-US" sz="5335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53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TextBox 11"/>
          <p:cNvSpPr txBox="1"/>
          <p:nvPr/>
        </p:nvSpPr>
        <p:spPr>
          <a:xfrm>
            <a:off x="7943851" y="4144433"/>
            <a:ext cx="1858433" cy="91122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335" dirty="0">
                <a:latin typeface="楷体" panose="02010609060101010101" pitchFamily="49" charset="-122"/>
                <a:ea typeface="楷体" panose="02010609060101010101" pitchFamily="49" charset="-122"/>
              </a:rPr>
              <a:t>受</a:t>
            </a:r>
            <a:r>
              <a:rPr lang="zh-CN" altLang="en-US" sz="53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刑 </a:t>
            </a:r>
            <a:endParaRPr lang="zh-CN" altLang="en-US" sz="53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Text Box 5"/>
          <p:cNvSpPr txBox="1"/>
          <p:nvPr/>
        </p:nvSpPr>
        <p:spPr>
          <a:xfrm>
            <a:off x="5516033" y="4144433"/>
            <a:ext cx="2000251" cy="91122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335" dirty="0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r>
              <a:rPr lang="zh-CN" altLang="en-US" sz="53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惯</a:t>
            </a:r>
            <a:endParaRPr lang="zh-CN" altLang="en-US" sz="53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38967" y="1528233"/>
            <a:ext cx="1143000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tì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25633" y="1665817"/>
            <a:ext cx="1143000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zhí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934451" y="1509184"/>
            <a:ext cx="1145116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guǐ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11400" y="3532717"/>
            <a:ext cx="1570567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chóu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11284" y="3479800"/>
            <a:ext cx="2713567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guàn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874251" y="3500967"/>
            <a:ext cx="1839383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mō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48133" y="3469217"/>
            <a:ext cx="1714500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xíng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0" name="Text Box 5"/>
          <p:cNvSpPr txBox="1"/>
          <p:nvPr/>
        </p:nvSpPr>
        <p:spPr>
          <a:xfrm>
            <a:off x="9802284" y="4144433"/>
            <a:ext cx="1634067" cy="911225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</a:t>
            </a:r>
            <a:r>
              <a:rPr lang="zh-CN" altLang="en-US" sz="5335" dirty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53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4767" y="2216151"/>
            <a:ext cx="673100" cy="7408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lang="zh-CN" altLang="en-US" sz="2400" strike="noStrike" noProof="1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69667" y="2214033"/>
            <a:ext cx="670984" cy="7387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lang="zh-CN" altLang="en-US" sz="2400" strike="noStrike" noProof="1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802284" y="2190751"/>
            <a:ext cx="673100" cy="7387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lang="zh-CN" altLang="en-US" sz="2400" strike="noStrike" noProof="1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86667" y="4239684"/>
            <a:ext cx="673100" cy="7408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lang="zh-CN" altLang="en-US" sz="2400" strike="noStrike" noProof="1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94651" y="4207933"/>
            <a:ext cx="670984" cy="7387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lang="zh-CN" altLang="en-US" sz="2400" strike="noStrike" noProof="1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585451" y="4207933"/>
            <a:ext cx="673100" cy="7387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lang="zh-CN" altLang="en-US" sz="2400" strike="noStrike" noProof="1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673100" y="2015067"/>
            <a:ext cx="1496484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4" rIns="91430" bIns="4571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trike="noStrike" noProof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我会认</a:t>
            </a:r>
            <a:endParaRPr lang="zh-CN" altLang="en-US" sz="3200" b="1" strike="noStrike" noProof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32380" y="2110164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kumimoji="1" lang="zh-CN" altLang="en-US" sz="2400" strike="noStrike" noProof="1"/>
          </a:p>
        </p:txBody>
      </p:sp>
      <p:sp>
        <p:nvSpPr>
          <p:cNvPr id="52" name="矩形 51"/>
          <p:cNvSpPr/>
          <p:nvPr/>
        </p:nvSpPr>
        <p:spPr>
          <a:xfrm>
            <a:off x="700884" y="2110164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kumimoji="1" lang="zh-CN" altLang="en-US" sz="2400" strike="noStrike" noProof="1"/>
          </a:p>
        </p:txBody>
      </p:sp>
      <p:sp>
        <p:nvSpPr>
          <p:cNvPr id="9240" name="文本框 14"/>
          <p:cNvSpPr txBox="1"/>
          <p:nvPr/>
        </p:nvSpPr>
        <p:spPr>
          <a:xfrm>
            <a:off x="872067" y="563033"/>
            <a:ext cx="5378451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结识新朋友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241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542292">
            <a:off x="5877984" y="732367"/>
            <a:ext cx="446616" cy="6307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2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651933"/>
            <a:ext cx="488951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矩形 40"/>
          <p:cNvSpPr/>
          <p:nvPr/>
        </p:nvSpPr>
        <p:spPr>
          <a:xfrm>
            <a:off x="5590117" y="4197351"/>
            <a:ext cx="670984" cy="7387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lang="zh-CN" altLang="en-US" sz="2400" strike="noStrike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8" grpId="0" bldLvl="0" animBg="1"/>
      <p:bldP spid="3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933"/>
            <a:ext cx="12221633" cy="6841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99" y="5349220"/>
            <a:ext cx="1529835" cy="1178463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cxnSp>
        <p:nvCxnSpPr>
          <p:cNvPr id="5" name="直接箭头连接符 4"/>
          <p:cNvCxnSpPr/>
          <p:nvPr/>
        </p:nvCxnSpPr>
        <p:spPr>
          <a:xfrm>
            <a:off x="3119967" y="6212417"/>
            <a:ext cx="480484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2" name="文本框 9"/>
          <p:cNvSpPr txBox="1"/>
          <p:nvPr/>
        </p:nvSpPr>
        <p:spPr>
          <a:xfrm>
            <a:off x="573617" y="1212851"/>
            <a:ext cx="2470149" cy="777240"/>
          </a:xfrm>
          <a:prstGeom prst="rect">
            <a:avLst/>
          </a:prstGeom>
          <a:noFill/>
          <a:ln w="9525">
            <a:noFill/>
          </a:ln>
        </p:spPr>
        <p:txBody>
          <a:bodyPr wrap="square" lIns="121908" tIns="60954" rIns="121908" bIns="60954" anchor="t">
            <a:spAutoFit/>
          </a:bodyPr>
          <a:p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走迷宫</a:t>
            </a:r>
            <a:endParaRPr lang="en-US" altLang="zh-CN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3937000" y="3829051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骂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6288617" y="5541433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执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5422900" y="4580467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否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Rectangle 12"/>
          <p:cNvSpPr/>
          <p:nvPr/>
        </p:nvSpPr>
        <p:spPr>
          <a:xfrm>
            <a:off x="4282017" y="5558367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剃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12"/>
          <p:cNvSpPr/>
          <p:nvPr/>
        </p:nvSpPr>
        <p:spPr>
          <a:xfrm>
            <a:off x="334433" y="3621617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仇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51467" y="2468033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惯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Rectangle 12"/>
          <p:cNvSpPr/>
          <p:nvPr/>
        </p:nvSpPr>
        <p:spPr>
          <a:xfrm>
            <a:off x="3600451" y="2468033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刑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3790951" y="740833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替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Rectangle 12"/>
          <p:cNvSpPr/>
          <p:nvPr/>
        </p:nvSpPr>
        <p:spPr>
          <a:xfrm>
            <a:off x="6191251" y="948267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厘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Rectangle 12"/>
          <p:cNvSpPr/>
          <p:nvPr/>
        </p:nvSpPr>
        <p:spPr>
          <a:xfrm>
            <a:off x="9552517" y="740833"/>
            <a:ext cx="1007533" cy="941705"/>
          </a:xfrm>
          <a:prstGeom prst="rect">
            <a:avLst/>
          </a:prstGeom>
          <a:noFill/>
          <a:ln w="9525">
            <a:noFill/>
          </a:ln>
        </p:spPr>
        <p:txBody>
          <a:bodyPr lIns="121908" tIns="60954" rIns="121908" bIns="60954" anchor="t">
            <a:spAutoFit/>
          </a:bodyPr>
          <a:p>
            <a:r>
              <a:rPr lang="zh-CN" altLang="en-US" sz="5335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摸</a:t>
            </a:r>
            <a:endParaRPr lang="zh-CN" altLang="en-US" sz="5335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2544" name="组合 16"/>
          <p:cNvGrpSpPr/>
          <p:nvPr/>
        </p:nvGrpSpPr>
        <p:grpSpPr>
          <a:xfrm>
            <a:off x="268817" y="124884"/>
            <a:ext cx="3234267" cy="768349"/>
            <a:chOff x="3387260" y="501625"/>
            <a:chExt cx="2426130" cy="575945"/>
          </a:xfrm>
        </p:grpSpPr>
        <p:grpSp>
          <p:nvGrpSpPr>
            <p:cNvPr id="22545" name="组合 19"/>
            <p:cNvGrpSpPr/>
            <p:nvPr/>
          </p:nvGrpSpPr>
          <p:grpSpPr>
            <a:xfrm>
              <a:off x="3387260" y="573514"/>
              <a:ext cx="456833" cy="456366"/>
              <a:chOff x="631825" y="5181600"/>
              <a:chExt cx="1554163" cy="1552575"/>
            </a:xfrm>
          </p:grpSpPr>
          <p:sp>
            <p:nvSpPr>
              <p:cNvPr id="22546" name="Oval 10"/>
              <p:cNvSpPr/>
              <p:nvPr/>
            </p:nvSpPr>
            <p:spPr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7" name="Freeform 11"/>
              <p:cNvSpPr/>
              <p:nvPr/>
            </p:nvSpPr>
            <p:spPr>
              <a:xfrm>
                <a:off x="1468438" y="5353050"/>
                <a:ext cx="34925" cy="87313"/>
              </a:xfrm>
              <a:custGeom>
                <a:avLst/>
                <a:gdLst/>
                <a:ahLst/>
                <a:cxnLst>
                  <a:cxn ang="0">
                    <a:pos x="11641" y="84496"/>
                  </a:cxn>
                  <a:cxn ang="0">
                    <a:pos x="34925" y="8449"/>
                  </a:cxn>
                  <a:cxn ang="0">
                    <a:pos x="32014" y="0"/>
                  </a:cxn>
                  <a:cxn ang="0">
                    <a:pos x="0" y="87313"/>
                  </a:cxn>
                  <a:cxn ang="0">
                    <a:pos x="11641" y="84496"/>
                  </a:cxn>
                </a:cxnLst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  <p:sp>
            <p:nvSpPr>
              <p:cNvPr id="22548" name="Freeform 12"/>
              <p:cNvSpPr/>
              <p:nvPr/>
            </p:nvSpPr>
            <p:spPr>
              <a:xfrm>
                <a:off x="1471613" y="5410200"/>
                <a:ext cx="204788" cy="358775"/>
              </a:xfrm>
              <a:custGeom>
                <a:avLst/>
                <a:gdLst/>
                <a:ahLst/>
                <a:cxnLst>
                  <a:cxn ang="0">
                    <a:pos x="0" y="338843"/>
                  </a:cxn>
                  <a:cxn ang="0">
                    <a:pos x="187722" y="190777"/>
                  </a:cxn>
                  <a:cxn ang="0">
                    <a:pos x="127992" y="19931"/>
                  </a:cxn>
                  <a:cxn ang="0">
                    <a:pos x="2844" y="25626"/>
                  </a:cxn>
                  <a:cxn ang="0">
                    <a:pos x="0" y="338843"/>
                  </a:cxn>
                </a:cxnLst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  <p:sp>
            <p:nvSpPr>
              <p:cNvPr id="22549" name="Freeform 13"/>
              <p:cNvSpPr/>
              <p:nvPr/>
            </p:nvSpPr>
            <p:spPr>
              <a:xfrm>
                <a:off x="1274763" y="5410200"/>
                <a:ext cx="200025" cy="355600"/>
              </a:xfrm>
              <a:custGeom>
                <a:avLst/>
                <a:gdLst/>
                <a:ahLst/>
                <a:cxnLst>
                  <a:cxn ang="0">
                    <a:pos x="200025" y="25603"/>
                  </a:cxn>
                  <a:cxn ang="0">
                    <a:pos x="74295" y="22758"/>
                  </a:cxn>
                  <a:cxn ang="0">
                    <a:pos x="22860" y="196291"/>
                  </a:cxn>
                  <a:cxn ang="0">
                    <a:pos x="197167" y="338531"/>
                  </a:cxn>
                  <a:cxn ang="0">
                    <a:pos x="200025" y="25603"/>
                  </a:cxn>
                </a:cxnLst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  <p:sp>
            <p:nvSpPr>
              <p:cNvPr id="22550" name="Freeform 14"/>
              <p:cNvSpPr/>
              <p:nvPr/>
            </p:nvSpPr>
            <p:spPr>
              <a:xfrm>
                <a:off x="1374775" y="5313363"/>
                <a:ext cx="125413" cy="53975"/>
              </a:xfrm>
              <a:custGeom>
                <a:avLst/>
                <a:gdLst/>
                <a:ahLst/>
                <a:cxnLst>
                  <a:cxn ang="0">
                    <a:pos x="125413" y="53975"/>
                  </a:cxn>
                  <a:cxn ang="0">
                    <a:pos x="76957" y="11363"/>
                  </a:cxn>
                  <a:cxn ang="0">
                    <a:pos x="0" y="2840"/>
                  </a:cxn>
                  <a:cxn ang="0">
                    <a:pos x="0" y="5681"/>
                  </a:cxn>
                  <a:cxn ang="0">
                    <a:pos x="125413" y="53975"/>
                  </a:cxn>
                </a:cxnLst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  <p:sp>
            <p:nvSpPr>
              <p:cNvPr id="22551" name="Freeform 15"/>
              <p:cNvSpPr/>
              <p:nvPr/>
            </p:nvSpPr>
            <p:spPr>
              <a:xfrm>
                <a:off x="1374775" y="5318125"/>
                <a:ext cx="125413" cy="1031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101" y="34396"/>
                  </a:cxn>
                  <a:cxn ang="0">
                    <a:pos x="125413" y="48727"/>
                  </a:cxn>
                  <a:cxn ang="0">
                    <a:pos x="0" y="0"/>
                  </a:cxn>
                </a:cxnLst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  <p:sp>
            <p:nvSpPr>
              <p:cNvPr id="22552" name="Rectangle 16"/>
              <p:cNvSpPr/>
              <p:nvPr/>
            </p:nvSpPr>
            <p:spPr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3" name="Rectangle 17"/>
              <p:cNvSpPr/>
              <p:nvPr/>
            </p:nvSpPr>
            <p:spPr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4" name="Rectangle 18"/>
              <p:cNvSpPr/>
              <p:nvPr/>
            </p:nvSpPr>
            <p:spPr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5" name="Rectangle 19"/>
              <p:cNvSpPr/>
              <p:nvPr/>
            </p:nvSpPr>
            <p:spPr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6" name="Rectangle 20"/>
              <p:cNvSpPr/>
              <p:nvPr/>
            </p:nvSpPr>
            <p:spPr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7" name="Rectangle 21"/>
              <p:cNvSpPr/>
              <p:nvPr/>
            </p:nvSpPr>
            <p:spPr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8" name="Rectangle 22"/>
              <p:cNvSpPr/>
              <p:nvPr/>
            </p:nvSpPr>
            <p:spPr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9" name="Rectangle 23"/>
              <p:cNvSpPr/>
              <p:nvPr/>
            </p:nvSpPr>
            <p:spPr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0" name="Rectangle 24"/>
              <p:cNvSpPr/>
              <p:nvPr/>
            </p:nvSpPr>
            <p:spPr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1" name="Rectangle 25"/>
              <p:cNvSpPr/>
              <p:nvPr/>
            </p:nvSpPr>
            <p:spPr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2" name="Rectangle 26"/>
              <p:cNvSpPr/>
              <p:nvPr/>
            </p:nvSpPr>
            <p:spPr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3" name="Rectangle 27"/>
              <p:cNvSpPr/>
              <p:nvPr/>
            </p:nvSpPr>
            <p:spPr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4" name="Rectangle 28"/>
              <p:cNvSpPr/>
              <p:nvPr/>
            </p:nvSpPr>
            <p:spPr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5" name="Rectangle 29"/>
              <p:cNvSpPr/>
              <p:nvPr/>
            </p:nvSpPr>
            <p:spPr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6" name="Rectangle 30"/>
              <p:cNvSpPr/>
              <p:nvPr/>
            </p:nvSpPr>
            <p:spPr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7" name="Rectangle 31"/>
              <p:cNvSpPr/>
              <p:nvPr/>
            </p:nvSpPr>
            <p:spPr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8" name="Rectangle 32"/>
              <p:cNvSpPr/>
              <p:nvPr/>
            </p:nvSpPr>
            <p:spPr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9" name="Rectangle 33"/>
              <p:cNvSpPr/>
              <p:nvPr/>
            </p:nvSpPr>
            <p:spPr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0" name="Rectangle 34"/>
              <p:cNvSpPr/>
              <p:nvPr/>
            </p:nvSpPr>
            <p:spPr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1" name="Rectangle 35"/>
              <p:cNvSpPr/>
              <p:nvPr/>
            </p:nvSpPr>
            <p:spPr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2" name="Rectangle 36"/>
              <p:cNvSpPr/>
              <p:nvPr/>
            </p:nvSpPr>
            <p:spPr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3" name="Rectangle 37"/>
              <p:cNvSpPr/>
              <p:nvPr/>
            </p:nvSpPr>
            <p:spPr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4" name="Rectangle 38"/>
              <p:cNvSpPr/>
              <p:nvPr/>
            </p:nvSpPr>
            <p:spPr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5" name="Rectangle 39"/>
              <p:cNvSpPr/>
              <p:nvPr/>
            </p:nvSpPr>
            <p:spPr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</a:ln>
            </p:spPr>
            <p:txBody>
              <a:bodyPr wrap="square" lIns="121920" tIns="60960" rIns="121920" bIns="60960" anchor="t"/>
              <a:p>
                <a:endParaRPr lang="en-US" altLang="zh-CN" sz="24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6" name="Freeform 40"/>
              <p:cNvSpPr/>
              <p:nvPr/>
            </p:nvSpPr>
            <p:spPr>
              <a:xfrm>
                <a:off x="1012825" y="5902325"/>
                <a:ext cx="530225" cy="215900"/>
              </a:xfrm>
              <a:custGeom>
                <a:avLst/>
                <a:gdLst/>
                <a:ahLst/>
                <a:cxnLst>
                  <a:cxn ang="0">
                    <a:pos x="530225" y="107950"/>
                  </a:cxn>
                  <a:cxn ang="0">
                    <a:pos x="521672" y="0"/>
                  </a:cxn>
                  <a:cxn ang="0">
                    <a:pos x="521672" y="0"/>
                  </a:cxn>
                  <a:cxn ang="0">
                    <a:pos x="518822" y="0"/>
                  </a:cxn>
                  <a:cxn ang="0">
                    <a:pos x="518822" y="0"/>
                  </a:cxn>
                  <a:cxn ang="0">
                    <a:pos x="518822" y="0"/>
                  </a:cxn>
                  <a:cxn ang="0">
                    <a:pos x="0" y="0"/>
                  </a:cxn>
                  <a:cxn ang="0">
                    <a:pos x="0" y="22726"/>
                  </a:cxn>
                  <a:cxn ang="0">
                    <a:pos x="493166" y="22726"/>
                  </a:cxn>
                  <a:cxn ang="0">
                    <a:pos x="493166" y="193173"/>
                  </a:cxn>
                  <a:cxn ang="0">
                    <a:pos x="0" y="193173"/>
                  </a:cxn>
                  <a:cxn ang="0">
                    <a:pos x="0" y="215900"/>
                  </a:cxn>
                  <a:cxn ang="0">
                    <a:pos x="521672" y="215900"/>
                  </a:cxn>
                  <a:cxn ang="0">
                    <a:pos x="521672" y="215900"/>
                  </a:cxn>
                  <a:cxn ang="0">
                    <a:pos x="530225" y="107950"/>
                  </a:cxn>
                </a:cxnLst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  <p:sp>
            <p:nvSpPr>
              <p:cNvPr id="22577" name="Freeform 41"/>
              <p:cNvSpPr/>
              <p:nvPr/>
            </p:nvSpPr>
            <p:spPr>
              <a:xfrm>
                <a:off x="1425575" y="6034088"/>
                <a:ext cx="42863" cy="122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2238"/>
                  </a:cxn>
                  <a:cxn ang="0">
                    <a:pos x="20637" y="101600"/>
                  </a:cxn>
                  <a:cxn ang="0">
                    <a:pos x="42863" y="122238"/>
                  </a:cxn>
                  <a:cxn ang="0">
                    <a:pos x="42863" y="0"/>
                  </a:cxn>
                  <a:cxn ang="0">
                    <a:pos x="0" y="0"/>
                  </a:cxn>
                </a:cxnLst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</a:ln>
            </p:spPr>
            <p:txBody>
              <a:bodyPr/>
              <a:p>
                <a:endParaRPr lang="zh-CN" altLang="en-US" sz="2400"/>
              </a:p>
            </p:txBody>
          </p:sp>
        </p:grpSp>
        <p:sp>
          <p:nvSpPr>
            <p:cNvPr id="22578" name="TextBox 11"/>
            <p:cNvSpPr txBox="1"/>
            <p:nvPr/>
          </p:nvSpPr>
          <p:spPr>
            <a:xfrm>
              <a:off x="3876705" y="501625"/>
              <a:ext cx="1936685" cy="575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>
              <a:spAutoFit/>
            </a:bodyPr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031 L 0.12639 -0.0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39 -0.00185 L 0.28386 -0.0018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386 -0.00185 C 0.29497 0.00524 0.30626 -0.00216 0.3172 -0.00617 C 0.31789 -0.00833 0.31945 -0.00987 0.31945 -0.01234 C 0.32084 -0.08418 0.31806 -0.06692 0.27657 -0.06938 C 0.2724 -0.07216 0.26911 -0.07647 0.2672 -0.08418 C 0.26615 -0.08819 0.26477 -0.09683 0.26477 -0.09683 C 0.26303 -0.11533 0.26199 -0.13383 0.2599 -0.15202 C 0.25973 -0.15387 0.25852 -0.16836 0.25765 -0.17083 C 0.25504 -0.17885 0.25018 -0.17947 0.24567 -0.18162 C 0.23161 -0.1807 0.21928 -0.18625 0.20765 -0.17515 " pathEditMode="relative" ptsTypes="fffffffff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64 -0.17515 C 0.2066 -0.19673 0.20886 -0.21986 0.20469 -0.23867 C 0.20278 -0.24977 0.19618 -0.25439 0.19219 -0.25809 C 0.18351 -0.27752 0.17344 -0.27845 0.16267 -0.28153 C 0.14236 -0.27968 0.12708 -0.27752 0.10799 -0.26642 C 0.10278 -0.26735 0.09774 -0.27043 0.09254 -0.27043 C 0.09063 -0.27043 0.08715 -0.26642 0.08715 -0.2658 " pathEditMode="relative" rAng="0" ptsTypes="ffffffA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-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16 -0.2658 C 0.03959 -0.27752 0.01285 -0.27629 -0.046 -0.27382 C -0.05486 -0.2695 -0.05468 -0.25809 -0.05468 -0.27382 " pathEditMode="relative" rAng="0" ptsTypes="ffA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68 -0.27382 C -0.08055 -0.29787 -0.12395 -0.24884 -0.14131 -0.28677 C -0.1394 -0.30311 -0.13628 -0.31946 -0.13385 -0.3358 C -0.13489 -0.35214 -0.13628 -0.36139 -0.13854 -0.37619 C -0.13802 -0.38853 -0.13802 -0.40055 -0.13697 -0.41258 C -0.1335 -0.44897 -0.13385 -0.41381 -0.13385 -0.42985 " pathEditMode="relative" rAng="0" ptsTypes="fffffA">
                                      <p:cBhvr>
                                        <p:cTn id="7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 -0.48905 C -0.12552 -0.50015 -0.11666 -0.48998 -0.1085 -0.5054 C -0.08541 -0.50447 -0.06232 -0.50447 -0.03906 -0.502 C -0.02916 -0.50046 -0.0184 -0.48844 -0.0085 -0.48474 C 0.00521 -0.44743 0.03195 -0.47456 0.04219 -0.47579 C 0.054 -0.47703 0.06667 -0.47919 0.07917 -0.48011 C 0.07796 -0.47919 0.0757 -0.47579 0.0757 -0.47518 " pathEditMode="relative" rAng="0" ptsTypes="ffffffA">
                                      <p:cBhvr>
                                        <p:cTn id="8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78 -0.49368 C 0.10903 -0.48689 0.12813 -0.48381 0.13716 -0.48104 C 0.14167 -0.4798 0.15035 -0.47672 0.15035 -0.47641 C 0.17379 -0.47919 0.17657 -0.48073 0.20209 -0.47888 C 0.20886 -0.44157 0.20469 -0.4243 0.22987 -0.41104 C 0.23994 -0.39809 0.2382 -0.39809 0.25226 -0.40056 C 0.25261 -0.40333 0.25278 -0.40611 0.25365 -0.40888 C 0.25417 -0.41135 0.25573 -0.41289 0.25625 -0.41536 C 0.25834 -0.42399 0.25921 -0.43386 0.26025 -0.4428 C 0.25973 -0.45976 0.25955 -0.47672 0.25886 -0.49368 C 0.25869 -0.49645 0.25886 -0.49985 0.25764 -0.502 C 0.25365 -0.50971 0.23178 -0.51372 0.22848 -0.51465 C 0.21372 -0.51927 0.19827 -0.51989 0.18351 -0.52544 C 0.17691 -0.52791 0.17136 -0.53315 0.16511 -0.53592 C 0.15556 -0.5461 0.15695 -0.53562 0.15695 -0.56121 " pathEditMode="relative" rAng="0" ptsTypes="ffffffffffffffA">
                                      <p:cBhvr>
                                        <p:cTn id="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695 -0.57508 C 0.14775 -0.6053 0.15556 -0.64693 0.15816 -0.68023 C 0.15921 -0.75424 0.15035 -0.75702 0.17448 -0.75208 C 0.21528 -0.72895 0.26129 -0.73636 0.30226 -0.73636 " pathEditMode="relative" rAng="0" ptsTypes="fffA">
                                      <p:cBhvr>
                                        <p:cTn id="10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-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26 -0.75702 C 0.31494 -0.7564 0.325 -0.75547 0.33716 -0.75146 C 0.35886 -0.75393 0.38316 -0.75702 0.40435 -0.74591 C 0.41303 -0.7231 0.40139 -0.75547 0.40921 -0.68733 C 0.40973 -0.68332 0.41407 -0.68393 0.41632 -0.68147 C 0.42674 -0.68239 0.44497 -0.67684 0.45365 -0.69164 C 0.45487 -0.70182 0.45591 -0.712 0.4573 -0.72279 C 0.45799 -0.72865 0.45712 -0.73605 0.45973 -0.73975 C 0.4606 -0.74129 0.46216 -0.74129 0.46337 -0.74191 C 0.49514 -0.73512 0.52726 -0.7342 0.55955 -0.7342 " pathEditMode="relative" rAng="0" ptsTypes="fffffffffA">
                                      <p:cBhvr>
                                        <p:cTn id="1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955 -0.7342 C 0.58334 -0.73111 0.60625 -0.72217 0.63039 -0.7197 C 0.62917 -0.57077 0.62917 -0.62812 0.62917 -0.54733 " pathEditMode="relative" rAng="0" ptsTypes="ffA">
                                      <p:cBhvr>
                                        <p:cTn id="1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文本框 64"/>
          <p:cNvSpPr txBox="1"/>
          <p:nvPr/>
        </p:nvSpPr>
        <p:spPr>
          <a:xfrm>
            <a:off x="1390651" y="1820333"/>
            <a:ext cx="812800" cy="1443990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endParaRPr lang="en-US" altLang="zh-CN" sz="88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119967" y="1820333"/>
            <a:ext cx="1331384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胆</a:t>
            </a:r>
            <a:endParaRPr lang="zh-CN" altLang="en-US" sz="8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847167" y="1820333"/>
            <a:ext cx="1259417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鬼</a:t>
            </a:r>
            <a:endParaRPr lang="zh-CN" altLang="en-US" sz="8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6479117" y="1820333"/>
            <a:ext cx="1259416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8113184" y="1820333"/>
            <a:ext cx="1246716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夺</a:t>
            </a:r>
            <a:endParaRPr lang="zh-CN" altLang="en-US" sz="8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9745133" y="1820333"/>
            <a:ext cx="1111251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骂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9745133" y="1820333"/>
            <a:ext cx="1371600" cy="1445684"/>
            <a:chOff x="2437" y="2032"/>
            <a:chExt cx="1244" cy="1264"/>
          </a:xfrm>
        </p:grpSpPr>
        <p:sp>
          <p:nvSpPr>
            <p:cNvPr id="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2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8161444" y="1820333"/>
            <a:ext cx="1371600" cy="1445684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6479117" y="1811867"/>
            <a:ext cx="1373716" cy="1447800"/>
            <a:chOff x="2437" y="2032"/>
            <a:chExt cx="1244" cy="1264"/>
          </a:xfrm>
        </p:grpSpPr>
        <p:sp>
          <p:nvSpPr>
            <p:cNvPr id="123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751917" y="1811867"/>
            <a:ext cx="1371600" cy="1447800"/>
            <a:chOff x="2437" y="2032"/>
            <a:chExt cx="1244" cy="1264"/>
          </a:xfrm>
        </p:grpSpPr>
        <p:sp>
          <p:nvSpPr>
            <p:cNvPr id="123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3119967" y="1811867"/>
            <a:ext cx="1371600" cy="1447800"/>
            <a:chOff x="2437" y="2032"/>
            <a:chExt cx="1244" cy="1264"/>
          </a:xfrm>
        </p:grpSpPr>
        <p:sp>
          <p:nvSpPr>
            <p:cNvPr id="123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390651" y="1818217"/>
            <a:ext cx="1373716" cy="1426633"/>
            <a:chOff x="2437" y="2032"/>
            <a:chExt cx="1245" cy="1245"/>
          </a:xfrm>
        </p:grpSpPr>
        <p:sp>
          <p:nvSpPr>
            <p:cNvPr id="123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12319" name="图片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542292">
            <a:off x="2237317" y="740833"/>
            <a:ext cx="446616" cy="6307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" name="矩形 68"/>
          <p:cNvSpPr/>
          <p:nvPr/>
        </p:nvSpPr>
        <p:spPr>
          <a:xfrm>
            <a:off x="2006047" y="788755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kumimoji="1" lang="zh-CN" altLang="en-US" sz="2400" strike="noStrike" noProof="1"/>
          </a:p>
        </p:txBody>
      </p:sp>
      <p:sp>
        <p:nvSpPr>
          <p:cNvPr id="70" name="矩形 69"/>
          <p:cNvSpPr/>
          <p:nvPr/>
        </p:nvSpPr>
        <p:spPr>
          <a:xfrm>
            <a:off x="650551" y="822667"/>
            <a:ext cx="48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 fontAlgn="auto"/>
            <a:endParaRPr kumimoji="1" lang="zh-CN" altLang="en-US" sz="2400" strike="noStrike" noProof="1"/>
          </a:p>
        </p:txBody>
      </p:sp>
      <p:sp>
        <p:nvSpPr>
          <p:cNvPr id="61" name="文本框 64"/>
          <p:cNvSpPr txBox="1"/>
          <p:nvPr/>
        </p:nvSpPr>
        <p:spPr>
          <a:xfrm>
            <a:off x="1504951" y="4085167"/>
            <a:ext cx="810683" cy="1443990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仇</a:t>
            </a:r>
            <a:endParaRPr lang="en-US" altLang="zh-CN" sz="88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3232151" y="4085167"/>
            <a:ext cx="1333500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8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4961467" y="4085167"/>
            <a:ext cx="1259417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付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6593417" y="4085167"/>
            <a:ext cx="1259416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225367" y="4085167"/>
            <a:ext cx="1246717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9857317" y="4085167"/>
            <a:ext cx="1113367" cy="144399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0" name="组合 7"/>
          <p:cNvGrpSpPr/>
          <p:nvPr/>
        </p:nvGrpSpPr>
        <p:grpSpPr>
          <a:xfrm>
            <a:off x="9857317" y="4085167"/>
            <a:ext cx="1371600" cy="1447800"/>
            <a:chOff x="2437" y="2032"/>
            <a:chExt cx="1244" cy="1264"/>
          </a:xfrm>
        </p:grpSpPr>
        <p:sp>
          <p:nvSpPr>
            <p:cNvPr id="123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4" name="组合 7"/>
          <p:cNvGrpSpPr/>
          <p:nvPr/>
        </p:nvGrpSpPr>
        <p:grpSpPr>
          <a:xfrm>
            <a:off x="8225367" y="4085167"/>
            <a:ext cx="1371600" cy="1447800"/>
            <a:chOff x="2437" y="2032"/>
            <a:chExt cx="1244" cy="1264"/>
          </a:xfrm>
        </p:grpSpPr>
        <p:sp>
          <p:nvSpPr>
            <p:cNvPr id="123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8" name="组合 7"/>
          <p:cNvGrpSpPr/>
          <p:nvPr/>
        </p:nvGrpSpPr>
        <p:grpSpPr>
          <a:xfrm>
            <a:off x="6593417" y="4076700"/>
            <a:ext cx="1371600" cy="1447800"/>
            <a:chOff x="2437" y="2032"/>
            <a:chExt cx="1244" cy="1264"/>
          </a:xfrm>
        </p:grpSpPr>
        <p:sp>
          <p:nvSpPr>
            <p:cNvPr id="1233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3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3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2" name="组合 7"/>
          <p:cNvGrpSpPr/>
          <p:nvPr/>
        </p:nvGrpSpPr>
        <p:grpSpPr>
          <a:xfrm>
            <a:off x="4864100" y="4076700"/>
            <a:ext cx="1371600" cy="1447800"/>
            <a:chOff x="2437" y="2032"/>
            <a:chExt cx="1244" cy="1264"/>
          </a:xfrm>
        </p:grpSpPr>
        <p:sp>
          <p:nvSpPr>
            <p:cNvPr id="123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6" name="组合 7"/>
          <p:cNvGrpSpPr/>
          <p:nvPr/>
        </p:nvGrpSpPr>
        <p:grpSpPr>
          <a:xfrm>
            <a:off x="3232151" y="4076700"/>
            <a:ext cx="1371600" cy="1447800"/>
            <a:chOff x="2437" y="2032"/>
            <a:chExt cx="1244" cy="1264"/>
          </a:xfrm>
        </p:grpSpPr>
        <p:sp>
          <p:nvSpPr>
            <p:cNvPr id="123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0" name="组合 7"/>
          <p:cNvGrpSpPr/>
          <p:nvPr/>
        </p:nvGrpSpPr>
        <p:grpSpPr>
          <a:xfrm>
            <a:off x="1504951" y="4083051"/>
            <a:ext cx="1371600" cy="1426633"/>
            <a:chOff x="2437" y="2032"/>
            <a:chExt cx="1245" cy="1245"/>
          </a:xfrm>
        </p:grpSpPr>
        <p:sp>
          <p:nvSpPr>
            <p:cNvPr id="123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9240" name="文本框 14"/>
          <p:cNvSpPr txBox="1"/>
          <p:nvPr/>
        </p:nvSpPr>
        <p:spPr>
          <a:xfrm>
            <a:off x="872067" y="563033"/>
            <a:ext cx="5378451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结识新朋友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6"/>
          <p:cNvSpPr txBox="1"/>
          <p:nvPr/>
        </p:nvSpPr>
        <p:spPr>
          <a:xfrm>
            <a:off x="800100" y="1509184"/>
            <a:ext cx="10951633" cy="868045"/>
          </a:xfrm>
          <a:prstGeom prst="rect">
            <a:avLst/>
          </a:prstGeom>
          <a:noFill/>
          <a:ln w="9525">
            <a:noFill/>
          </a:ln>
        </p:spPr>
        <p:txBody>
          <a:bodyPr wrap="square" lIns="121908" tIns="60954" rIns="121908" bIns="60954" anchor="t">
            <a:spAutoFit/>
          </a:bodyPr>
          <a:p>
            <a:pPr indent="457200">
              <a:lnSpc>
                <a:spcPct val="130000"/>
              </a:lnSpc>
            </a:pP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14"/>
          <p:cNvSpPr txBox="1"/>
          <p:nvPr/>
        </p:nvSpPr>
        <p:spPr>
          <a:xfrm>
            <a:off x="715645" y="582295"/>
            <a:ext cx="5738495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整体感知，</a:t>
            </a:r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预习过关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812290" y="1855470"/>
            <a:ext cx="961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谁给谁剃头？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812290" y="2909570"/>
            <a:ext cx="9818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谁是</a:t>
            </a:r>
            <a:r>
              <a:rPr lang="en-US" altLang="zh-CN" sz="2800"/>
              <a:t>“</a:t>
            </a:r>
            <a:r>
              <a:rPr lang="zh-CN" altLang="en-US" sz="2800"/>
              <a:t>剃头大师</a:t>
            </a:r>
            <a:r>
              <a:rPr lang="en-US" altLang="zh-CN" sz="2800"/>
              <a:t>”</a:t>
            </a:r>
            <a:r>
              <a:rPr lang="zh-CN" altLang="en-US" sz="2800"/>
              <a:t>？从哪里看出来？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812290" y="3877945"/>
            <a:ext cx="5718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谁是</a:t>
            </a:r>
            <a:r>
              <a:rPr lang="en-US" altLang="zh-CN" sz="2800"/>
              <a:t>“</a:t>
            </a:r>
            <a:r>
              <a:rPr lang="zh-CN" altLang="en-US" sz="2800"/>
              <a:t>害人精</a:t>
            </a:r>
            <a:r>
              <a:rPr lang="en-US" altLang="zh-CN" sz="2800"/>
              <a:t>”</a:t>
            </a:r>
            <a:r>
              <a:rPr lang="zh-CN" altLang="en-US" sz="2800"/>
              <a:t>？文中哪里告诉你的？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812290" y="4836160"/>
            <a:ext cx="47764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你觉得谁的剃头过程有趣？</a:t>
            </a:r>
            <a:endParaRPr lang="zh-CN" altLang="en-US" sz="2800"/>
          </a:p>
          <a:p>
            <a:r>
              <a:rPr lang="zh-CN" altLang="en-US" sz="2800"/>
              <a:t>谁的剃头过程痛苦？</a:t>
            </a:r>
            <a:endParaRPr lang="zh-CN" altLang="en-US" sz="28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5990" y="2275205"/>
            <a:ext cx="1032002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自由读课文，自称</a:t>
            </a: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剃头大师</a:t>
            </a: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和被小沙称为</a:t>
            </a: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害人精</a:t>
            </a: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的老师傅，他们是怎样给小沙剃头的？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请在文中标画出相关的语句。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1"/>
          <p:cNvSpPr/>
          <p:nvPr/>
        </p:nvSpPr>
        <p:spPr>
          <a:xfrm>
            <a:off x="1558925" y="2398607"/>
            <a:ext cx="9074151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老师傅习惯用一把老掉牙的推剪，它常常会咬住一绺头发不放，让小沙吃尽苦头。这还不算，老师傅眼神差了点儿，总把碎头发掉在小沙的脖子里，痒得小沙哧哧笑……跟受刑一样。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6655647" y="744008"/>
            <a:ext cx="4897967" cy="1225551"/>
          </a:xfrm>
          <a:prstGeom prst="cloudCallout">
            <a:avLst>
              <a:gd name="adj1" fmla="val -65717"/>
              <a:gd name="adj2" fmla="val 8322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老师傅剃头，小沙的感受是什么？</a:t>
            </a:r>
            <a:endParaRPr lang="zh-CN" altLang="en-US" sz="2800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59230" y="5259705"/>
            <a:ext cx="2756535" cy="44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8114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1"/>
          <p:cNvSpPr/>
          <p:nvPr/>
        </p:nvSpPr>
        <p:spPr>
          <a:xfrm>
            <a:off x="1558925" y="2398607"/>
            <a:ext cx="9074151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老师傅习惯用一把老掉牙的推剪，它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常常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zh-CN" sz="36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住一绺头发不放，让小沙吃尽苦头。这还不算，老师傅眼神差了点儿，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把碎头发掉在小沙的脖子里，痒得小沙</a:t>
            </a:r>
            <a:r>
              <a:rPr lang="zh-CN" altLang="zh-CN" sz="36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哧哧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笑……跟受刑一样。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6655647" y="744008"/>
            <a:ext cx="4897967" cy="1225551"/>
          </a:xfrm>
          <a:prstGeom prst="cloudCallout">
            <a:avLst>
              <a:gd name="adj1" fmla="val -65717"/>
              <a:gd name="adj2" fmla="val 8322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老师傅剃头，小沙的感受是什么？</a:t>
            </a:r>
            <a:endParaRPr lang="zh-CN" altLang="en-US" sz="2800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59230" y="5259705"/>
            <a:ext cx="2756535" cy="44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文本框 14"/>
          <p:cNvSpPr txBox="1"/>
          <p:nvPr/>
        </p:nvSpPr>
        <p:spPr>
          <a:xfrm>
            <a:off x="715645" y="582295"/>
            <a:ext cx="519303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0" tIns="45714" rIns="91430" bIns="45714" anchor="t">
            <a:spAutoFit/>
          </a:bodyPr>
          <a:p>
            <a:r>
              <a:rPr lang="zh-CN" altLang="en-US" sz="426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品读课文，体悟不同</a:t>
            </a:r>
            <a:endParaRPr lang="zh-CN" altLang="en-US" sz="426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645" y="2418715"/>
            <a:ext cx="100838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小沙每次都是被姑父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押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进理发店的，而且，姑夫还得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一把木尺在一旁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监督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，否则，小沙准会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夺门而逃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7" y="651933"/>
            <a:ext cx="488949" cy="6074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DOC_GUID" val="{7fe36b86-3a73-44bd-b8aa-b8fcbc95aef8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1308</Words>
  <Application>WPS 演示</Application>
  <PresentationFormat>宽屏</PresentationFormat>
  <Paragraphs>177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Kaiti SC</vt:lpstr>
      <vt:lpstr>楷体</vt:lpstr>
      <vt:lpstr>黑体</vt:lpstr>
      <vt:lpstr>幼圆</vt:lpstr>
      <vt:lpstr>楷体_GB2312</vt:lpstr>
      <vt:lpstr>新宋体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燕子</cp:lastModifiedBy>
  <cp:revision>74</cp:revision>
  <dcterms:created xsi:type="dcterms:W3CDTF">2019-04-24T03:23:00Z</dcterms:created>
  <dcterms:modified xsi:type="dcterms:W3CDTF">2019-04-25T13:02:24Z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