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7" r:id="rId3"/>
    <p:sldId id="295" r:id="rId4"/>
    <p:sldId id="297" r:id="rId5"/>
    <p:sldId id="274" r:id="rId6"/>
    <p:sldId id="304" r:id="rId7"/>
    <p:sldId id="296" r:id="rId8"/>
    <p:sldId id="289" r:id="rId9"/>
    <p:sldId id="277" r:id="rId10"/>
    <p:sldId id="327" r:id="rId11"/>
    <p:sldId id="328" r:id="rId12"/>
    <p:sldId id="329" r:id="rId13"/>
    <p:sldId id="307" r:id="rId14"/>
    <p:sldId id="310" r:id="rId15"/>
    <p:sldId id="331" r:id="rId16"/>
    <p:sldId id="311" r:id="rId17"/>
    <p:sldId id="293" r:id="rId18"/>
    <p:sldId id="308" r:id="rId19"/>
    <p:sldId id="309" r:id="rId20"/>
    <p:sldId id="333" r:id="rId21"/>
    <p:sldId id="305" r:id="rId22"/>
    <p:sldId id="281" r:id="rId23"/>
    <p:sldId id="279" r:id="rId24"/>
    <p:sldId id="282" r:id="rId25"/>
    <p:sldId id="280" r:id="rId26"/>
    <p:sldId id="268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0000FF"/>
    <a:srgbClr val="800080"/>
    <a:srgbClr val="CC0066"/>
    <a:srgbClr val="0066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486" y="-108"/>
      </p:cViewPr>
      <p:guideLst>
        <p:guide orient="horz" pos="2146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7826" name="页眉占位符 7782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77827" name="日期占位符 7782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77828" name="幻灯片图像占位符 77827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7829" name="文本占位符 7782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7830" name="页脚占位符 7782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77831" name="灯片编号占位符 7783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22" name="标题 81921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23" name="副标题 81922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81924" name="日期占位符 81923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81925" name="页脚占位符 81924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dirty="0"/>
          </a:p>
        </p:txBody>
      </p:sp>
      <p:sp>
        <p:nvSpPr>
          <p:cNvPr id="81926" name="灯片编号占位符 81925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0898" name="标题 80897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0899" name="文本占位符 80898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0900" name="日期占位符 80899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0901" name="页脚占位符 80900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80902" name="灯片编号占位符 80901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microsoft.com/office/2007/relationships/media" Target="file:///E:\&#35838;&#20214;\&#22235;&#19979;\&#27704;&#29983;&#30340;&#30524;&#30555;\1001.mp3" TargetMode="External"/><Relationship Id="rId3" Type="http://schemas.openxmlformats.org/officeDocument/2006/relationships/audio" Target="file:///E:\&#35838;&#20214;\&#22235;&#19979;\&#27704;&#29983;&#30340;&#30524;&#30555;\1001.mp3" TargetMode="Externa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GI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图片 3075" descr="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矩形 3078"/>
          <p:cNvSpPr/>
          <p:nvPr/>
        </p:nvSpPr>
        <p:spPr>
          <a:xfrm>
            <a:off x="2843213" y="908050"/>
            <a:ext cx="6019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18永生的眼睛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683260" y="842963"/>
            <a:ext cx="7777163" cy="4167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一个人所能给予他人的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最珍贵的东西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，莫过于自己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身体的一部分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。很久以前，你妈妈和我就认为，如果我们死后的身体能有助于他人恢复健康，我们的死就是有意义的。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如果一个盲童能在我们的帮助下重见光明，并像温迪一样画出栩栩如生的马儿，那多么美妙！当你们得知是我的眼睛角膜起了作用，你们会为我自豪！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469265" y="4584065"/>
            <a:ext cx="4608195" cy="1656080"/>
          </a:xfrm>
          <a:prstGeom prst="cloud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12825" y="4953635"/>
            <a:ext cx="392112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有感情朗读，你觉得父亲是一个怎样的人？</a:t>
            </a:r>
            <a:endParaRPr lang="zh-CN" altLang="en-US" sz="28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矩形 12291"/>
          <p:cNvSpPr/>
          <p:nvPr/>
        </p:nvSpPr>
        <p:spPr>
          <a:xfrm>
            <a:off x="220345" y="2697481"/>
            <a:ext cx="8915400" cy="14630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3600" b="1" u="none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我死后，也学外公将眼睛角膜捐给失明的</a:t>
            </a:r>
            <a:endParaRPr lang="zh-CN" altLang="en-US" sz="3600" b="1" u="none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3600" b="1" u="none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人，让他们重见天日”。</a:t>
            </a:r>
            <a:endParaRPr lang="zh-CN" altLang="en-US" sz="3600" b="1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755" name="矩形 74754"/>
          <p:cNvSpPr/>
          <p:nvPr/>
        </p:nvSpPr>
        <p:spPr>
          <a:xfrm>
            <a:off x="408940" y="1106170"/>
            <a:ext cx="872680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妈妈，我真为你、为外公所做的一切感到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骄傲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”。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747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图片 839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646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2" name="矩形 83971"/>
          <p:cNvSpPr/>
          <p:nvPr/>
        </p:nvSpPr>
        <p:spPr>
          <a:xfrm>
            <a:off x="4787900" y="2133600"/>
            <a:ext cx="367347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这次，我为自己的女儿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——14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岁的温迪而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骄傲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！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7042" name="图片 87041" descr="4"/>
          <p:cNvPicPr>
            <a:picLocks noChangeAspect="1"/>
          </p:cNvPicPr>
          <p:nvPr/>
        </p:nvPicPr>
        <p:blipFill>
          <a:blip r:embed="rId1"/>
          <a:srcRect l="4445" t="4256" r="4445" b="319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3" name="矩形 87042"/>
          <p:cNvSpPr/>
          <p:nvPr/>
        </p:nvSpPr>
        <p:spPr>
          <a:xfrm>
            <a:off x="4343400" y="152400"/>
            <a:ext cx="4572000" cy="685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7044" name="文本占位符 87043"/>
          <p:cNvSpPr>
            <a:spLocks noGrp="1" noRot="1"/>
          </p:cNvSpPr>
          <p:nvPr>
            <p:ph type="body" idx="1"/>
          </p:nvPr>
        </p:nvSpPr>
        <p:spPr>
          <a:xfrm>
            <a:off x="321945" y="1165860"/>
            <a:ext cx="8229600" cy="4525963"/>
          </a:xfrm>
          <a:ln/>
        </p:spPr>
        <p:txBody>
          <a:bodyPr/>
          <a:p>
            <a:pPr>
              <a:buNone/>
            </a:pP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在这一刻</a:t>
            </a: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我真正领悟到了父亲留下的远非一副角膜</a:t>
            </a:r>
            <a:r>
              <a:rPr lang="en-US" altLang="zh-CN" sz="4400" dirty="0"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父亲留的是</a:t>
            </a:r>
            <a:endParaRPr lang="zh-CN" altLang="en-US" sz="4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67" name="矩形 88066"/>
          <p:cNvSpPr/>
          <p:nvPr/>
        </p:nvSpPr>
        <p:spPr>
          <a:xfrm>
            <a:off x="2638425" y="2590800"/>
            <a:ext cx="523557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仿宋" pitchFamily="2" charset="-122"/>
              </a:rPr>
              <a:t>为别人着想，无私奉献的高尚品质！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仿宋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411095" y="3787140"/>
            <a:ext cx="5976620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文本框 12293"/>
          <p:cNvSpPr txBox="1"/>
          <p:nvPr/>
        </p:nvSpPr>
        <p:spPr>
          <a:xfrm>
            <a:off x="321945" y="4007485"/>
            <a:ext cx="89154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0" u="none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4000" b="0" u="none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而且</a:t>
            </a:r>
            <a:r>
              <a:rPr lang="en-US" altLang="zh-CN" sz="4000" b="0" u="none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4000" b="0" u="none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这种</a:t>
            </a:r>
            <a:r>
              <a:rPr lang="zh-CN" altLang="en-US" sz="4000" b="0" u="none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高尚品质已经根植于后代，并将世代相传。</a:t>
            </a:r>
            <a:endParaRPr lang="zh-CN" altLang="en-US" sz="4000" b="0" u="none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495" y="198120"/>
            <a:ext cx="70065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女儿温迪的话，让“我”顿悟：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3" grpId="0"/>
      <p:bldP spid="8704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1775" y="4493260"/>
            <a:ext cx="2238375" cy="1962150"/>
          </a:xfrm>
          <a:prstGeom prst="rect">
            <a:avLst/>
          </a:prstGeom>
        </p:spPr>
      </p:pic>
      <p:sp>
        <p:nvSpPr>
          <p:cNvPr id="29699" name="文本框 29698"/>
          <p:cNvSpPr txBox="1"/>
          <p:nvPr/>
        </p:nvSpPr>
        <p:spPr>
          <a:xfrm>
            <a:off x="253048" y="1196023"/>
            <a:ext cx="8675687" cy="2773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讨论</a:t>
            </a:r>
            <a:r>
              <a:rPr lang="en-US" altLang="zh-CN" sz="4400" b="1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•</a:t>
            </a:r>
            <a:r>
              <a:rPr lang="zh-CN" altLang="en-US" sz="44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解疑：</a:t>
            </a:r>
            <a:endParaRPr lang="zh-CN" altLang="en-US" sz="4400" b="1" u="none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4400" b="1" u="none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作者为什么要用“永生的眼睛</a:t>
            </a:r>
            <a:r>
              <a:rPr lang="en-US" altLang="x-none" sz="4400" b="1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4400" b="1" u="none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做题目？</a:t>
            </a:r>
            <a:endParaRPr lang="zh-CN" altLang="en-US" sz="4400" b="1" u="none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矩形 88065"/>
          <p:cNvSpPr/>
          <p:nvPr/>
        </p:nvSpPr>
        <p:spPr>
          <a:xfrm>
            <a:off x="1088708" y="696595"/>
            <a:ext cx="6151245" cy="11887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华文仿宋" pitchFamily="2" charset="-122"/>
              </a:rPr>
              <a:t>永生的仅仅是他们的角膜吗？</a:t>
            </a:r>
            <a:b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华文仿宋" pitchFamily="2" charset="-122"/>
              </a:rPr>
            </a:b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华文仿宋" pitchFamily="2" charset="-122"/>
            </a:endParaRPr>
          </a:p>
        </p:txBody>
      </p:sp>
      <p:sp>
        <p:nvSpPr>
          <p:cNvPr id="88067" name="矩形 88066"/>
          <p:cNvSpPr/>
          <p:nvPr/>
        </p:nvSpPr>
        <p:spPr>
          <a:xfrm>
            <a:off x="600710" y="1620520"/>
            <a:ext cx="7127875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  <a:ea typeface="华文仿宋" pitchFamily="2" charset="-122"/>
              </a:rPr>
              <a:t>不是，是他们为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仿宋" pitchFamily="2" charset="-122"/>
              </a:rPr>
              <a:t>别人着想，无私奉献的精神！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仿宋" pitchFamily="2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164465" y="2975610"/>
            <a:ext cx="8939530" cy="3444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u="none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4400" b="1" u="none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文章以“永生的眼睛”为题，富有深意。“眼睛”折射出的是人性的善良和美好，“永生”弘扬了关爱他人、无私奉献的崇高精神品质必将世代相传，生生不息。</a:t>
            </a:r>
            <a:endParaRPr lang="zh-CN" altLang="en-US" sz="4400" b="1" u="none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8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30724" grpId="1"/>
      <p:bldP spid="30724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矩形 63489"/>
          <p:cNvSpPr/>
          <p:nvPr/>
        </p:nvSpPr>
        <p:spPr>
          <a:xfrm>
            <a:off x="395288" y="607378"/>
            <a:ext cx="8353425" cy="56435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没有想到，仅仅是两周之后，我再一次为器官捐献组织签署了同意书。我的可爱的女儿，才华横溢的小温迪，在一次交通事故中丧生了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当我签字时，她的话儿萦绕在我耳际：“你想过什么也看不见会有多么痛苦吗！”</a:t>
            </a:r>
            <a:b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　　失去温迪二周后，我收到一封来自俄勒冈勇敢者角膜中心的信。信上写道：“角膜移植非常成功。现在，两位昔日盲人已重见天日。他们成为您女儿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──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一位极其热爱生命的女孩的活的纪念，并有幸分享她的美丽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……”</a:t>
            </a:r>
            <a:b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</a:b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　　我的金发的温迪手中的画笔依旧不辍地挥动着，她的碧眼仍然闪烁着骄傲的光芒。</a:t>
            </a:r>
            <a:b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</a:b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467995" y="5877560"/>
            <a:ext cx="3384550" cy="86423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92175" y="6064250"/>
            <a:ext cx="32905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此刻，你想说什么？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4994" name="图片 849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646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5" name="矩形 84994"/>
          <p:cNvSpPr/>
          <p:nvPr/>
        </p:nvSpPr>
        <p:spPr>
          <a:xfrm>
            <a:off x="4787900" y="2133600"/>
            <a:ext cx="367347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这次，我为自己的女儿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——14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岁的温迪而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骄傲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！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图片 86017" descr="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矩形 86018"/>
          <p:cNvSpPr/>
          <p:nvPr/>
        </p:nvSpPr>
        <p:spPr>
          <a:xfrm>
            <a:off x="2843213" y="1266825"/>
            <a:ext cx="6019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永生的眼睛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1828800" y="1524000"/>
            <a:ext cx="5410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1800" b="0" u="none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304800" y="663575"/>
            <a:ext cx="8610600" cy="691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600" b="1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资料一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据卫生部统计，我国目前约有</a:t>
            </a:r>
            <a:r>
              <a:rPr lang="en-US" altLang="zh-CN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400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万因角膜病致盲的患者，其中</a:t>
            </a:r>
            <a:r>
              <a:rPr lang="en-US" altLang="zh-CN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70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％可以通过角膜移植手术复明，但由于供体角膜匮乏，我国每年仅能实施</a:t>
            </a:r>
            <a:r>
              <a:rPr lang="en-US" altLang="zh-CN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3 000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例角膜移植手术，数百万的患者还在黑暗中苦苦地等待。</a:t>
            </a:r>
            <a:endParaRPr lang="zh-CN" altLang="en-US" sz="3200" b="1" u="none" dirty="0">
              <a:solidFill>
                <a:srgbClr val="00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000" b="1" u="none" dirty="0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资料二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目前美国有超过</a:t>
            </a:r>
            <a:r>
              <a:rPr lang="en-US" altLang="zh-CN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84 000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多名患者登记等待器官移植，而且每</a:t>
            </a:r>
            <a:r>
              <a:rPr lang="en-US" altLang="zh-CN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分钟就会有一个新的登记等待患者。</a:t>
            </a:r>
            <a:r>
              <a:rPr lang="en-US" altLang="zh-CN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2004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年仅有</a:t>
            </a:r>
            <a:r>
              <a:rPr lang="en-US" altLang="zh-CN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30%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的等待者获得了器官移植，而剩余的</a:t>
            </a:r>
            <a:r>
              <a:rPr lang="en-US" altLang="zh-CN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70%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的等待者必须继续等待他们迫切需要的移植器官。不幸的是，每天有</a:t>
            </a:r>
            <a:r>
              <a:rPr lang="en-US" altLang="zh-CN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</a:t>
            </a:r>
            <a:r>
              <a:rPr lang="zh-CN" altLang="en-US" sz="3200" b="1" u="none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个人会因为无法等到器官移植而丧失生命。</a:t>
            </a:r>
            <a:endParaRPr lang="zh-CN" altLang="en-US" sz="3200" b="1" u="none" dirty="0">
              <a:solidFill>
                <a:srgbClr val="00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b="0" u="none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4925" y="76200"/>
            <a:ext cx="40938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看完你有什么想法？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9" name="文本占位符 65538"/>
          <p:cNvSpPr>
            <a:spLocks noGrp="1" noRot="1"/>
          </p:cNvSpPr>
          <p:nvPr>
            <p:ph type="body"/>
          </p:nvPr>
        </p:nvSpPr>
        <p:spPr>
          <a:xfrm>
            <a:off x="611188" y="1700213"/>
            <a:ext cx="8007350" cy="3455987"/>
          </a:xfrm>
          <a:ln/>
        </p:spPr>
        <p:txBody>
          <a:bodyPr/>
          <a:p>
            <a:pPr lvl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突如其来　不由自主　不假思索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不顾一切　栩栩如生　热泪盈眶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与世长辞　重见天日　夺眶而出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笼罩　 流淌　 呵护　 给予  捐赠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器官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hlinkClick r:id="rId1" action="ppaction://hlinksldjump"/>
              </a:rPr>
              <a:t>角膜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　 遵从   孤零零</a:t>
            </a:r>
            <a:r>
              <a:rPr lang="zh-CN" altLang="en-US" sz="4000" b="1" dirty="0"/>
              <a:t>　</a:t>
            </a:r>
            <a:endParaRPr lang="zh-CN" altLang="en-US" sz="4000" b="1" dirty="0"/>
          </a:p>
        </p:txBody>
      </p:sp>
      <p:sp>
        <p:nvSpPr>
          <p:cNvPr id="65541" name="笑脸 65540">
            <a:hlinkClick r:id="rId2" action="ppaction://hlinksldjump"/>
          </p:cNvPr>
          <p:cNvSpPr/>
          <p:nvPr/>
        </p:nvSpPr>
        <p:spPr>
          <a:xfrm>
            <a:off x="589915" y="5828348"/>
            <a:ext cx="792163" cy="6477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标题 75777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75779" name="文本占位符 7577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  <p:pic>
        <p:nvPicPr>
          <p:cNvPr id="75780" name="图片 75779" descr="W0200810163394825666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8100"/>
            <a:ext cx="9144000" cy="681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1" name="文本框 75780"/>
          <p:cNvSpPr txBox="1"/>
          <p:nvPr/>
        </p:nvSpPr>
        <p:spPr>
          <a:xfrm>
            <a:off x="900113" y="5157788"/>
            <a:ext cx="780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盲童只能用双耳感受节日的快乐。</a:t>
            </a:r>
            <a:endParaRPr lang="zh-CN" altLang="en-US" sz="4000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5782" name="图片 75781" descr="春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1337" y="0"/>
            <a:ext cx="9864725" cy="690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3" name="文本框 75782"/>
          <p:cNvSpPr txBox="1"/>
          <p:nvPr/>
        </p:nvSpPr>
        <p:spPr>
          <a:xfrm>
            <a:off x="900113" y="5516563"/>
            <a:ext cx="729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谁能告诉我郁金香究竟有多美？</a:t>
            </a:r>
            <a:endParaRPr lang="zh-CN" altLang="en-US" sz="4000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5784" name="图片 75783" descr="3148520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8675" y="-242887"/>
            <a:ext cx="9972675" cy="7475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5" name="文本框 75784"/>
          <p:cNvSpPr txBox="1"/>
          <p:nvPr/>
        </p:nvSpPr>
        <p:spPr>
          <a:xfrm>
            <a:off x="0" y="5661025"/>
            <a:ext cx="882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dirty="0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盲童的世界里哪能看到一丝丝阳光呢！</a:t>
            </a:r>
            <a:endParaRPr lang="zh-CN" altLang="en-US" sz="4000" dirty="0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5786" name="图片 75785" descr="news_89_67098_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1087" y="-315912"/>
            <a:ext cx="10225087" cy="782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7" name="文本框 75786"/>
          <p:cNvSpPr txBox="1"/>
          <p:nvPr/>
        </p:nvSpPr>
        <p:spPr>
          <a:xfrm>
            <a:off x="0" y="5661025"/>
            <a:ext cx="882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Tx/>
            </a:pPr>
            <a:r>
              <a:rPr lang="zh-CN" altLang="en-US" sz="4000" dirty="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谁能告诉我网络世界究竟有多么精彩？</a:t>
            </a:r>
            <a:endParaRPr lang="zh-CN" altLang="en-US" sz="4000" dirty="0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5788" name="图片 75787" descr="W0200810163394825666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0112" y="-315912"/>
            <a:ext cx="5327650" cy="3744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89" name="图片 75788" descr="春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-387350"/>
            <a:ext cx="4897437" cy="3744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90" name="图片 75789" descr="3148520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6012" y="3357563"/>
            <a:ext cx="5472112" cy="4103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91" name="图片 75790" descr="news_89_67098_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3357563"/>
            <a:ext cx="4968875" cy="420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3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3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3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3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30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20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2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  <p:bldP spid="75785" grpId="0"/>
      <p:bldP spid="757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1187450" y="1284288"/>
            <a:ext cx="73453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5" name="图片 28674" descr="2156746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9101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28675" descr="W0200701083571760960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63" y="0"/>
            <a:ext cx="4211637" cy="297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文本框 28676"/>
          <p:cNvSpPr txBox="1"/>
          <p:nvPr/>
        </p:nvSpPr>
        <p:spPr>
          <a:xfrm>
            <a:off x="4932363" y="3070225"/>
            <a:ext cx="4211637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照片上这个小女孩叫小杨帆，就在不久前，小杨帆在青岛人民医院离开了我们，小杨帆的生命只有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岁半。这是她爸爸带着她在海洋纪念馆留的最后一张相。杨帆死后，她的父母替她把角膜捐给了两位盲人。小杨帆留下了光明，也留下了爱心。</a:t>
            </a:r>
            <a:b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8" name="1001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926" fill="hold"/>
                                        <p:tgtEl>
                                          <p:spTgt spid="286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6625" descr="04101309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" y="0"/>
            <a:ext cx="9144000" cy="681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26627" descr="27494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2286000"/>
            <a:ext cx="6443663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标题 26628"/>
          <p:cNvSpPr>
            <a:spLocks noRot="1"/>
          </p:cNvSpPr>
          <p:nvPr>
            <p:ph type="title"/>
          </p:nvPr>
        </p:nvSpPr>
        <p:spPr>
          <a:xfrm>
            <a:off x="900113" y="765175"/>
            <a:ext cx="7924800" cy="1143000"/>
          </a:xfrm>
          <a:ln/>
        </p:spPr>
        <p:txBody>
          <a:bodyPr vert="horz" wrap="square" lIns="91440" tIns="45720" rIns="91440" bIns="45720" anchor="b"/>
          <a:p>
            <a:r>
              <a:rPr lang="zh-CN" altLang="en-US" sz="4800" b="1" dirty="0">
                <a:solidFill>
                  <a:schemeClr val="tx1"/>
                </a:solidFill>
              </a:rPr>
              <a:t>大学生也纷纷填写了角膜捐赠书。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52225"/>
          <p:cNvSpPr txBox="1"/>
          <p:nvPr/>
        </p:nvSpPr>
        <p:spPr>
          <a:xfrm>
            <a:off x="0" y="97790"/>
            <a:ext cx="8893175" cy="3562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日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分，丛飞因病医治无效在深圳市人民医院去世。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37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岁的丛飞生前立下遗嘱捐献眼角膜，以他最后的爱心之举，将光明永远馈赠社会、长留人间。</a:t>
            </a:r>
            <a:b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　　作为一名著名歌手，丛飞商业演出频繁，本应该生活富裕。但他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年来倾其所有，累计捐款捐物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300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多万元，资助失学儿童和残疾人超过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150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人，自己却一直过着清贫的生活，甚至不惜向生命借贷。</a:t>
            </a:r>
            <a:b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227" name="图片 52226" descr="F2006042110451821601214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9338" y="3203575"/>
            <a:ext cx="5554662" cy="365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52227" descr="bcd1d1f3d531421478dd5d40570a93e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90875"/>
            <a:ext cx="3627438" cy="366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2" name="图片 27651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6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文本框 27652"/>
          <p:cNvSpPr txBox="1"/>
          <p:nvPr/>
        </p:nvSpPr>
        <p:spPr>
          <a:xfrm>
            <a:off x="6858000" y="228600"/>
            <a:ext cx="1982788" cy="56800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敬爱的邓爷爷也在去世后</a:t>
            </a:r>
            <a:endParaRPr lang="zh-CN" altLang="en-US" sz="4000" dirty="0">
              <a:solidFill>
                <a:srgbClr val="CC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rgbClr val="CC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捐出了自己的眼角膜</a:t>
            </a:r>
            <a:r>
              <a:rPr lang="zh-CN" altLang="en-US" sz="40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9" name="图片 14338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" y="371475"/>
            <a:ext cx="1028700" cy="1101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4339"/>
          <p:cNvSpPr txBox="1"/>
          <p:nvPr/>
        </p:nvSpPr>
        <p:spPr>
          <a:xfrm>
            <a:off x="2095500" y="371475"/>
            <a:ext cx="6278880" cy="10706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r>
              <a:rPr lang="zh-CN" altLang="en-US" sz="6000" dirty="0">
                <a:solidFill>
                  <a:srgbClr val="FF6699"/>
                </a:solidFill>
                <a:latin typeface="Arial" panose="020B0604020202020204" pitchFamily="34" charset="0"/>
                <a:ea typeface="华文彩云" pitchFamily="2" charset="-122"/>
              </a:rPr>
              <a:t>如何看待器官捐献</a:t>
            </a:r>
            <a:endParaRPr lang="zh-CN" altLang="en-US" sz="6000" dirty="0">
              <a:solidFill>
                <a:srgbClr val="FF6699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pic>
        <p:nvPicPr>
          <p:cNvPr id="14341" name="图片 14340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115" y="5609590"/>
            <a:ext cx="1412240" cy="1221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文本框 14341"/>
          <p:cNvSpPr txBox="1"/>
          <p:nvPr/>
        </p:nvSpPr>
        <p:spPr>
          <a:xfrm>
            <a:off x="57150" y="1539875"/>
            <a:ext cx="9029700" cy="478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 eaLnBrk="0" hangingPunct="0"/>
            <a:r>
              <a:rPr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其实器官捐赠是一件有意义的事情，</a:t>
            </a:r>
            <a:r>
              <a:rPr 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只是</a:t>
            </a:r>
            <a:r>
              <a:rPr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国人的思想受到封建社会的影响，觉得死人因“保全其身，入土为安是好，否则就会被骚扰等等”的滑稽之谈给束缚。在国外的器官捐赠甚多，在国内就是少之又少。其实国人也是一副高高挂起，不关我事的心态，若他或她需要其他人的器官的时候，到时他或她就会抱怨社会没有器官捐赠导致自己生命的终结。说实在的就是要有“换位思考”的想法，假设自己是受难者急需救助的时候，再想想此刻正在真正急需救助的病人，这样应该会有不同的体会。再者，捐赠的器官在其他人身上就是自己生命价值的延续。</a:t>
            </a:r>
            <a:endParaRPr sz="28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90" name="笑脸 67589">
            <a:hlinkClick r:id="rId1" action="ppaction://hlinksldjump"/>
          </p:cNvPr>
          <p:cNvSpPr/>
          <p:nvPr/>
        </p:nvSpPr>
        <p:spPr>
          <a:xfrm>
            <a:off x="721043" y="6138863"/>
            <a:ext cx="790575" cy="72072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" name="图片 3" descr="t0118a7862331964a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075" y="23495"/>
            <a:ext cx="3845560" cy="3075940"/>
          </a:xfrm>
          <a:prstGeom prst="rect">
            <a:avLst/>
          </a:prstGeom>
        </p:spPr>
      </p:pic>
      <p:pic>
        <p:nvPicPr>
          <p:cNvPr id="67591" name="图片 67590" descr="20082166105990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3375"/>
            <a:ext cx="3995738" cy="580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42130" y="2988310"/>
            <a:ext cx="445643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角膜</a:t>
            </a:r>
            <a:r>
              <a:rPr lang="zh-CN" altLang="en-US" sz="2000" b="1"/>
              <a:t>是眼睛最前面的透明部分，覆盖虹膜、瞳孔及前房，并为眼睛提供大部分屈光力。加上晶体的屈光力，光线便可准确地聚焦在视网膜上构成影像。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角膜有十分敏感的神经末梢，如有外物接触角膜，眼睑便会不由自主地合上以保护眼睛。为了保持透明，角膜并没有血管，透过泪液及房水获取养份及氧气。</a:t>
            </a:r>
            <a:endParaRPr lang="zh-CN" altLang="en-US" sz="2000" b="1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文本框 20484"/>
          <p:cNvSpPr txBox="1"/>
          <p:nvPr/>
        </p:nvSpPr>
        <p:spPr>
          <a:xfrm>
            <a:off x="0" y="1281113"/>
            <a:ext cx="48768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、课文讲了一件什么事？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486" name="图片 20485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850" y="-387350"/>
            <a:ext cx="1655763" cy="1700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文本框 20486"/>
          <p:cNvSpPr txBox="1"/>
          <p:nvPr/>
        </p:nvSpPr>
        <p:spPr>
          <a:xfrm>
            <a:off x="1692275" y="5238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讨论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0" y="2781300"/>
            <a:ext cx="83883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、琳达一家为了让盲人重见光明，他们是怎么做的？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1"/>
      <p:bldP spid="204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图片 747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646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矩形 74754"/>
          <p:cNvSpPr/>
          <p:nvPr/>
        </p:nvSpPr>
        <p:spPr>
          <a:xfrm>
            <a:off x="4141470" y="1440815"/>
            <a:ext cx="4535488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妈妈，我真为你、为外公所做的一切感到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骄傲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”。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756" name="矩形 74755"/>
          <p:cNvSpPr/>
          <p:nvPr/>
        </p:nvSpPr>
        <p:spPr>
          <a:xfrm>
            <a:off x="5003800" y="3500438"/>
            <a:ext cx="367347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这次，我为自己的女儿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——14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岁的温迪而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骄傲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！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710" y="396240"/>
            <a:ext cx="69018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这两句话分别是谁为谁骄傲？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  <p:bldP spid="74756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文本占位符 66561"/>
          <p:cNvSpPr>
            <a:spLocks noGrp="1" noRot="1"/>
          </p:cNvSpPr>
          <p:nvPr>
            <p:ph type="body" idx="1"/>
          </p:nvPr>
        </p:nvSpPr>
        <p:spPr>
          <a:xfrm>
            <a:off x="301625" y="2690495"/>
            <a:ext cx="8540750" cy="1808163"/>
          </a:xfrm>
          <a:ln/>
        </p:spPr>
        <p:txBody>
          <a:bodyPr/>
          <a:p>
            <a:r>
              <a:rPr lang="zh-CN" altLang="en-US" sz="3600" b="1" dirty="0"/>
              <a:t>妈妈，我真为你、为外公所做的一切感到骄傲。</a:t>
            </a:r>
            <a:endParaRPr lang="zh-CN" altLang="en-US" sz="36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144270" y="1022985"/>
            <a:ext cx="68554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外公和妈妈究竟做了什么？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文本框 59393"/>
          <p:cNvSpPr txBox="1"/>
          <p:nvPr/>
        </p:nvSpPr>
        <p:spPr>
          <a:xfrm>
            <a:off x="10795" y="1338580"/>
            <a:ext cx="8809990" cy="2316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endParaRPr lang="en-US" altLang="zh-CN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痛苦难忍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不顾一切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地冲进自己的房间。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你怎么能让他们这样对待妈妈！”我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冲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着爸爸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哭喊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，“妈妈完整地来到世上，也应该完整地离去。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5" name="文本框 59394"/>
          <p:cNvSpPr txBox="1"/>
          <p:nvPr/>
        </p:nvSpPr>
        <p:spPr>
          <a:xfrm>
            <a:off x="153988" y="3875723"/>
            <a:ext cx="8893175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身体发肤，受之于父母”，深爱着母亲的我无法接受捐赠母亲角膜的决定，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使我忍不住冲着父亲哭喊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使我忍不住深深地责怪父亲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使我忍不住痛哭失声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4710" y="361315"/>
            <a:ext cx="728218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面对父亲捐赠母亲的眼角膜，琳达开始的态度是怎样？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939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3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9395">
                                            <p:txEl>
                                              <p:charRg st="35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4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9395">
                                            <p:txEl>
                                              <p:charRg st="49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64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9395">
                                            <p:txEl>
                                              <p:charRg st="64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93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图片 62465" descr="18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2893" y="1293178"/>
            <a:ext cx="4681537" cy="5183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24577"/>
          <p:cNvSpPr txBox="1"/>
          <p:nvPr/>
        </p:nvSpPr>
        <p:spPr>
          <a:xfrm>
            <a:off x="755650" y="1484313"/>
            <a:ext cx="7777163" cy="4167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一个人所能给予他人的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最珍贵的东西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，莫过于自己身体的一部分。很久以前，你妈妈和我就认为，如果我们死后的身体能有助于他人恢复健康，我们的死就是有意义的。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如果一个盲童能在我们的帮助下重见光明，并像温迪一样画出栩栩如生的马儿，那多么美妙！当你们得知是我的眼睛角膜起了作用，你们会为我自豪！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990600" y="4114800"/>
            <a:ext cx="7162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2135" y="653415"/>
            <a:ext cx="545973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是什么使她改变了态度？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569595" y="5440680"/>
            <a:ext cx="3312795" cy="86423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7710" y="5744210"/>
            <a:ext cx="3365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baseline="30000">
                <a:solidFill>
                  <a:schemeClr val="accent1">
                    <a:lumMod val="10000"/>
                  </a:schemeClr>
                </a:solidFill>
              </a:rPr>
              <a:t>感受让盲童重见光明的美妙。</a:t>
            </a:r>
            <a:endParaRPr lang="zh-CN" altLang="en-US" sz="2800" b="1" baseline="30000">
              <a:solidFill>
                <a:schemeClr val="accent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990" y="-46355"/>
            <a:ext cx="4106545" cy="380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260" y="-45720"/>
            <a:ext cx="5167630" cy="3874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5730" y="3757295"/>
            <a:ext cx="4820920" cy="30899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9555" y="3799205"/>
            <a:ext cx="5125085" cy="31127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2373</Words>
  <Application>WPS 演示</Application>
  <PresentationFormat>在屏幕上显示</PresentationFormat>
  <Paragraphs>117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华文彩云</vt:lpstr>
      <vt:lpstr>隶书</vt:lpstr>
      <vt:lpstr>黑体</vt:lpstr>
      <vt:lpstr>Verdana</vt:lpstr>
      <vt:lpstr>Times New Roman</vt:lpstr>
      <vt:lpstr>华文仿宋</vt:lpstr>
      <vt:lpstr>楷体_GB2312</vt:lpstr>
      <vt:lpstr>隶书</vt:lpstr>
      <vt:lpstr>微软雅黑</vt:lpstr>
      <vt:lpstr>新宋体</vt:lpstr>
      <vt:lpstr>仿宋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小学ppt课件免费下载站：www.kjzhan.com  交流群：216802435</dc:title>
  <dc:creator>小学ppt课件免费下载站：www.kjzhan.com  交流群：216802435</dc:creator>
  <dc:description>小学ppt课件免费下载站：www.kjzhan.com  交流群：216802435</dc:description>
  <cp:category>小学ppt课件免费下载站：www.kjzhan.com  交流群：216802435</cp:category>
  <cp:lastModifiedBy>Administrator</cp:lastModifiedBy>
  <cp:revision>39</cp:revision>
  <dcterms:created xsi:type="dcterms:W3CDTF">2006-03-31T13:36:43Z</dcterms:created>
  <dcterms:modified xsi:type="dcterms:W3CDTF">2017-04-11T15:25:30Z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