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60" r:id="rId2"/>
    <p:sldId id="287" r:id="rId3"/>
    <p:sldId id="307" r:id="rId4"/>
    <p:sldId id="358" r:id="rId5"/>
    <p:sldId id="319" r:id="rId6"/>
    <p:sldId id="337" r:id="rId7"/>
    <p:sldId id="310" r:id="rId8"/>
    <p:sldId id="321" r:id="rId9"/>
    <p:sldId id="317" r:id="rId10"/>
    <p:sldId id="320" r:id="rId11"/>
    <p:sldId id="316" r:id="rId12"/>
    <p:sldId id="314" r:id="rId13"/>
    <p:sldId id="318" r:id="rId14"/>
    <p:sldId id="315" r:id="rId15"/>
    <p:sldId id="313" r:id="rId16"/>
    <p:sldId id="312" r:id="rId17"/>
    <p:sldId id="311" r:id="rId18"/>
    <p:sldId id="303" r:id="rId19"/>
    <p:sldId id="304" r:id="rId20"/>
    <p:sldId id="359" r:id="rId21"/>
    <p:sldId id="361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-342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21"/>
            <a:ext cx="12192000" cy="6853759"/>
          </a:xfrm>
          <a:prstGeom prst="rect">
            <a:avLst/>
          </a:prstGeom>
        </p:spPr>
      </p:pic>
      <p:sp>
        <p:nvSpPr>
          <p:cNvPr id="23" name="标题 22"/>
          <p:cNvSpPr>
            <a:spLocks noGrp="1"/>
          </p:cNvSpPr>
          <p:nvPr>
            <p:ph type="title" hasCustomPrompt="1"/>
          </p:nvPr>
        </p:nvSpPr>
        <p:spPr>
          <a:xfrm>
            <a:off x="1065614" y="2766059"/>
            <a:ext cx="10060772" cy="132588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dirty="0"/>
              <a:t>标题</a:t>
            </a:r>
          </a:p>
        </p:txBody>
      </p:sp>
    </p:spTree>
    <p:extLst>
      <p:ext uri="{BB962C8B-B14F-4D97-AF65-F5344CB8AC3E}">
        <p14:creationId xmlns:p14="http://schemas.microsoft.com/office/powerpoint/2010/main" val="20741967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4171D4D-1B96-4EBA-8A53-23738D1A4145}" type="datetimeFigureOut">
              <a:rPr lang="zh-CN" altLang="en-US" smtClean="0"/>
              <a:t>2020/11/23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401C73-6876-45AA-9E7C-5048F9C663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14716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4171D4D-1B96-4EBA-8A53-23738D1A4145}" type="datetimeFigureOut">
              <a:rPr lang="zh-CN" altLang="en-US" smtClean="0"/>
              <a:t>2020/11/23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401C73-6876-45AA-9E7C-5048F9C663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15401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4171D4D-1B96-4EBA-8A53-23738D1A4145}" type="datetimeFigureOut">
              <a:rPr lang="zh-CN" altLang="en-US" smtClean="0"/>
              <a:t>2020/11/23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401C73-6876-45AA-9E7C-5048F9C663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54010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4171D4D-1B96-4EBA-8A53-23738D1A4145}" type="datetimeFigureOut">
              <a:rPr lang="zh-CN" altLang="en-US" smtClean="0"/>
              <a:t>2020/11/23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401C73-6876-45AA-9E7C-5048F9C663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80692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4171D4D-1B96-4EBA-8A53-23738D1A4145}" type="datetimeFigureOut">
              <a:rPr lang="zh-CN" altLang="en-US" smtClean="0"/>
              <a:t>2020/11/23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401C73-6876-45AA-9E7C-5048F9C663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75083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4171D4D-1B96-4EBA-8A53-23738D1A4145}" type="datetimeFigureOut">
              <a:rPr lang="zh-CN" altLang="en-US" smtClean="0"/>
              <a:t>2020/11/23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401C73-6876-45AA-9E7C-5048F9C663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21070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4171D4D-1B96-4EBA-8A53-23738D1A4145}" type="datetimeFigureOut">
              <a:rPr lang="zh-CN" altLang="en-US" smtClean="0"/>
              <a:t>2020/11/23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401C73-6876-45AA-9E7C-5048F9C663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45521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4171D4D-1B96-4EBA-8A53-23738D1A4145}" type="datetimeFigureOut">
              <a:rPr lang="zh-CN" altLang="en-US" smtClean="0"/>
              <a:t>2020/11/23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401C73-6876-45AA-9E7C-5048F9C663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862627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4171D4D-1B96-4EBA-8A53-23738D1A4145}" type="datetimeFigureOut">
              <a:rPr lang="zh-CN" altLang="en-US" smtClean="0"/>
              <a:t>2020/11/23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401C73-6876-45AA-9E7C-5048F9C663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577460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4171D4D-1B96-4EBA-8A53-23738D1A4145}" type="datetimeFigureOut">
              <a:rPr lang="zh-CN" altLang="en-US" smtClean="0"/>
              <a:t>2020/11/23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401C73-6876-45AA-9E7C-5048F9C663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16562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24308" y="960830"/>
            <a:ext cx="8084219" cy="1325880"/>
          </a:xfrm>
        </p:spPr>
        <p:txBody>
          <a:bodyPr/>
          <a:lstStyle>
            <a:lvl1pPr>
              <a:defRPr sz="28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92486" y="2430860"/>
            <a:ext cx="6380391" cy="822960"/>
          </a:xfrm>
        </p:spPr>
        <p:txBody>
          <a:bodyPr/>
          <a:lstStyle>
            <a:lvl1pPr algn="l">
              <a:defRPr sz="2400"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algn="l">
              <a:defRPr sz="1800">
                <a:latin typeface="楷体" panose="02010609060101010101" pitchFamily="49" charset="-122"/>
                <a:ea typeface="楷体" panose="02010609060101010101" pitchFamily="49" charset="-122"/>
              </a:defRPr>
            </a:lvl2pPr>
            <a:lvl3pPr algn="l">
              <a:defRPr sz="1800"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algn="l">
              <a:defRPr sz="1800"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 algn="l">
              <a:defRPr sz="1800"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178366904"/>
      </p:ext>
    </p:extLst>
  </p:cSld>
  <p:clrMapOvr>
    <a:masterClrMapping/>
  </p:clrMapOvr>
  <p:transition>
    <p:checker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4171D4D-1B96-4EBA-8A53-23738D1A4145}" type="datetimeFigureOut">
              <a:rPr lang="zh-CN" altLang="en-US" smtClean="0"/>
              <a:t>2020/11/23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401C73-6876-45AA-9E7C-5048F9C663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419995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4171D4D-1B96-4EBA-8A53-23738D1A4145}" type="datetimeFigureOut">
              <a:rPr lang="zh-CN" altLang="en-US" smtClean="0"/>
              <a:t>2020/11/23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401C73-6876-45AA-9E7C-5048F9C663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044816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4171D4D-1B96-4EBA-8A53-23738D1A4145}" type="datetimeFigureOut">
              <a:rPr lang="zh-CN" altLang="en-US" smtClean="0"/>
              <a:t>2020/11/23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401C73-6876-45AA-9E7C-5048F9C663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509236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4171D4D-1B96-4EBA-8A53-23738D1A4145}" type="datetimeFigureOut">
              <a:rPr lang="zh-CN" altLang="en-US" smtClean="0"/>
              <a:t>2020/11/23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401C73-6876-45AA-9E7C-5048F9C663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906542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4171D4D-1B96-4EBA-8A53-23738D1A4145}" type="datetimeFigureOut">
              <a:rPr lang="zh-CN" altLang="en-US" smtClean="0"/>
              <a:t>2020/11/23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401C73-6876-45AA-9E7C-5048F9C663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362304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4171D4D-1B96-4EBA-8A53-23738D1A4145}" type="datetimeFigureOut">
              <a:rPr lang="zh-CN" altLang="en-US" smtClean="0"/>
              <a:t>2020/11/23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401C73-6876-45AA-9E7C-5048F9C663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586690"/>
      </p:ext>
    </p:extLst>
  </p:cSld>
  <p:clrMapOvr>
    <a:masterClrMapping/>
  </p:clrMapOvr>
  <p:transition>
    <p:checker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46234812"/>
      </p:ext>
    </p:extLst>
  </p:cSld>
  <p:clrMapOvr>
    <a:masterClrMapping/>
  </p:clrMapOvr>
  <p:transition>
    <p:checker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21"/>
            <a:ext cx="12192000" cy="6853759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B4171D4D-1B96-4EBA-8A53-23738D1A4145}" type="datetimeFigureOut">
              <a:rPr lang="zh-CN" altLang="en-US" smtClean="0"/>
              <a:t>2020/11/23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62401C73-6876-45AA-9E7C-5048F9C6636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 hasCustomPrompt="1"/>
          </p:nvPr>
        </p:nvSpPr>
        <p:spPr>
          <a:xfrm>
            <a:off x="2907419" y="2667020"/>
            <a:ext cx="6908800" cy="1676400"/>
          </a:xfrm>
        </p:spPr>
        <p:txBody>
          <a:bodyPr/>
          <a:lstStyle>
            <a:lvl1pPr>
              <a:defRPr sz="4400"/>
            </a:lvl1pPr>
          </a:lstStyle>
          <a:p>
            <a:pPr lvl="0"/>
            <a:r>
              <a:rPr lang="zh-CN" altLang="en-US" dirty="0"/>
              <a:t>谢    谢</a:t>
            </a:r>
          </a:p>
        </p:txBody>
      </p:sp>
    </p:spTree>
    <p:extLst>
      <p:ext uri="{BB962C8B-B14F-4D97-AF65-F5344CB8AC3E}">
        <p14:creationId xmlns:p14="http://schemas.microsoft.com/office/powerpoint/2010/main" val="25017480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二级</a:t>
            </a:r>
          </a:p>
          <a:p>
            <a:pPr lvl="2"/>
            <a:r>
              <a:rPr lang="zh-CN" altLang="en-US" noProof="1"/>
              <a:t>三级</a:t>
            </a:r>
          </a:p>
          <a:p>
            <a:pPr lvl="3"/>
            <a:r>
              <a:rPr lang="zh-CN" altLang="en-US" noProof="1"/>
              <a:t>四级</a:t>
            </a:r>
          </a:p>
          <a:p>
            <a:pPr lvl="4"/>
            <a:r>
              <a:rPr lang="zh-CN" altLang="en-US" noProof="1"/>
              <a:t>五级</a:t>
            </a:r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smtClean="0"/>
            </a:lvl1pPr>
          </a:lstStyle>
          <a:p>
            <a:fld id="{B4171D4D-1B96-4EBA-8A53-23738D1A4145}" type="datetimeFigureOut">
              <a:rPr lang="zh-CN" altLang="en-US" smtClean="0"/>
              <a:t>2020/11/23</a:t>
            </a:fld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smtClean="0"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smtClean="0"/>
            </a:lvl1pPr>
          </a:lstStyle>
          <a:p>
            <a:fld id="{62401C73-6876-45AA-9E7C-5048F9C663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62314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4171D4D-1B96-4EBA-8A53-23738D1A4145}" type="datetimeFigureOut">
              <a:rPr lang="zh-CN" altLang="en-US" smtClean="0"/>
              <a:t>2020/11/23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401C73-6876-45AA-9E7C-5048F9C663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08845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4171D4D-1B96-4EBA-8A53-23738D1A4145}" type="datetimeFigureOut">
              <a:rPr lang="zh-CN" altLang="en-US" smtClean="0"/>
              <a:t>2020/11/23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401C73-6876-45AA-9E7C-5048F9C663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76434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4171D4D-1B96-4EBA-8A53-23738D1A4145}" type="datetimeFigureOut">
              <a:rPr lang="zh-CN" altLang="en-US" smtClean="0"/>
              <a:t>2020/11/23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401C73-6876-45AA-9E7C-5048F9C663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13078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4171D4D-1B96-4EBA-8A53-23738D1A4145}" type="datetimeFigureOut">
              <a:rPr lang="zh-CN" altLang="en-US" smtClean="0"/>
              <a:t>2020/11/23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401C73-6876-45AA-9E7C-5048F9C663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21458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27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标题占位符 1"/>
          <p:cNvSpPr>
            <a:spLocks noGrp="1"/>
          </p:cNvSpPr>
          <p:nvPr>
            <p:ph type="title"/>
          </p:nvPr>
        </p:nvSpPr>
        <p:spPr bwMode="auto">
          <a:xfrm>
            <a:off x="4476751" y="1821180"/>
            <a:ext cx="3238500" cy="1325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/>
              <a:t>大</a:t>
            </a:r>
          </a:p>
        </p:txBody>
      </p:sp>
      <p:sp>
        <p:nvSpPr>
          <p:cNvPr id="1028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63535" y="3381376"/>
            <a:ext cx="3064933" cy="822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/>
              <a:t>小</a:t>
            </a:r>
          </a:p>
        </p:txBody>
      </p:sp>
    </p:spTree>
    <p:extLst>
      <p:ext uri="{BB962C8B-B14F-4D97-AF65-F5344CB8AC3E}">
        <p14:creationId xmlns:p14="http://schemas.microsoft.com/office/powerpoint/2010/main" val="37419449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</p:sldLayoutIdLst>
  <p:transition>
    <p:checker dir="vert"/>
  </p:transition>
  <p:txStyles>
    <p:titleStyle>
      <a:lvl1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  <a:cs typeface="+mj-cs"/>
        </a:defRPr>
      </a:lvl1pPr>
      <a:lvl2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2pPr>
      <a:lvl3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3pPr>
      <a:lvl4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4pPr>
      <a:lvl5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5pPr>
      <a:lvl6pPr marL="41148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82296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23444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64592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algn="ctr" rtl="0" eaLnBrk="1" fontAlgn="base" hangingPunct="1">
        <a:lnSpc>
          <a:spcPct val="90000"/>
        </a:lnSpc>
        <a:spcBef>
          <a:spcPts val="900"/>
        </a:spcBef>
        <a:spcAft>
          <a:spcPct val="0"/>
        </a:spcAft>
        <a:buFont typeface="Arial" panose="020B0604020202020204" pitchFamily="34" charset="0"/>
        <a:defRPr sz="2800" kern="120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  <a:cs typeface="+mn-cs"/>
        </a:defRPr>
      </a:lvl1pPr>
      <a:lvl2pPr marL="617220" indent="-205740" algn="l" rtl="0" eaLnBrk="1" fontAlgn="base" hangingPunct="1">
        <a:lnSpc>
          <a:spcPct val="90000"/>
        </a:lnSpc>
        <a:spcBef>
          <a:spcPts val="450"/>
        </a:spcBef>
        <a:spcAft>
          <a:spcPct val="0"/>
        </a:spcAft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indent="-205740" algn="l" rtl="0" eaLnBrk="1" fontAlgn="base" hangingPunct="1">
        <a:lnSpc>
          <a:spcPct val="90000"/>
        </a:lnSpc>
        <a:spcBef>
          <a:spcPts val="45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440180" indent="-205740" algn="l" rtl="0" eaLnBrk="1" fontAlgn="base" hangingPunct="1">
        <a:lnSpc>
          <a:spcPct val="90000"/>
        </a:lnSpc>
        <a:spcBef>
          <a:spcPts val="45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51660" indent="-205740" algn="l" rtl="0" eaLnBrk="1" fontAlgn="base" hangingPunct="1">
        <a:lnSpc>
          <a:spcPct val="90000"/>
        </a:lnSpc>
        <a:spcBef>
          <a:spcPts val="45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6314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6pPr>
      <a:lvl7pPr marL="267462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7pPr>
      <a:lvl8pPr marL="308610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8pPr>
      <a:lvl9pPr marL="349758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3pPr>
      <a:lvl4pPr marL="123444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5pPr>
      <a:lvl6pPr marL="205740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7pPr>
      <a:lvl8pPr marL="288036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8pPr>
      <a:lvl9pPr marL="329184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17.png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望天门山</a:t>
            </a:r>
          </a:p>
        </p:txBody>
      </p:sp>
    </p:spTree>
    <p:extLst>
      <p:ext uri="{BB962C8B-B14F-4D97-AF65-F5344CB8AC3E}">
        <p14:creationId xmlns:p14="http://schemas.microsoft.com/office/powerpoint/2010/main" val="1896819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37198" y="36456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ln w="0"/>
                <a:solidFill>
                  <a:srgbClr val="EC6C1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" panose="02010609060101010101" pitchFamily="49" charset="-122"/>
                <a:ea typeface="KaiTi" panose="02010609060101010101" pitchFamily="49" charset="-122"/>
              </a:rPr>
              <a:t>新知讲解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937260" y="2143125"/>
            <a:ext cx="3802380" cy="2122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</a:pPr>
            <a:endParaRPr lang="zh-CN" sz="2400" b="1" dirty="0">
              <a:solidFill>
                <a:srgbClr val="0070C0"/>
              </a:solidFill>
              <a:latin typeface="KaiTi" panose="02010609060101010101" pitchFamily="49" charset="-122"/>
              <a:ea typeface="KaiTi" panose="02010609060101010101" pitchFamily="49" charset="-122"/>
              <a:cs typeface="微软雅黑" panose="020B0503020204020204" pitchFamily="34" charset="-122"/>
            </a:endParaRPr>
          </a:p>
          <a:p>
            <a:pPr algn="ctr" fontAlgn="auto">
              <a:lnSpc>
                <a:spcPct val="150000"/>
              </a:lnSpc>
              <a:spcBef>
                <a:spcPts val="0"/>
              </a:spcBef>
              <a:buNone/>
            </a:pPr>
            <a:r>
              <a:rPr lang="zh-CN" sz="3200" b="1" dirty="0">
                <a:solidFill>
                  <a:schemeClr val="tx1"/>
                </a:solidFill>
                <a:latin typeface="KaiTi" panose="02010609060101010101" pitchFamily="49" charset="-122"/>
                <a:ea typeface="KaiTi" panose="02010609060101010101" pitchFamily="49" charset="-122"/>
                <a:cs typeface="微软雅黑" panose="020B0503020204020204" pitchFamily="34" charset="-122"/>
                <a:sym typeface="+mn-ea"/>
              </a:rPr>
              <a:t>两岸青山相对出：</a:t>
            </a:r>
          </a:p>
          <a:p>
            <a:pPr algn="ctr" fontAlgn="auto">
              <a:lnSpc>
                <a:spcPct val="150000"/>
              </a:lnSpc>
              <a:spcBef>
                <a:spcPts val="0"/>
              </a:spcBef>
              <a:buNone/>
            </a:pPr>
            <a:r>
              <a:rPr lang="zh-CN" sz="3200" b="1" dirty="0">
                <a:solidFill>
                  <a:schemeClr val="tx1"/>
                </a:solidFill>
                <a:latin typeface="KaiTi" panose="02010609060101010101" pitchFamily="49" charset="-122"/>
                <a:ea typeface="KaiTi" panose="02010609060101010101" pitchFamily="49" charset="-122"/>
                <a:cs typeface="微软雅黑" panose="020B0503020204020204" pitchFamily="34" charset="-122"/>
                <a:sym typeface="+mn-ea"/>
              </a:rPr>
              <a:t>孤帆一片日边来：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252595" y="2789555"/>
            <a:ext cx="723455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sz="2800" dirty="0">
                <a:solidFill>
                  <a:schemeClr val="accent1">
                    <a:lumMod val="50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  <a:cs typeface="微软雅黑" panose="020B0503020204020204" pitchFamily="34" charset="-122"/>
                <a:sym typeface="+mn-ea"/>
              </a:rPr>
              <a:t>诗人欣赏着青山相对而出的奇观，</a:t>
            </a:r>
          </a:p>
          <a:p>
            <a:pPr fontAlgn="auto">
              <a:lnSpc>
                <a:spcPct val="150000"/>
              </a:lnSpc>
            </a:pPr>
            <a:r>
              <a:rPr lang="zh-CN" sz="2800" dirty="0">
                <a:solidFill>
                  <a:schemeClr val="accent1">
                    <a:lumMod val="50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  <a:cs typeface="微软雅黑" panose="020B0503020204020204" pitchFamily="34" charset="-122"/>
                <a:sym typeface="+mn-ea"/>
              </a:rPr>
              <a:t>一叶小舟正乘风破浪，从日出的方向驶来。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451610" y="5060315"/>
            <a:ext cx="4852610" cy="1284006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KaiTi" panose="02010609060101010101" pitchFamily="49" charset="-122"/>
                <a:ea typeface="KaiTi" panose="02010609060101010101" pitchFamily="49" charset="-122"/>
                <a:sym typeface="+mn-ea"/>
              </a:rPr>
              <a:t>相对出：相对着突出来。</a:t>
            </a:r>
            <a:br>
              <a:rPr lang="zh-CN" altLang="en-US" sz="2800" dirty="0">
                <a:solidFill>
                  <a:schemeClr val="tx1"/>
                </a:solidFill>
                <a:latin typeface="KaiTi" panose="02010609060101010101" pitchFamily="49" charset="-122"/>
                <a:ea typeface="KaiTi" panose="02010609060101010101" pitchFamily="49" charset="-122"/>
                <a:sym typeface="+mn-ea"/>
              </a:rPr>
            </a:br>
            <a:r>
              <a:rPr lang="zh-CN" altLang="en-US" sz="2800" dirty="0">
                <a:solidFill>
                  <a:schemeClr val="tx1"/>
                </a:solidFill>
                <a:latin typeface="KaiTi" panose="02010609060101010101" pitchFamily="49" charset="-122"/>
                <a:ea typeface="KaiTi" panose="02010609060101010101" pitchFamily="49" charset="-122"/>
                <a:sym typeface="+mn-ea"/>
              </a:rPr>
              <a:t>日边来：从日出的方向驶来。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984249" y="1780540"/>
            <a:ext cx="6031847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2800" b="0" dirty="0">
                <a:solidFill>
                  <a:srgbClr val="C0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宋体" panose="02010600030101010101" pitchFamily="2" charset="-122"/>
              </a:rPr>
              <a:t>根据注释，说一说后两句诗的意思。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100000"/>
                </a:srgbClr>
              </a:clrFrom>
              <a:clrTo>
                <a:srgbClr val="000000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8344535" y="4721860"/>
            <a:ext cx="3048000" cy="1876425"/>
          </a:xfrm>
          <a:prstGeom prst="rect">
            <a:avLst/>
          </a:prstGeom>
        </p:spPr>
      </p:pic>
      <p:sp>
        <p:nvSpPr>
          <p:cNvPr id="3" name="圆角矩形 2"/>
          <p:cNvSpPr/>
          <p:nvPr/>
        </p:nvSpPr>
        <p:spPr>
          <a:xfrm>
            <a:off x="937260" y="2686050"/>
            <a:ext cx="10027285" cy="1785620"/>
          </a:xfrm>
          <a:prstGeom prst="roundRect">
            <a:avLst/>
          </a:prstGeom>
          <a:noFill/>
          <a:ln>
            <a:solidFill>
              <a:schemeClr val="tx1"/>
            </a:solidFill>
            <a:prstDash val="sys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8113395" y="887730"/>
            <a:ext cx="2006600" cy="744855"/>
          </a:xfrm>
          <a:prstGeom prst="roundRect">
            <a:avLst/>
          </a:prstGeom>
          <a:ln w="57150">
            <a:solidFill>
              <a:schemeClr val="accent1"/>
            </a:solidFill>
          </a:ln>
          <a:effectLst>
            <a:glow rad="139700">
              <a:schemeClr val="accent1">
                <a:satMod val="175000"/>
                <a:alpha val="40000"/>
              </a:schemeClr>
            </a:glow>
            <a:innerShdw blurRad="63500" dist="50800" dir="8100000">
              <a:prstClr val="black">
                <a:alpha val="50000"/>
              </a:prstClr>
            </a:innerShdw>
            <a:reflection blurRad="6350" stA="52000" endA="300" endPos="35000" dir="5400000" sy="-100000" algn="bl" rotWithShape="0"/>
          </a:effectLst>
          <a:scene3d>
            <a:camera prst="perspectiveAbove"/>
            <a:lightRig rig="threePt" dir="t"/>
          </a:scene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accent1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诗意讲解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  <p:bldP spid="100" grpId="0"/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37198" y="36456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ln w="0"/>
                <a:solidFill>
                  <a:srgbClr val="EC6C1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" panose="02010609060101010101" pitchFamily="49" charset="-122"/>
                <a:ea typeface="KaiTi" panose="02010609060101010101" pitchFamily="49" charset="-122"/>
              </a:rPr>
              <a:t>新知讲解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1715770" y="2214245"/>
            <a:ext cx="9220200" cy="4061460"/>
          </a:xfrm>
          <a:prstGeom prst="rect">
            <a:avLst/>
          </a:prstGeom>
          <a:noFill/>
          <a:ln w="9525">
            <a:solidFill>
              <a:schemeClr val="tx1"/>
            </a:solidFill>
            <a:prstDash val="sysDash"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0" dirty="0">
                <a:solidFill>
                  <a:srgbClr val="2D52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    </a:t>
            </a:r>
            <a:r>
              <a:rPr lang="zh-CN" altLang="en-US" sz="2400" b="0" dirty="0" smtClean="0">
                <a:solidFill>
                  <a:srgbClr val="2D52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第一句</a:t>
            </a:r>
            <a:r>
              <a:rPr lang="zh-CN" altLang="en-US" sz="2400" b="0" dirty="0">
                <a:solidFill>
                  <a:srgbClr val="2D52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写远望天门山所见的雄姿，</a:t>
            </a:r>
            <a:r>
              <a:rPr lang="zh-CN" altLang="en-US" sz="2400" b="0" dirty="0" smtClean="0">
                <a:solidFill>
                  <a:srgbClr val="2D52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第二句</a:t>
            </a:r>
            <a:r>
              <a:rPr lang="zh-CN" altLang="en-US" sz="2400" b="0" dirty="0">
                <a:solidFill>
                  <a:srgbClr val="2D52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则点明由于两山夹峙，浩阔的长江流经两山间的狭窄通道时，激起回旋，形成波涛汹涌的奇观，这一句是借水势衬出山的奇险。第三、四句是写行船的感受，坐在小船上迎着阳光顺流而下，感觉两岸的青山相对而来。诗人形象地用“孤帆一片”来代表一只船，这“一片孤帆”把天门山点缀得活泼起来，展现了生动优美的意境，使读者仿佛也望到了天门山的壮丽风光。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5320029" y="887730"/>
            <a:ext cx="2439551" cy="744855"/>
          </a:xfrm>
          <a:prstGeom prst="roundRect">
            <a:avLst/>
          </a:prstGeom>
          <a:ln w="57150">
            <a:solidFill>
              <a:schemeClr val="accent1"/>
            </a:solidFill>
          </a:ln>
          <a:effectLst>
            <a:glow rad="139700">
              <a:schemeClr val="accent1">
                <a:satMod val="175000"/>
                <a:alpha val="40000"/>
              </a:schemeClr>
            </a:glow>
            <a:innerShdw blurRad="63500" dist="50800" dir="8100000">
              <a:prstClr val="black">
                <a:alpha val="50000"/>
              </a:prstClr>
            </a:innerShdw>
            <a:reflection blurRad="6350" stA="52000" endA="300" endPos="35000" dir="5400000" sy="-100000" algn="bl" rotWithShape="0"/>
          </a:effectLst>
          <a:scene3d>
            <a:camera prst="perspectiveAbove"/>
            <a:lightRig rig="threePt" dir="t"/>
          </a:scene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accent1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精 读 领 悟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CFCFC">
                  <a:alpha val="100000"/>
                </a:srgbClr>
              </a:clrFrom>
              <a:clrTo>
                <a:srgbClr val="FCFCFC">
                  <a:alpha val="100000"/>
                  <a:alpha val="0"/>
                </a:srgbClr>
              </a:clrTo>
            </a:clrChange>
            <a:lum bright="-6000"/>
          </a:blip>
          <a:stretch>
            <a:fillRect/>
          </a:stretch>
        </p:blipFill>
        <p:spPr>
          <a:xfrm>
            <a:off x="540385" y="4969510"/>
            <a:ext cx="1175385" cy="13061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lum bright="-6000"/>
          </a:blip>
          <a:srcRect b="5267"/>
          <a:stretch>
            <a:fillRect/>
          </a:stretch>
        </p:blipFill>
        <p:spPr>
          <a:xfrm>
            <a:off x="9420860" y="1822450"/>
            <a:ext cx="1775460" cy="2659380"/>
          </a:xfrm>
          <a:prstGeom prst="snip2Diag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37198" y="36456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ln w="0"/>
                <a:solidFill>
                  <a:srgbClr val="EC6C1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" panose="02010609060101010101" pitchFamily="49" charset="-122"/>
                <a:ea typeface="KaiTi" panose="02010609060101010101" pitchFamily="49" charset="-122"/>
              </a:rPr>
              <a:t>新知讲解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4665979" y="1830070"/>
            <a:ext cx="7033213" cy="38779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宋体" panose="02010600030101010101" pitchFamily="2" charset="-122"/>
              </a:rPr>
              <a:t>诗意小结：</a:t>
            </a:r>
            <a:r>
              <a:rPr lang="en-US" altLang="zh-CN" sz="2400" b="0" dirty="0">
                <a:solidFill>
                  <a:srgbClr val="C0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宋体" panose="02010600030101010101" pitchFamily="2" charset="-122"/>
              </a:rPr>
              <a:t>   </a:t>
            </a:r>
            <a:r>
              <a:rPr lang="en-US" altLang="zh-CN" sz="2400" b="0" dirty="0">
                <a:solidFill>
                  <a:schemeClr val="accent1">
                    <a:lumMod val="7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  <a:cs typeface="宋体" panose="02010600030101010101" pitchFamily="2" charset="-122"/>
              </a:rPr>
              <a:t> </a:t>
            </a:r>
          </a:p>
          <a:p>
            <a:pPr indent="0" fontAlgn="auto">
              <a:lnSpc>
                <a:spcPct val="150000"/>
              </a:lnSpc>
            </a:pPr>
            <a:r>
              <a:rPr lang="en-US" altLang="zh-CN" sz="2400" b="0" dirty="0">
                <a:solidFill>
                  <a:schemeClr val="accent1">
                    <a:lumMod val="7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  <a:cs typeface="宋体" panose="02010600030101010101" pitchFamily="2" charset="-122"/>
              </a:rPr>
              <a:t>    </a:t>
            </a:r>
            <a:r>
              <a:rPr lang="zh-CN" altLang="en-US" sz="2800" b="0" dirty="0">
                <a:solidFill>
                  <a:schemeClr val="accent1">
                    <a:lumMod val="7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  <a:cs typeface="宋体" panose="02010600030101010101" pitchFamily="2" charset="-122"/>
              </a:rPr>
              <a:t>天门山从中间割断，引奔腾的长江水从这里通过，清清的江水奔腾东流，在这里被峭壁阻隔而回旋激荡。雄奇秀丽的天门山夹江对峙，拔地而起，在铺满红光的江面上，帆船从太阳升起的地方轻捷而来。</a:t>
            </a:r>
            <a:endParaRPr lang="zh-CN" altLang="en-US" sz="2800" dirty="0">
              <a:solidFill>
                <a:schemeClr val="accent1">
                  <a:lumMod val="75000"/>
                </a:schemeClr>
              </a:solidFill>
              <a:latin typeface="KaiTi" panose="02010609060101010101" pitchFamily="49" charset="-122"/>
              <a:ea typeface="KaiTi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2095" y="2149475"/>
            <a:ext cx="2289175" cy="2559050"/>
          </a:xfrm>
          <a:prstGeom prst="round2DiagRect">
            <a:avLst/>
          </a:prstGeom>
          <a:ln>
            <a:solidFill>
              <a:schemeClr val="tx1"/>
            </a:solidFill>
          </a:ln>
          <a:effectLst/>
        </p:spPr>
      </p:pic>
      <p:sp>
        <p:nvSpPr>
          <p:cNvPr id="5" name="圆角矩形 4"/>
          <p:cNvSpPr/>
          <p:nvPr/>
        </p:nvSpPr>
        <p:spPr>
          <a:xfrm>
            <a:off x="6316980" y="672465"/>
            <a:ext cx="2322818" cy="744855"/>
          </a:xfrm>
          <a:prstGeom prst="roundRect">
            <a:avLst/>
          </a:prstGeom>
          <a:ln w="57150">
            <a:solidFill>
              <a:schemeClr val="accent1"/>
            </a:solidFill>
          </a:ln>
          <a:effectLst>
            <a:glow rad="139700">
              <a:schemeClr val="accent1">
                <a:satMod val="175000"/>
                <a:alpha val="40000"/>
              </a:schemeClr>
            </a:glow>
            <a:innerShdw blurRad="63500" dist="50800" dir="8100000">
              <a:prstClr val="black">
                <a:alpha val="50000"/>
              </a:prstClr>
            </a:innerShdw>
            <a:reflection blurRad="6350" stA="52000" endA="300" endPos="35000" dir="5400000" sy="-100000" algn="bl" rotWithShape="0"/>
          </a:effectLst>
          <a:scene3d>
            <a:camera prst="perspectiveAbove"/>
            <a:lightRig rig="threePt" dir="t"/>
          </a:scene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accent1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精 读 领 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37198" y="36456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ln w="0"/>
                <a:solidFill>
                  <a:srgbClr val="EC6C1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" panose="02010609060101010101" pitchFamily="49" charset="-122"/>
                <a:ea typeface="KaiTi" panose="02010609060101010101" pitchFamily="49" charset="-122"/>
              </a:rPr>
              <a:t>新知讲解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603375" y="1628775"/>
            <a:ext cx="929259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1" dirty="0">
                <a:latin typeface="KaiTi" panose="02010609060101010101" pitchFamily="49" charset="-122"/>
                <a:ea typeface="KaiTi" panose="02010609060101010101" pitchFamily="49" charset="-122"/>
                <a:cs typeface="微软雅黑" panose="020B0503020204020204" pitchFamily="34" charset="-122"/>
              </a:rPr>
              <a:t>思考问题：天门的“中断”和楚江的“开”有什么联系？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850515" y="2552700"/>
            <a:ext cx="7753985" cy="2861310"/>
          </a:xfrm>
          <a:prstGeom prst="rect">
            <a:avLst/>
          </a:prstGeom>
          <a:noFill/>
          <a:ln w="9525">
            <a:solidFill>
              <a:schemeClr val="tx1"/>
            </a:solidFill>
            <a:prstDash val="sysDash"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b="0" dirty="0">
                <a:solidFill>
                  <a:schemeClr val="accent1">
                    <a:lumMod val="50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  <a:cs typeface="宋体" panose="02010600030101010101" pitchFamily="2" charset="-122"/>
              </a:rPr>
              <a:t>    浩荡东流的楚江冲破天门奔腾而去，天门两山本来是一个整体，阻挡着汹涌的江流。由于楚江怒涛的冲击，才撞开了“天门”，使它中断而成为两座山。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  <a:cs typeface="宋体" panose="02010600030101010101" pitchFamily="2" charset="-122"/>
                <a:sym typeface="+mn-ea"/>
              </a:rPr>
              <a:t>这两句所望到的景物是静止的，诗人却用“中断”“开”这些词从动的方面把它写活了。</a:t>
            </a:r>
            <a:endParaRPr lang="zh-CN" altLang="en-US" sz="2400" b="0" dirty="0">
              <a:solidFill>
                <a:schemeClr val="accent1">
                  <a:lumMod val="50000"/>
                </a:schemeClr>
              </a:solidFill>
              <a:latin typeface="KaiTi" panose="02010609060101010101" pitchFamily="49" charset="-122"/>
              <a:ea typeface="KaiTi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3064" y="3156835"/>
            <a:ext cx="1975257" cy="2114719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8130540" y="608965"/>
            <a:ext cx="5080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800" b="1" dirty="0">
                <a:solidFill>
                  <a:srgbClr val="C0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微软雅黑" panose="020B0503020204020204" pitchFamily="34" charset="-122"/>
              </a:rPr>
              <a:t>探究讨论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lum bright="-6000"/>
          </a:blip>
          <a:stretch>
            <a:fillRect/>
          </a:stretch>
        </p:blipFill>
        <p:spPr>
          <a:xfrm>
            <a:off x="7472045" y="110490"/>
            <a:ext cx="2752090" cy="1518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37198" y="36456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ln w="0"/>
                <a:solidFill>
                  <a:srgbClr val="EC6C1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" panose="02010609060101010101" pitchFamily="49" charset="-122"/>
                <a:ea typeface="KaiTi" panose="02010609060101010101" pitchFamily="49" charset="-122"/>
              </a:rPr>
              <a:t>新知讲解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3063875" y="2383790"/>
            <a:ext cx="67881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1" dirty="0">
                <a:latin typeface="KaiTi" panose="02010609060101010101" pitchFamily="49" charset="-122"/>
                <a:ea typeface="KaiTi" panose="02010609060101010101" pitchFamily="49" charset="-122"/>
                <a:cs typeface="微软雅黑" panose="020B0503020204020204" pitchFamily="34" charset="-122"/>
              </a:rPr>
              <a:t>如何理解诗句中“出”这个字的含义？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621155" y="3253740"/>
            <a:ext cx="9112885" cy="16677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  <a:cs typeface="微软雅黑" panose="020B0503020204020204" pitchFamily="34" charset="-122"/>
              </a:rPr>
              <a:t>    </a:t>
            </a:r>
            <a:r>
              <a:rPr lang="zh-CN" sz="2400" dirty="0">
                <a:solidFill>
                  <a:schemeClr val="accent1">
                    <a:lumMod val="50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  <a:cs typeface="微软雅黑" panose="020B0503020204020204" pitchFamily="34" charset="-122"/>
              </a:rPr>
              <a:t>“出”表示的是动作，在这里，天门山虽然不会动，但作者想象力非常丰富，他认为天门山有情，为迎接远方的来客，它屹立江边，开门候客。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1475105" y="2020570"/>
            <a:ext cx="9258300" cy="3316605"/>
          </a:xfrm>
          <a:prstGeom prst="roundRect">
            <a:avLst/>
          </a:prstGeom>
          <a:noFill/>
          <a:ln>
            <a:solidFill>
              <a:schemeClr val="tx1"/>
            </a:solidFill>
            <a:prstDash val="sysDash"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lum bright="-6000"/>
          </a:blip>
          <a:stretch>
            <a:fillRect/>
          </a:stretch>
        </p:blipFill>
        <p:spPr>
          <a:xfrm>
            <a:off x="1916430" y="672465"/>
            <a:ext cx="2752090" cy="151892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558415" y="1107440"/>
            <a:ext cx="5080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800" b="1" dirty="0">
                <a:solidFill>
                  <a:schemeClr val="accent2"/>
                </a:solidFill>
                <a:latin typeface="KaiTi" panose="02010609060101010101" pitchFamily="49" charset="-122"/>
                <a:ea typeface="KaiTi" panose="02010609060101010101" pitchFamily="49" charset="-122"/>
                <a:cs typeface="微软雅黑" panose="020B0503020204020204" pitchFamily="34" charset="-122"/>
              </a:rPr>
              <a:t>探究讨论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lum bright="-6000"/>
          </a:blip>
          <a:srcRect b="12980"/>
          <a:stretch>
            <a:fillRect/>
          </a:stretch>
        </p:blipFill>
        <p:spPr>
          <a:xfrm flipH="1">
            <a:off x="688340" y="5429250"/>
            <a:ext cx="1654810" cy="1136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lum bright="-6000"/>
          </a:blip>
          <a:srcRect b="5267"/>
          <a:stretch>
            <a:fillRect/>
          </a:stretch>
        </p:blipFill>
        <p:spPr>
          <a:xfrm>
            <a:off x="9328785" y="1629410"/>
            <a:ext cx="1775460" cy="2736215"/>
          </a:xfrm>
          <a:prstGeom prst="snip2Diag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3" grpId="0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37198" y="36456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ln w="0"/>
                <a:solidFill>
                  <a:srgbClr val="EC6C1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" panose="02010609060101010101" pitchFamily="49" charset="-122"/>
                <a:ea typeface="KaiTi" panose="02010609060101010101" pitchFamily="49" charset="-122"/>
              </a:rPr>
              <a:t>新知讲解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1200785" y="2236470"/>
            <a:ext cx="82810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1" dirty="0">
                <a:latin typeface="KaiTi" panose="02010609060101010101" pitchFamily="49" charset="-122"/>
                <a:ea typeface="KaiTi" panose="02010609060101010101" pitchFamily="49" charset="-122"/>
                <a:cs typeface="微软雅黑" panose="020B0503020204020204" pitchFamily="34" charset="-122"/>
              </a:rPr>
              <a:t>自己再读读诗句，你能体会李白当时的心情吗？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585595" y="3004820"/>
            <a:ext cx="6328410" cy="2399665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dirty="0">
                <a:solidFill>
                  <a:srgbClr val="C0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微软雅黑" panose="020B0503020204020204" pitchFamily="34" charset="-122"/>
              </a:rPr>
              <a:t>    </a:t>
            </a:r>
            <a:r>
              <a:rPr lang="zh-CN" sz="2400" dirty="0">
                <a:solidFill>
                  <a:schemeClr val="accent1">
                    <a:lumMod val="50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  <a:cs typeface="微软雅黑" panose="020B0503020204020204" pitchFamily="34" charset="-122"/>
              </a:rPr>
              <a:t>作者从“望”字着眼，前两句先描写山川气势，乘舟顺流而下，当望到孤帆从远处向天门山驶来，在阳光的映衬下，景色优美怡人，令作者无比惊喜激动。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1915" y="3004820"/>
            <a:ext cx="2289175" cy="2559050"/>
          </a:xfrm>
          <a:prstGeom prst="ellipse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lum bright="-6000"/>
          </a:blip>
          <a:stretch>
            <a:fillRect/>
          </a:stretch>
        </p:blipFill>
        <p:spPr>
          <a:xfrm>
            <a:off x="7006590" y="610870"/>
            <a:ext cx="2752090" cy="151892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576820" y="1109345"/>
            <a:ext cx="5080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800" b="1" dirty="0">
                <a:solidFill>
                  <a:srgbClr val="C0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微软雅黑" panose="020B0503020204020204" pitchFamily="34" charset="-122"/>
              </a:rPr>
              <a:t>领悟诗情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lum bright="-6000"/>
          </a:blip>
          <a:srcRect b="12980"/>
          <a:stretch>
            <a:fillRect/>
          </a:stretch>
        </p:blipFill>
        <p:spPr>
          <a:xfrm flipH="1">
            <a:off x="549910" y="5126355"/>
            <a:ext cx="1035685" cy="14852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竖卷形 8"/>
          <p:cNvSpPr/>
          <p:nvPr/>
        </p:nvSpPr>
        <p:spPr>
          <a:xfrm>
            <a:off x="1889760" y="2158365"/>
            <a:ext cx="4206875" cy="3958590"/>
          </a:xfrm>
          <a:prstGeom prst="verticalScroll">
            <a:avLst/>
          </a:prstGeom>
          <a:blipFill>
            <a:blip r:embed="rId2"/>
          </a:blipFill>
          <a:ln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937198" y="36456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ln w="0"/>
                <a:solidFill>
                  <a:srgbClr val="EC6C1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" panose="02010609060101010101" pitchFamily="49" charset="-122"/>
                <a:ea typeface="KaiTi" panose="02010609060101010101" pitchFamily="49" charset="-122"/>
              </a:rPr>
              <a:t>新知讲解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1889760" y="1199515"/>
            <a:ext cx="5080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800" b="0" dirty="0">
                <a:solidFill>
                  <a:srgbClr val="C0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微软雅黑" panose="020B0503020204020204" pitchFamily="34" charset="-122"/>
              </a:rPr>
              <a:t>你知道哪些关于李白的诗歌呢？</a:t>
            </a:r>
            <a:endParaRPr lang="zh-CN" sz="2800" dirty="0">
              <a:solidFill>
                <a:srgbClr val="C00000"/>
              </a:solidFill>
              <a:latin typeface="KaiTi" panose="02010609060101010101" pitchFamily="49" charset="-122"/>
              <a:ea typeface="KaiTi" panose="02010609060101010101" pitchFamily="49" charset="-122"/>
              <a:cs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58415" y="2660968"/>
            <a:ext cx="5080000" cy="3222998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4">
                    <a:lumMod val="40000"/>
                    <a:lumOff val="60000"/>
                  </a:schemeClr>
                </a:solidFill>
              </a14:hiddenFill>
            </a:ext>
          </a:extLst>
        </p:spPr>
        <p:txBody>
          <a:bodyPr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400" b="0" dirty="0">
                <a:solidFill>
                  <a:schemeClr val="tx1"/>
                </a:solidFill>
                <a:latin typeface="KaiTi" panose="02010609060101010101" pitchFamily="49" charset="-122"/>
                <a:ea typeface="KaiTi" panose="02010609060101010101" pitchFamily="49" charset="-122"/>
                <a:cs typeface="微软雅黑" panose="020B0503020204020204" pitchFamily="34" charset="-122"/>
              </a:rPr>
              <a:t>    </a:t>
            </a:r>
            <a:r>
              <a:rPr lang="en-US" altLang="zh-CN" sz="2800" dirty="0" err="1">
                <a:latin typeface="KaiTi" panose="02010609060101010101" pitchFamily="49" charset="-122"/>
                <a:ea typeface="KaiTi" panose="02010609060101010101" pitchFamily="49" charset="-122"/>
                <a:cs typeface="微软雅黑" panose="020B0503020204020204" pitchFamily="34" charset="-122"/>
                <a:sym typeface="+mn-ea"/>
              </a:rPr>
              <a:t>峨眉山月</a:t>
            </a:r>
            <a:r>
              <a:rPr lang="zh-CN" altLang="en-US" sz="2800" dirty="0">
                <a:latin typeface="KaiTi" panose="02010609060101010101" pitchFamily="49" charset="-122"/>
                <a:ea typeface="KaiTi" panose="02010609060101010101" pitchFamily="49" charset="-122"/>
                <a:cs typeface="微软雅黑" panose="020B0503020204020204" pitchFamily="34" charset="-122"/>
                <a:sym typeface="+mn-ea"/>
              </a:rPr>
              <a:t>歌</a:t>
            </a:r>
          </a:p>
          <a:p>
            <a:pPr indent="0" fontAlgn="auto">
              <a:lnSpc>
                <a:spcPct val="150000"/>
              </a:lnSpc>
            </a:pPr>
            <a:r>
              <a:rPr lang="en-US" altLang="zh-CN" sz="2800" b="0" dirty="0">
                <a:solidFill>
                  <a:schemeClr val="tx1"/>
                </a:solidFill>
                <a:latin typeface="KaiTi" panose="02010609060101010101" pitchFamily="49" charset="-122"/>
                <a:ea typeface="KaiTi" panose="02010609060101010101" pitchFamily="49" charset="-122"/>
                <a:cs typeface="微软雅黑" panose="020B0503020204020204" pitchFamily="34" charset="-122"/>
              </a:rPr>
              <a:t> </a:t>
            </a:r>
            <a:r>
              <a:rPr lang="en-US" altLang="zh-CN" sz="2800" b="0" dirty="0" err="1">
                <a:solidFill>
                  <a:schemeClr val="tx1"/>
                </a:solidFill>
                <a:latin typeface="KaiTi" panose="02010609060101010101" pitchFamily="49" charset="-122"/>
                <a:ea typeface="KaiTi" panose="02010609060101010101" pitchFamily="49" charset="-122"/>
                <a:cs typeface="微软雅黑" panose="020B0503020204020204" pitchFamily="34" charset="-122"/>
              </a:rPr>
              <a:t>峨眉山月半轮秋</a:t>
            </a:r>
            <a:r>
              <a:rPr lang="en-US" altLang="zh-CN" sz="2800" b="0" dirty="0">
                <a:solidFill>
                  <a:schemeClr val="tx1"/>
                </a:solidFill>
                <a:latin typeface="KaiTi" panose="02010609060101010101" pitchFamily="49" charset="-122"/>
                <a:ea typeface="KaiTi" panose="02010609060101010101" pitchFamily="49" charset="-122"/>
                <a:cs typeface="微软雅黑" panose="020B0503020204020204" pitchFamily="34" charset="-122"/>
              </a:rPr>
              <a:t>，</a:t>
            </a:r>
          </a:p>
          <a:p>
            <a:pPr indent="0" fontAlgn="auto">
              <a:lnSpc>
                <a:spcPct val="150000"/>
              </a:lnSpc>
            </a:pPr>
            <a:r>
              <a:rPr lang="en-US" altLang="zh-CN" sz="2800" b="0" dirty="0">
                <a:solidFill>
                  <a:schemeClr val="tx1"/>
                </a:solidFill>
                <a:latin typeface="KaiTi" panose="02010609060101010101" pitchFamily="49" charset="-122"/>
                <a:ea typeface="KaiTi" panose="02010609060101010101" pitchFamily="49" charset="-122"/>
                <a:cs typeface="微软雅黑" panose="020B0503020204020204" pitchFamily="34" charset="-122"/>
              </a:rPr>
              <a:t> </a:t>
            </a:r>
            <a:r>
              <a:rPr lang="en-US" altLang="zh-CN" sz="2800" b="0" dirty="0" err="1">
                <a:solidFill>
                  <a:schemeClr val="tx1"/>
                </a:solidFill>
                <a:latin typeface="KaiTi" panose="02010609060101010101" pitchFamily="49" charset="-122"/>
                <a:ea typeface="KaiTi" panose="02010609060101010101" pitchFamily="49" charset="-122"/>
                <a:cs typeface="微软雅黑" panose="020B0503020204020204" pitchFamily="34" charset="-122"/>
              </a:rPr>
              <a:t>影入平羌江水流</a:t>
            </a:r>
            <a:r>
              <a:rPr lang="en-US" altLang="zh-CN" sz="2800" b="0" dirty="0">
                <a:solidFill>
                  <a:schemeClr val="tx1"/>
                </a:solidFill>
                <a:latin typeface="KaiTi" panose="02010609060101010101" pitchFamily="49" charset="-122"/>
                <a:ea typeface="KaiTi" panose="02010609060101010101" pitchFamily="49" charset="-122"/>
                <a:cs typeface="微软雅黑" panose="020B0503020204020204" pitchFamily="34" charset="-122"/>
              </a:rPr>
              <a:t>。</a:t>
            </a:r>
          </a:p>
          <a:p>
            <a:pPr indent="0" fontAlgn="auto">
              <a:lnSpc>
                <a:spcPct val="150000"/>
              </a:lnSpc>
            </a:pPr>
            <a:r>
              <a:rPr lang="zh-CN" sz="2800" b="0" dirty="0">
                <a:solidFill>
                  <a:schemeClr val="tx1"/>
                </a:solidFill>
                <a:latin typeface="KaiTi" panose="02010609060101010101" pitchFamily="49" charset="-122"/>
                <a:ea typeface="KaiTi" panose="02010609060101010101" pitchFamily="49" charset="-122"/>
                <a:cs typeface="微软雅黑" panose="020B0503020204020204" pitchFamily="34" charset="-122"/>
              </a:rPr>
              <a:t> 夜发清溪向三峡，</a:t>
            </a:r>
          </a:p>
          <a:p>
            <a:pPr indent="0" fontAlgn="auto">
              <a:lnSpc>
                <a:spcPct val="150000"/>
              </a:lnSpc>
            </a:pPr>
            <a:r>
              <a:rPr lang="zh-CN" sz="2800" b="0" dirty="0">
                <a:solidFill>
                  <a:schemeClr val="tx1"/>
                </a:solidFill>
                <a:latin typeface="KaiTi" panose="02010609060101010101" pitchFamily="49" charset="-122"/>
                <a:ea typeface="KaiTi" panose="02010609060101010101" pitchFamily="49" charset="-122"/>
                <a:cs typeface="微软雅黑" panose="020B0503020204020204" pitchFamily="34" charset="-122"/>
              </a:rPr>
              <a:t> 思君不见下渝州。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3519" y="4346825"/>
            <a:ext cx="1975257" cy="211471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rcRect b="13054"/>
          <a:stretch>
            <a:fillRect/>
          </a:stretch>
        </p:blipFill>
        <p:spPr>
          <a:xfrm>
            <a:off x="6819900" y="2550160"/>
            <a:ext cx="4377055" cy="3176270"/>
          </a:xfrm>
          <a:prstGeom prst="roundRect">
            <a:avLst/>
          </a:prstGeom>
          <a:ln w="57150">
            <a:solidFill>
              <a:schemeClr val="tx1"/>
            </a:solidFill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lum bright="-6000"/>
          </a:blip>
          <a:stretch>
            <a:fillRect/>
          </a:stretch>
        </p:blipFill>
        <p:spPr>
          <a:xfrm>
            <a:off x="7928610" y="364490"/>
            <a:ext cx="2752090" cy="151892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514715" y="862965"/>
            <a:ext cx="5080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800" b="1" dirty="0">
                <a:solidFill>
                  <a:srgbClr val="C0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微软雅黑" panose="020B0503020204020204" pitchFamily="34" charset="-122"/>
              </a:rPr>
              <a:t>拓展积累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0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37198" y="36456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ln w="0"/>
                <a:solidFill>
                  <a:srgbClr val="EC6C1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" panose="02010609060101010101" pitchFamily="49" charset="-122"/>
                <a:ea typeface="KaiTi" panose="02010609060101010101" pitchFamily="49" charset="-122"/>
              </a:rPr>
              <a:t>新知讲解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2124075" y="1136015"/>
            <a:ext cx="4003040" cy="33239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400" dirty="0">
                <a:latin typeface="KaiTi" panose="02010609060101010101" pitchFamily="49" charset="-122"/>
                <a:ea typeface="KaiTi" panose="02010609060101010101" pitchFamily="49" charset="-122"/>
                <a:cs typeface="微软雅黑" panose="020B0503020204020204" pitchFamily="34" charset="-122"/>
                <a:sym typeface="+mn-ea"/>
              </a:rPr>
              <a:t>   </a:t>
            </a:r>
            <a:r>
              <a:rPr lang="zh-CN" sz="2800" dirty="0">
                <a:solidFill>
                  <a:schemeClr val="accent1">
                    <a:lumMod val="50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  <a:cs typeface="微软雅黑" panose="020B0503020204020204" pitchFamily="34" charset="-122"/>
                <a:sym typeface="+mn-ea"/>
              </a:rPr>
              <a:t>《赠汪伦》</a:t>
            </a:r>
            <a:endParaRPr lang="zh-CN" sz="2800" b="0" dirty="0">
              <a:solidFill>
                <a:schemeClr val="accent1">
                  <a:lumMod val="50000"/>
                </a:schemeClr>
              </a:solidFill>
              <a:latin typeface="KaiTi" panose="02010609060101010101" pitchFamily="49" charset="-122"/>
              <a:ea typeface="KaiTi" panose="02010609060101010101" pitchFamily="49" charset="-122"/>
              <a:cs typeface="微软雅黑" panose="020B0503020204020204" pitchFamily="3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800" dirty="0">
                <a:solidFill>
                  <a:schemeClr val="accent1">
                    <a:lumMod val="50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  <a:cs typeface="微软雅黑" panose="020B0503020204020204" pitchFamily="34" charset="-122"/>
                <a:sym typeface="+mn-ea"/>
              </a:rPr>
              <a:t>李白乘舟将欲行，</a:t>
            </a:r>
            <a:endParaRPr lang="zh-CN" sz="2800" b="0" dirty="0">
              <a:solidFill>
                <a:schemeClr val="accent1">
                  <a:lumMod val="50000"/>
                </a:schemeClr>
              </a:solidFill>
              <a:latin typeface="KaiTi" panose="02010609060101010101" pitchFamily="49" charset="-122"/>
              <a:ea typeface="KaiTi" panose="02010609060101010101" pitchFamily="49" charset="-122"/>
              <a:cs typeface="微软雅黑" panose="020B0503020204020204" pitchFamily="3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800" dirty="0">
                <a:solidFill>
                  <a:schemeClr val="accent1">
                    <a:lumMod val="50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  <a:cs typeface="微软雅黑" panose="020B0503020204020204" pitchFamily="34" charset="-122"/>
                <a:sym typeface="+mn-ea"/>
              </a:rPr>
              <a:t>忽闻岸上踏歌声。</a:t>
            </a:r>
            <a:endParaRPr lang="zh-CN" sz="2800" b="0" dirty="0">
              <a:solidFill>
                <a:schemeClr val="accent1">
                  <a:lumMod val="50000"/>
                </a:schemeClr>
              </a:solidFill>
              <a:latin typeface="KaiTi" panose="02010609060101010101" pitchFamily="49" charset="-122"/>
              <a:ea typeface="KaiTi" panose="02010609060101010101" pitchFamily="49" charset="-122"/>
              <a:cs typeface="微软雅黑" panose="020B0503020204020204" pitchFamily="3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800" dirty="0">
                <a:solidFill>
                  <a:schemeClr val="accent1">
                    <a:lumMod val="50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  <a:cs typeface="微软雅黑" panose="020B0503020204020204" pitchFamily="34" charset="-122"/>
                <a:sym typeface="+mn-ea"/>
              </a:rPr>
              <a:t>桃花潭水深千尺，</a:t>
            </a:r>
            <a:endParaRPr lang="zh-CN" sz="2800" b="0" dirty="0">
              <a:solidFill>
                <a:schemeClr val="accent1">
                  <a:lumMod val="50000"/>
                </a:schemeClr>
              </a:solidFill>
              <a:latin typeface="KaiTi" panose="02010609060101010101" pitchFamily="49" charset="-122"/>
              <a:ea typeface="KaiTi" panose="02010609060101010101" pitchFamily="49" charset="-122"/>
              <a:cs typeface="微软雅黑" panose="020B0503020204020204" pitchFamily="34" charset="-122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800" dirty="0">
                <a:solidFill>
                  <a:schemeClr val="accent1">
                    <a:lumMod val="50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  <a:cs typeface="微软雅黑" panose="020B0503020204020204" pitchFamily="34" charset="-122"/>
                <a:sym typeface="+mn-ea"/>
              </a:rPr>
              <a:t>不及汪伦送我情。</a:t>
            </a:r>
            <a:endParaRPr lang="zh-CN" sz="2800" b="0" dirty="0">
              <a:solidFill>
                <a:schemeClr val="accent1">
                  <a:lumMod val="50000"/>
                </a:schemeClr>
              </a:solidFill>
              <a:latin typeface="KaiTi" panose="02010609060101010101" pitchFamily="49" charset="-122"/>
              <a:ea typeface="KaiTi" panose="02010609060101010101" pitchFamily="49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226685" y="4197350"/>
            <a:ext cx="5929828" cy="19303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indent="0" algn="l" fontAlgn="auto">
              <a:lnSpc>
                <a:spcPct val="150000"/>
              </a:lnSpc>
            </a:pPr>
            <a:r>
              <a:rPr lang="en-US" altLang="zh-CN" sz="2400" dirty="0">
                <a:solidFill>
                  <a:srgbClr val="2D5200"/>
                </a:solidFill>
                <a:latin typeface="KaiTi" panose="02010609060101010101" pitchFamily="49" charset="-122"/>
                <a:ea typeface="KaiTi" panose="02010609060101010101" pitchFamily="49" charset="-122"/>
                <a:cs typeface="宋体" panose="02010600030101010101" pitchFamily="2" charset="-122"/>
                <a:sym typeface="+mn-ea"/>
              </a:rPr>
              <a:t>            </a:t>
            </a:r>
            <a:r>
              <a:rPr lang="zh-CN" altLang="en-US" sz="2800" dirty="0">
                <a:solidFill>
                  <a:srgbClr val="C0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宋体" panose="02010600030101010101" pitchFamily="2" charset="-122"/>
                <a:sym typeface="+mn-ea"/>
              </a:rPr>
              <a:t>《早发白帝城》</a:t>
            </a:r>
          </a:p>
          <a:p>
            <a:pPr indent="0" algn="l" fontAlgn="auto">
              <a:lnSpc>
                <a:spcPct val="150000"/>
              </a:lnSpc>
            </a:pPr>
            <a:r>
              <a:rPr lang="zh-CN" altLang="en-US" sz="2800" dirty="0">
                <a:solidFill>
                  <a:srgbClr val="C0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宋体" panose="02010600030101010101" pitchFamily="2" charset="-122"/>
                <a:sym typeface="+mn-ea"/>
              </a:rPr>
              <a:t>朝辞白帝彩云间，千里江陵一日还。</a:t>
            </a:r>
          </a:p>
          <a:p>
            <a:pPr indent="0" algn="l" fontAlgn="auto">
              <a:lnSpc>
                <a:spcPct val="150000"/>
              </a:lnSpc>
            </a:pPr>
            <a:r>
              <a:rPr lang="zh-CN" altLang="en-US" sz="2800" dirty="0">
                <a:solidFill>
                  <a:srgbClr val="C0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宋体" panose="02010600030101010101" pitchFamily="2" charset="-122"/>
                <a:sym typeface="+mn-ea"/>
              </a:rPr>
              <a:t>两岸猿声啼不住，轻舟已过万重山。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100000"/>
                </a:srgbClr>
              </a:clrFrom>
              <a:clrTo>
                <a:srgbClr val="000000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1040" y="5198110"/>
            <a:ext cx="2094230" cy="123063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03875" y="887095"/>
            <a:ext cx="4239260" cy="2770505"/>
          </a:xfrm>
          <a:prstGeom prst="rect">
            <a:avLst/>
          </a:prstGeom>
          <a:ln w="57150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37197" y="36456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ln w="0"/>
                <a:solidFill>
                  <a:srgbClr val="EC6C1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" panose="02010609060101010101" pitchFamily="49" charset="-122"/>
                <a:ea typeface="KaiTi" panose="02010609060101010101" pitchFamily="49" charset="-122"/>
              </a:rPr>
              <a:t>课堂小结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5925820" y="1444625"/>
            <a:ext cx="5231765" cy="3322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0" dirty="0">
                <a:solidFill>
                  <a:schemeClr val="accent1">
                    <a:lumMod val="50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  <a:cs typeface="宋体" panose="02010600030101010101" pitchFamily="2" charset="-122"/>
              </a:rPr>
              <a:t>    </a:t>
            </a:r>
            <a:r>
              <a:rPr lang="zh-CN" altLang="en-US" sz="2800" b="0" dirty="0">
                <a:solidFill>
                  <a:schemeClr val="accent1">
                    <a:lumMod val="50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  <a:cs typeface="宋体" panose="02010600030101010101" pitchFamily="2" charset="-122"/>
              </a:rPr>
              <a:t>本诗通过对天门山壮丽景色的描写，展现了天门山的雄伟气势，表达了作者对</a:t>
            </a:r>
            <a:r>
              <a:rPr lang="zh-CN" altLang="en-US" sz="2800" b="0" dirty="0">
                <a:solidFill>
                  <a:srgbClr val="C0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宋体" panose="02010600030101010101" pitchFamily="2" charset="-122"/>
              </a:rPr>
              <a:t>大自然的热爱和对祖国美好河山的歌颂</a:t>
            </a:r>
            <a:r>
              <a:rPr lang="zh-CN" altLang="en-US" sz="2800" b="0" dirty="0">
                <a:solidFill>
                  <a:schemeClr val="accent1">
                    <a:lumMod val="50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  <a:cs typeface="宋体" panose="02010600030101010101" pitchFamily="2" charset="-122"/>
              </a:rPr>
              <a:t>，以及</a:t>
            </a:r>
            <a:r>
              <a:rPr lang="zh-CN" altLang="en-US" sz="2800" b="0" dirty="0">
                <a:solidFill>
                  <a:srgbClr val="C0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宋体" panose="02010600030101010101" pitchFamily="2" charset="-122"/>
              </a:rPr>
              <a:t>乐观豪迈的情怀</a:t>
            </a:r>
            <a:r>
              <a:rPr lang="zh-CN" altLang="en-US" sz="2800" b="0" dirty="0">
                <a:solidFill>
                  <a:schemeClr val="accent1">
                    <a:lumMod val="50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  <a:cs typeface="宋体" panose="02010600030101010101" pitchFamily="2" charset="-122"/>
              </a:rPr>
              <a:t>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5080" y="1299845"/>
            <a:ext cx="3736340" cy="4257675"/>
          </a:xfrm>
          <a:prstGeom prst="rect">
            <a:avLst/>
          </a:prstGeom>
          <a:ln w="57150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lum bright="-12000"/>
          </a:blip>
          <a:stretch>
            <a:fillRect/>
          </a:stretch>
        </p:blipFill>
        <p:spPr>
          <a:xfrm>
            <a:off x="1188085" y="1557020"/>
            <a:ext cx="9324975" cy="48234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lum bright="-12000"/>
          </a:blip>
          <a:srcRect b="2599"/>
          <a:stretch>
            <a:fillRect/>
          </a:stretch>
        </p:blipFill>
        <p:spPr>
          <a:xfrm>
            <a:off x="1863090" y="2178685"/>
            <a:ext cx="1990725" cy="328803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937198" y="36456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ln w="0"/>
                <a:solidFill>
                  <a:srgbClr val="EC6C1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" panose="02010609060101010101" pitchFamily="49" charset="-122"/>
                <a:ea typeface="KaiTi" panose="02010609060101010101" pitchFamily="49" charset="-122"/>
              </a:rPr>
              <a:t>布置作业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3448050" y="3038475"/>
            <a:ext cx="5080000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宋体" panose="02010600030101010101" pitchFamily="2" charset="-122"/>
              </a:rPr>
              <a:t>作业：</a:t>
            </a:r>
          </a:p>
          <a:p>
            <a:pPr indent="0" fontAlgn="auto">
              <a:lnSpc>
                <a:spcPct val="150000"/>
              </a:lnSpc>
            </a:pPr>
            <a:r>
              <a:rPr lang="zh-CN" altLang="en-US" sz="3200" b="0" dirty="0">
                <a:solidFill>
                  <a:srgbClr val="00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宋体" panose="02010600030101010101" pitchFamily="2" charset="-122"/>
              </a:rPr>
              <a:t>      </a:t>
            </a:r>
            <a:r>
              <a:rPr lang="zh-CN" altLang="en-US" sz="3200" b="0" dirty="0">
                <a:solidFill>
                  <a:schemeClr val="accent1">
                    <a:lumMod val="50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  <a:cs typeface="宋体" panose="02010600030101010101" pitchFamily="2" charset="-122"/>
              </a:rPr>
              <a:t>熟读诗文，默写古诗。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lum bright="-6000"/>
          </a:blip>
          <a:srcRect/>
          <a:stretch>
            <a:fillRect/>
          </a:stretch>
        </p:blipFill>
        <p:spPr>
          <a:xfrm>
            <a:off x="9547860" y="1798955"/>
            <a:ext cx="1795145" cy="3260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6239511" y="1102359"/>
            <a:ext cx="3843866" cy="4690533"/>
          </a:xfrm>
          <a:prstGeom prst="roundRect">
            <a:avLst/>
          </a:prstGeom>
          <a:solidFill>
            <a:srgbClr val="00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937197" y="36456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ln w="0"/>
                <a:solidFill>
                  <a:srgbClr val="EC6C1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" panose="02010609060101010101" pitchFamily="49" charset="-122"/>
                <a:ea typeface="KaiTi" panose="02010609060101010101" pitchFamily="49" charset="-122"/>
              </a:rPr>
              <a:t>激趣导入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6239511" y="1443778"/>
            <a:ext cx="3323590" cy="3970318"/>
          </a:xfrm>
          <a:prstGeom prst="rect">
            <a:avLst/>
          </a:prstGeom>
          <a:noFill/>
          <a:ln w="38100">
            <a:noFill/>
          </a:ln>
        </p:spPr>
        <p:txBody>
          <a:bodyPr wrap="square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en-US" altLang="zh-CN" sz="2800" b="0" dirty="0">
                <a:solidFill>
                  <a:srgbClr val="0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    </a:t>
            </a:r>
            <a:r>
              <a:rPr lang="zh-CN" sz="2800" b="0" dirty="0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望庐山瀑布</a:t>
            </a:r>
          </a:p>
          <a:p>
            <a:pPr indent="457200" algn="r" fontAlgn="auto">
              <a:lnSpc>
                <a:spcPct val="150000"/>
              </a:lnSpc>
            </a:pPr>
            <a:r>
              <a:rPr lang="zh-CN" sz="2800" b="0" dirty="0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李白</a:t>
            </a:r>
          </a:p>
          <a:p>
            <a:pPr indent="457200" fontAlgn="auto">
              <a:lnSpc>
                <a:spcPct val="150000"/>
              </a:lnSpc>
            </a:pPr>
            <a:r>
              <a:rPr lang="zh-CN" sz="2800" b="0" dirty="0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日照香炉生紫烟，</a:t>
            </a:r>
          </a:p>
          <a:p>
            <a:pPr indent="457200" fontAlgn="auto">
              <a:lnSpc>
                <a:spcPct val="150000"/>
              </a:lnSpc>
            </a:pPr>
            <a:r>
              <a:rPr lang="zh-CN" sz="2800" b="0" dirty="0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遥看瀑布挂前川。</a:t>
            </a:r>
          </a:p>
          <a:p>
            <a:pPr indent="457200" fontAlgn="auto">
              <a:lnSpc>
                <a:spcPct val="150000"/>
              </a:lnSpc>
            </a:pPr>
            <a:r>
              <a:rPr lang="zh-CN" sz="2800" b="0" dirty="0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飞流直下三千尺，</a:t>
            </a:r>
          </a:p>
          <a:p>
            <a:pPr indent="457200" fontAlgn="auto">
              <a:lnSpc>
                <a:spcPct val="150000"/>
              </a:lnSpc>
            </a:pPr>
            <a:r>
              <a:rPr lang="zh-CN" sz="2800" b="0" dirty="0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疑是银河落九天。</a:t>
            </a:r>
            <a:endParaRPr lang="zh-CN" altLang="en-US" sz="2800" b="0" dirty="0">
              <a:solidFill>
                <a:schemeClr val="bg1"/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rcRect l="-851" t="929" r="15719" b="7663"/>
          <a:stretch>
            <a:fillRect/>
          </a:stretch>
        </p:blipFill>
        <p:spPr>
          <a:xfrm>
            <a:off x="1530350" y="1573530"/>
            <a:ext cx="3048635" cy="3747770"/>
          </a:xfrm>
          <a:prstGeom prst="round2DiagRect">
            <a:avLst/>
          </a:prstGeom>
          <a:ln>
            <a:solidFill>
              <a:schemeClr val="accent1"/>
            </a:solidFill>
          </a:ln>
          <a:effectLst>
            <a:reflection blurRad="6350" stA="50000" endA="275" endPos="40000" dist="1016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竖卷形 13"/>
          <p:cNvSpPr/>
          <p:nvPr/>
        </p:nvSpPr>
        <p:spPr>
          <a:xfrm>
            <a:off x="1043305" y="1111885"/>
            <a:ext cx="4206875" cy="3958590"/>
          </a:xfrm>
          <a:prstGeom prst="verticalScroll">
            <a:avLst/>
          </a:prstGeom>
          <a:blipFill>
            <a:blip r:embed="rId2"/>
          </a:blipFill>
          <a:ln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933993" y="364564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ln w="0"/>
                <a:solidFill>
                  <a:srgbClr val="EC6C1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" panose="02010609060101010101" pitchFamily="49" charset="-122"/>
                <a:ea typeface="KaiTi" panose="02010609060101010101" pitchFamily="49" charset="-122"/>
              </a:rPr>
              <a:t>板书设计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670767" y="1007824"/>
            <a:ext cx="2951949" cy="406265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</a:pPr>
            <a:r>
              <a:rPr lang="zh-CN" sz="3200" dirty="0">
                <a:solidFill>
                  <a:schemeClr val="tx1"/>
                </a:solidFill>
                <a:latin typeface="KaiTi" panose="02010609060101010101" pitchFamily="49" charset="-122"/>
                <a:ea typeface="KaiTi" panose="02010609060101010101" pitchFamily="49" charset="-122"/>
                <a:cs typeface="微软雅黑" panose="020B0503020204020204" pitchFamily="34" charset="-122"/>
                <a:sym typeface="+mn-ea"/>
              </a:rPr>
              <a:t>望天门山</a:t>
            </a:r>
          </a:p>
          <a:p>
            <a:pPr algn="ctr" fontAlgn="auto">
              <a:lnSpc>
                <a:spcPct val="150000"/>
              </a:lnSpc>
              <a:spcBef>
                <a:spcPts val="0"/>
              </a:spcBef>
            </a:pPr>
            <a:r>
              <a:rPr lang="zh-CN" sz="2800" b="1" dirty="0">
                <a:solidFill>
                  <a:schemeClr val="tx1"/>
                </a:solidFill>
                <a:latin typeface="KaiTi" panose="02010609060101010101" pitchFamily="49" charset="-122"/>
                <a:ea typeface="KaiTi" panose="02010609060101010101" pitchFamily="49" charset="-122"/>
                <a:cs typeface="微软雅黑" panose="020B0503020204020204" pitchFamily="34" charset="-122"/>
                <a:sym typeface="+mn-ea"/>
              </a:rPr>
              <a:t>          </a:t>
            </a:r>
            <a:r>
              <a:rPr lang="en-US" altLang="zh-CN" sz="2800" b="1" dirty="0">
                <a:solidFill>
                  <a:schemeClr val="tx1"/>
                </a:solidFill>
                <a:latin typeface="KaiTi" panose="02010609060101010101" pitchFamily="49" charset="-122"/>
                <a:ea typeface="KaiTi" panose="02010609060101010101" pitchFamily="49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sz="2800" dirty="0">
                <a:solidFill>
                  <a:schemeClr val="tx1"/>
                </a:solidFill>
                <a:latin typeface="KaiTi" panose="02010609060101010101" pitchFamily="49" charset="-122"/>
                <a:ea typeface="KaiTi" panose="02010609060101010101" pitchFamily="49" charset="-122"/>
                <a:cs typeface="微软雅黑" panose="020B0503020204020204" pitchFamily="34" charset="-122"/>
                <a:sym typeface="+mn-ea"/>
              </a:rPr>
              <a:t>李白</a:t>
            </a:r>
          </a:p>
          <a:p>
            <a:pPr algn="ctr" fontAlgn="auto">
              <a:lnSpc>
                <a:spcPct val="150000"/>
              </a:lnSpc>
              <a:spcBef>
                <a:spcPts val="0"/>
              </a:spcBef>
            </a:pPr>
            <a:r>
              <a:rPr lang="zh-CN" sz="2800" dirty="0">
                <a:solidFill>
                  <a:schemeClr val="tx1"/>
                </a:solidFill>
                <a:latin typeface="KaiTi" panose="02010609060101010101" pitchFamily="49" charset="-122"/>
                <a:ea typeface="KaiTi" panose="02010609060101010101" pitchFamily="49" charset="-122"/>
                <a:cs typeface="微软雅黑" panose="020B0503020204020204" pitchFamily="34" charset="-122"/>
                <a:sym typeface="+mn-ea"/>
              </a:rPr>
              <a:t>天门中断楚江开，</a:t>
            </a:r>
          </a:p>
          <a:p>
            <a:pPr algn="ctr" fontAlgn="auto">
              <a:lnSpc>
                <a:spcPct val="150000"/>
              </a:lnSpc>
              <a:spcBef>
                <a:spcPts val="0"/>
              </a:spcBef>
            </a:pPr>
            <a:r>
              <a:rPr lang="zh-CN" sz="2800" dirty="0">
                <a:solidFill>
                  <a:schemeClr val="tx1"/>
                </a:solidFill>
                <a:latin typeface="KaiTi" panose="02010609060101010101" pitchFamily="49" charset="-122"/>
                <a:ea typeface="KaiTi" panose="02010609060101010101" pitchFamily="49" charset="-122"/>
                <a:cs typeface="微软雅黑" panose="020B0503020204020204" pitchFamily="34" charset="-122"/>
                <a:sym typeface="+mn-ea"/>
              </a:rPr>
              <a:t>碧水东流至此回。</a:t>
            </a:r>
          </a:p>
          <a:p>
            <a:pPr algn="ctr" fontAlgn="auto">
              <a:lnSpc>
                <a:spcPct val="150000"/>
              </a:lnSpc>
              <a:spcBef>
                <a:spcPts val="0"/>
              </a:spcBef>
            </a:pPr>
            <a:r>
              <a:rPr lang="zh-CN" sz="2800" dirty="0">
                <a:solidFill>
                  <a:schemeClr val="tx1"/>
                </a:solidFill>
                <a:latin typeface="KaiTi" panose="02010609060101010101" pitchFamily="49" charset="-122"/>
                <a:ea typeface="KaiTi" panose="02010609060101010101" pitchFamily="49" charset="-122"/>
                <a:cs typeface="微软雅黑" panose="020B0503020204020204" pitchFamily="34" charset="-122"/>
                <a:sym typeface="+mn-ea"/>
              </a:rPr>
              <a:t>两岸青山相对出，</a:t>
            </a:r>
          </a:p>
          <a:p>
            <a:pPr algn="ctr" fontAlgn="auto">
              <a:lnSpc>
                <a:spcPct val="150000"/>
              </a:lnSpc>
              <a:spcBef>
                <a:spcPts val="0"/>
              </a:spcBef>
            </a:pPr>
            <a:r>
              <a:rPr lang="zh-CN" sz="2800" dirty="0">
                <a:solidFill>
                  <a:schemeClr val="tx1"/>
                </a:solidFill>
                <a:latin typeface="KaiTi" panose="02010609060101010101" pitchFamily="49" charset="-122"/>
                <a:ea typeface="KaiTi" panose="02010609060101010101" pitchFamily="49" charset="-122"/>
                <a:cs typeface="微软雅黑" panose="020B0503020204020204" pitchFamily="34" charset="-122"/>
                <a:sym typeface="+mn-ea"/>
              </a:rPr>
              <a:t>孤帆一片日边来。</a:t>
            </a:r>
            <a:endParaRPr lang="zh-CN" altLang="en-US" sz="2800" dirty="0">
              <a:solidFill>
                <a:schemeClr val="tx1"/>
              </a:solidFill>
              <a:latin typeface="KaiTi" panose="02010609060101010101" pitchFamily="49" charset="-122"/>
              <a:ea typeface="KaiTi" panose="02010609060101010101" pitchFamily="49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9810" y="1725295"/>
            <a:ext cx="4794885" cy="4003675"/>
          </a:xfrm>
          <a:prstGeom prst="snip2DiagRect">
            <a:avLst/>
          </a:prstGeom>
          <a:ln>
            <a:solidFill>
              <a:schemeClr val="tx1"/>
            </a:solidFill>
          </a:ln>
          <a:effectLst>
            <a:reflection blurRad="6350" stA="50000" endA="300" endPos="38500" dist="508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dirty="0"/>
              <a:t>谢    谢</a:t>
            </a:r>
          </a:p>
        </p:txBody>
      </p:sp>
    </p:spTree>
    <p:extLst>
      <p:ext uri="{BB962C8B-B14F-4D97-AF65-F5344CB8AC3E}">
        <p14:creationId xmlns:p14="http://schemas.microsoft.com/office/powerpoint/2010/main" val="3405404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37197" y="36456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ln w="0"/>
                <a:solidFill>
                  <a:srgbClr val="EC6C1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" panose="02010609060101010101" pitchFamily="49" charset="-122"/>
                <a:ea typeface="KaiTi" panose="02010609060101010101" pitchFamily="49" charset="-122"/>
              </a:rPr>
              <a:t>激趣导入</a:t>
            </a:r>
          </a:p>
        </p:txBody>
      </p:sp>
      <p:pic>
        <p:nvPicPr>
          <p:cNvPr id="58372" name="图片 58371" descr="1009057"/>
          <p:cNvPicPr>
            <a:picLocks noChangeAspect="1"/>
          </p:cNvPicPr>
          <p:nvPr/>
        </p:nvPicPr>
        <p:blipFill>
          <a:blip r:embed="rId2">
            <a:grayscl/>
          </a:blip>
          <a:stretch>
            <a:fillRect/>
          </a:stretch>
        </p:blipFill>
        <p:spPr>
          <a:xfrm>
            <a:off x="1382818" y="1651847"/>
            <a:ext cx="2757170" cy="3208020"/>
          </a:xfrm>
          <a:prstGeom prst="rect">
            <a:avLst/>
          </a:prstGeom>
          <a:noFill/>
          <a:ln w="57150">
            <a:solidFill>
              <a:schemeClr val="tx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bliqueTopLeft"/>
            <a:lightRig rig="threePt" dir="t"/>
          </a:scene3d>
          <a:sp3d>
            <a:bevelT/>
          </a:sp3d>
        </p:spPr>
      </p:pic>
      <p:sp>
        <p:nvSpPr>
          <p:cNvPr id="100" name="文本框 99"/>
          <p:cNvSpPr txBox="1"/>
          <p:nvPr/>
        </p:nvSpPr>
        <p:spPr>
          <a:xfrm>
            <a:off x="4556267" y="751596"/>
            <a:ext cx="7382208" cy="52629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0" dirty="0">
                <a:solidFill>
                  <a:srgbClr val="0070C0"/>
                </a:solidFill>
                <a:latin typeface="KaiTi" panose="02010609060101010101" pitchFamily="49" charset="-122"/>
                <a:ea typeface="KaiTi" panose="02010609060101010101" pitchFamily="49" charset="-122"/>
                <a:cs typeface="微软雅黑" panose="020B0503020204020204" pitchFamily="34" charset="-122"/>
              </a:rPr>
              <a:t>    </a:t>
            </a:r>
            <a:r>
              <a:rPr lang="zh-CN" sz="2800" b="0" dirty="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微软雅黑" panose="020B0503020204020204" pitchFamily="34" charset="-122"/>
              </a:rPr>
              <a:t>李白</a:t>
            </a:r>
            <a:r>
              <a:rPr lang="zh-CN" sz="2800" b="0" dirty="0">
                <a:solidFill>
                  <a:srgbClr val="0070C0"/>
                </a:solidFill>
                <a:latin typeface="KaiTi" panose="02010609060101010101" pitchFamily="49" charset="-122"/>
                <a:ea typeface="KaiTi" panose="02010609060101010101" pitchFamily="49" charset="-122"/>
                <a:cs typeface="微软雅黑" panose="020B0503020204020204" pitchFamily="34" charset="-122"/>
              </a:rPr>
              <a:t>（公元701</a:t>
            </a:r>
            <a:r>
              <a:rPr lang="en-US" altLang="zh-CN" sz="2800" b="0" dirty="0">
                <a:solidFill>
                  <a:srgbClr val="0070C0"/>
                </a:solidFill>
                <a:latin typeface="KaiTi" panose="02010609060101010101" pitchFamily="49" charset="-122"/>
                <a:ea typeface="KaiTi" panose="02010609060101010101" pitchFamily="49" charset="-122"/>
                <a:cs typeface="微软雅黑" panose="020B0503020204020204" pitchFamily="34" charset="-122"/>
              </a:rPr>
              <a:t>——</a:t>
            </a:r>
            <a:r>
              <a:rPr lang="zh-CN" sz="2800" b="0" dirty="0">
                <a:solidFill>
                  <a:srgbClr val="0070C0"/>
                </a:solidFill>
                <a:latin typeface="KaiTi" panose="02010609060101010101" pitchFamily="49" charset="-122"/>
                <a:ea typeface="KaiTi" panose="02010609060101010101" pitchFamily="49" charset="-122"/>
                <a:cs typeface="微软雅黑" panose="020B0503020204020204" pitchFamily="34" charset="-122"/>
              </a:rPr>
              <a:t>762年）</a:t>
            </a:r>
            <a:r>
              <a:rPr lang="zh-CN" sz="2800" b="0" dirty="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微软雅黑" panose="020B0503020204020204" pitchFamily="34" charset="-122"/>
              </a:rPr>
              <a:t>字太白，号青莲居士，</a:t>
            </a:r>
            <a:r>
              <a:rPr lang="zh-CN" sz="2800" dirty="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微软雅黑" panose="020B0503020204020204" pitchFamily="34" charset="-122"/>
                <a:sym typeface="+mn-ea"/>
              </a:rPr>
              <a:t>唐代伟大的浪漫主义诗人。</a:t>
            </a:r>
            <a:r>
              <a:rPr lang="zh-CN" sz="2800" b="0" dirty="0">
                <a:solidFill>
                  <a:srgbClr val="0070C0"/>
                </a:solidFill>
                <a:latin typeface="KaiTi" panose="02010609060101010101" pitchFamily="49" charset="-122"/>
                <a:ea typeface="KaiTi" panose="02010609060101010101" pitchFamily="49" charset="-122"/>
                <a:cs typeface="微软雅黑" panose="020B0503020204020204" pitchFamily="34" charset="-122"/>
              </a:rPr>
              <a:t>他一生写了大量歌颂祖国河山，揭露社会黑暗和蔑视权贵的诗歌。他的诗以磅礴雄伟的气势、炽烈奔放的情感、丰富奇丽的想象、大胆惊人的夸张、清新自然的语言，创造出了瑰丽多彩的艺术形象，达到了“笔落惊风雨，诗成泣鬼神”的艺术效果，被后世称为</a:t>
            </a:r>
            <a:r>
              <a:rPr lang="zh-CN" altLang="en-US" sz="2800" b="0" dirty="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微软雅黑" panose="020B0503020204020204" pitchFamily="34" charset="-122"/>
              </a:rPr>
              <a:t>“</a:t>
            </a:r>
            <a:r>
              <a:rPr lang="zh-CN" altLang="zh-CN" sz="2800" dirty="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微软雅黑" panose="020B0503020204020204" pitchFamily="34" charset="-122"/>
              </a:rPr>
              <a:t>诗仙</a:t>
            </a:r>
            <a:r>
              <a:rPr lang="zh-CN" altLang="en-US" sz="2800" b="0" dirty="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微软雅黑" panose="020B0503020204020204" pitchFamily="34" charset="-122"/>
              </a:rPr>
              <a:t>”</a:t>
            </a:r>
            <a:r>
              <a:rPr lang="zh-CN" sz="2800" b="0" dirty="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微软雅黑" panose="020B0503020204020204" pitchFamily="34" charset="-122"/>
              </a:rPr>
              <a:t> </a:t>
            </a:r>
            <a:r>
              <a:rPr lang="zh-CN" sz="2800" b="0" dirty="0">
                <a:solidFill>
                  <a:srgbClr val="0070C0"/>
                </a:solidFill>
                <a:latin typeface="KaiTi" panose="02010609060101010101" pitchFamily="49" charset="-122"/>
                <a:ea typeface="KaiTi" panose="02010609060101010101" pitchFamily="49" charset="-122"/>
                <a:cs typeface="微软雅黑" panose="020B0503020204020204" pitchFamily="34" charset="-122"/>
              </a:rPr>
              <a:t>。 </a:t>
            </a:r>
            <a:endParaRPr lang="zh-CN" altLang="en-US" sz="2800" b="0" dirty="0">
              <a:solidFill>
                <a:srgbClr val="0070C0"/>
              </a:solidFill>
              <a:latin typeface="KaiTi" panose="02010609060101010101" pitchFamily="49" charset="-122"/>
              <a:ea typeface="KaiTi" panose="02010609060101010101" pitchFamily="49" charset="-122"/>
              <a:cs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06905" y="5426075"/>
            <a:ext cx="1542410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57150">
            <a:solidFill>
              <a:schemeClr val="tx1"/>
            </a:solidFill>
          </a:ln>
        </p:spPr>
        <p:txBody>
          <a:bodyPr wrap="none" rtlCol="0" anchor="t">
            <a:spAutoFit/>
          </a:bodyPr>
          <a:lstStyle/>
          <a:p>
            <a:r>
              <a:rPr lang="en-US" altLang="zh-CN" b="1" dirty="0">
                <a:solidFill>
                  <a:srgbClr val="0070C0"/>
                </a:solidFill>
                <a:latin typeface="KaiTi" panose="02010609060101010101" pitchFamily="49" charset="-122"/>
                <a:ea typeface="KaiTi" panose="02010609060101010101" pitchFamily="49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sz="2400" b="1" dirty="0">
                <a:solidFill>
                  <a:srgbClr val="0070C0"/>
                </a:solidFill>
                <a:latin typeface="KaiTi" panose="02010609060101010101" pitchFamily="49" charset="-122"/>
                <a:ea typeface="KaiTi" panose="02010609060101010101" pitchFamily="49" charset="-122"/>
                <a:cs typeface="微软雅黑" panose="020B0503020204020204" pitchFamily="34" charset="-122"/>
                <a:sym typeface="+mn-ea"/>
              </a:rPr>
              <a:t>李   白 </a:t>
            </a:r>
            <a:endParaRPr lang="zh-CN" altLang="en-US" sz="2400" b="1" dirty="0">
              <a:solidFill>
                <a:srgbClr val="0070C0"/>
              </a:solidFill>
              <a:latin typeface="KaiTi" panose="02010609060101010101" pitchFamily="49" charset="-122"/>
              <a:ea typeface="KaiTi" panose="02010609060101010101" pitchFamily="49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8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竖卷形 4"/>
          <p:cNvSpPr/>
          <p:nvPr/>
        </p:nvSpPr>
        <p:spPr>
          <a:xfrm>
            <a:off x="1704975" y="848360"/>
            <a:ext cx="4867910" cy="5112385"/>
          </a:xfrm>
          <a:prstGeom prst="verticalScroll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599690" y="1443990"/>
            <a:ext cx="3293745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</a:pPr>
            <a:r>
              <a:rPr lang="zh-CN" sz="2800" dirty="0">
                <a:solidFill>
                  <a:schemeClr val="tx1"/>
                </a:solidFill>
                <a:latin typeface="KaiTi" panose="02010609060101010101" pitchFamily="49" charset="-122"/>
                <a:ea typeface="KaiTi" panose="02010609060101010101" pitchFamily="49" charset="-122"/>
                <a:cs typeface="微软雅黑" panose="020B0503020204020204" pitchFamily="34" charset="-122"/>
                <a:sym typeface="+mn-ea"/>
              </a:rPr>
              <a:t>望天门山</a:t>
            </a:r>
          </a:p>
          <a:p>
            <a:pPr algn="ctr" fontAlgn="auto">
              <a:lnSpc>
                <a:spcPct val="150000"/>
              </a:lnSpc>
              <a:spcBef>
                <a:spcPts val="0"/>
              </a:spcBef>
            </a:pPr>
            <a:r>
              <a:rPr lang="zh-CN" sz="2800" dirty="0">
                <a:solidFill>
                  <a:schemeClr val="tx1"/>
                </a:solidFill>
                <a:latin typeface="KaiTi" panose="02010609060101010101" pitchFamily="49" charset="-122"/>
                <a:ea typeface="KaiTi" panose="02010609060101010101" pitchFamily="49" charset="-122"/>
                <a:cs typeface="微软雅黑" panose="020B0503020204020204" pitchFamily="34" charset="-122"/>
                <a:sym typeface="+mn-ea"/>
              </a:rPr>
              <a:t>             李白</a:t>
            </a:r>
          </a:p>
          <a:p>
            <a:pPr algn="ctr" fontAlgn="auto">
              <a:lnSpc>
                <a:spcPct val="150000"/>
              </a:lnSpc>
              <a:spcBef>
                <a:spcPts val="0"/>
              </a:spcBef>
            </a:pPr>
            <a:r>
              <a:rPr lang="zh-CN" sz="2800" dirty="0">
                <a:solidFill>
                  <a:schemeClr val="tx1"/>
                </a:solidFill>
                <a:latin typeface="KaiTi" panose="02010609060101010101" pitchFamily="49" charset="-122"/>
                <a:ea typeface="KaiTi" panose="02010609060101010101" pitchFamily="49" charset="-122"/>
                <a:cs typeface="微软雅黑" panose="020B0503020204020204" pitchFamily="34" charset="-122"/>
                <a:sym typeface="+mn-ea"/>
              </a:rPr>
              <a:t>天门中断楚江开，</a:t>
            </a:r>
          </a:p>
          <a:p>
            <a:pPr algn="ctr" fontAlgn="auto">
              <a:lnSpc>
                <a:spcPct val="150000"/>
              </a:lnSpc>
              <a:spcBef>
                <a:spcPts val="0"/>
              </a:spcBef>
            </a:pPr>
            <a:r>
              <a:rPr lang="zh-CN" sz="2800" dirty="0">
                <a:solidFill>
                  <a:schemeClr val="tx1"/>
                </a:solidFill>
                <a:latin typeface="KaiTi" panose="02010609060101010101" pitchFamily="49" charset="-122"/>
                <a:ea typeface="KaiTi" panose="02010609060101010101" pitchFamily="49" charset="-122"/>
                <a:cs typeface="微软雅黑" panose="020B0503020204020204" pitchFamily="34" charset="-122"/>
                <a:sym typeface="+mn-ea"/>
              </a:rPr>
              <a:t>碧水东流至此回。</a:t>
            </a:r>
          </a:p>
          <a:p>
            <a:pPr algn="ctr" fontAlgn="auto">
              <a:lnSpc>
                <a:spcPct val="150000"/>
              </a:lnSpc>
              <a:spcBef>
                <a:spcPts val="0"/>
              </a:spcBef>
            </a:pPr>
            <a:r>
              <a:rPr lang="zh-CN" sz="2800" dirty="0">
                <a:solidFill>
                  <a:schemeClr val="tx1"/>
                </a:solidFill>
                <a:latin typeface="KaiTi" panose="02010609060101010101" pitchFamily="49" charset="-122"/>
                <a:ea typeface="KaiTi" panose="02010609060101010101" pitchFamily="49" charset="-122"/>
                <a:cs typeface="微软雅黑" panose="020B0503020204020204" pitchFamily="34" charset="-122"/>
                <a:sym typeface="+mn-ea"/>
              </a:rPr>
              <a:t>两岸青山相对出，</a:t>
            </a:r>
          </a:p>
          <a:p>
            <a:pPr algn="ctr" fontAlgn="auto">
              <a:lnSpc>
                <a:spcPct val="150000"/>
              </a:lnSpc>
              <a:spcBef>
                <a:spcPts val="0"/>
              </a:spcBef>
              <a:buNone/>
            </a:pPr>
            <a:r>
              <a:rPr lang="zh-CN" sz="2800" dirty="0">
                <a:solidFill>
                  <a:schemeClr val="tx1"/>
                </a:solidFill>
                <a:latin typeface="KaiTi" panose="02010609060101010101" pitchFamily="49" charset="-122"/>
                <a:ea typeface="KaiTi" panose="02010609060101010101" pitchFamily="49" charset="-122"/>
                <a:cs typeface="微软雅黑" panose="020B0503020204020204" pitchFamily="34" charset="-122"/>
                <a:sym typeface="+mn-ea"/>
              </a:rPr>
              <a:t>孤帆一片日边来。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lum bright="-6000"/>
          </a:blip>
          <a:stretch>
            <a:fillRect/>
          </a:stretch>
        </p:blipFill>
        <p:spPr>
          <a:xfrm>
            <a:off x="7726680" y="1096010"/>
            <a:ext cx="2905125" cy="4864735"/>
          </a:xfrm>
          <a:prstGeom prst="rect">
            <a:avLst/>
          </a:prstGeom>
          <a:ln w="76200">
            <a:solidFill>
              <a:schemeClr val="tx1"/>
            </a:solidFill>
          </a:ln>
          <a:scene3d>
            <a:camera prst="perspectiveFront"/>
            <a:lightRig rig="threePt" dir="t"/>
          </a:scene3d>
        </p:spPr>
      </p:pic>
      <p:sp>
        <p:nvSpPr>
          <p:cNvPr id="4" name="矩形 3"/>
          <p:cNvSpPr/>
          <p:nvPr/>
        </p:nvSpPr>
        <p:spPr>
          <a:xfrm>
            <a:off x="937197" y="36456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ln w="0"/>
                <a:solidFill>
                  <a:srgbClr val="EC6C1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" panose="02010609060101010101" pitchFamily="49" charset="-122"/>
                <a:ea typeface="KaiTi" panose="02010609060101010101" pitchFamily="49" charset="-122"/>
              </a:rPr>
              <a:t>激趣导入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clrChange>
              <a:clrFrom>
                <a:srgbClr val="000000">
                  <a:alpha val="100000"/>
                </a:srgbClr>
              </a:clrFrom>
              <a:clrTo>
                <a:srgbClr val="000000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115" y="5191760"/>
            <a:ext cx="2433320" cy="1421130"/>
          </a:xfrm>
          <a:prstGeom prst="rect">
            <a:avLst/>
          </a:prstGeom>
        </p:spPr>
      </p:pic>
      <p:sp>
        <p:nvSpPr>
          <p:cNvPr id="6" name="流程图: 过程 5"/>
          <p:cNvSpPr/>
          <p:nvPr/>
        </p:nvSpPr>
        <p:spPr>
          <a:xfrm>
            <a:off x="3871781" y="2883861"/>
            <a:ext cx="748772" cy="450058"/>
          </a:xfrm>
          <a:prstGeom prst="flowChartProcess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流程图: 过程 6"/>
          <p:cNvSpPr/>
          <p:nvPr/>
        </p:nvSpPr>
        <p:spPr>
          <a:xfrm>
            <a:off x="2766060" y="4860290"/>
            <a:ext cx="785495" cy="450850"/>
          </a:xfrm>
          <a:prstGeom prst="flowChartProcess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右箭头标注 8"/>
          <p:cNvSpPr/>
          <p:nvPr/>
        </p:nvSpPr>
        <p:spPr>
          <a:xfrm>
            <a:off x="31115" y="1905712"/>
            <a:ext cx="2262506" cy="2779577"/>
          </a:xfrm>
          <a:prstGeom prst="rightArrowCallou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断</a:t>
            </a:r>
            <a:r>
              <a:rPr lang="en-US" altLang="zh-CN" sz="2800" b="1" dirty="0">
                <a:solidFill>
                  <a:srgbClr val="FF0000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du</a:t>
            </a:r>
            <a:r>
              <a:rPr lang="zh-CN" altLang="zh-CN" sz="2800" b="1" dirty="0">
                <a:solidFill>
                  <a:srgbClr val="FF0000"/>
                </a:solidFill>
                <a:latin typeface="方正舒体" panose="02010601030101010101" pitchFamily="2" charset="-122"/>
                <a:ea typeface="方正舒体" panose="02010601030101010101" pitchFamily="2" charset="-122"/>
                <a:sym typeface="+mn-ea"/>
              </a:rPr>
              <a:t>à</a:t>
            </a:r>
            <a:r>
              <a:rPr lang="en-US" altLang="zh-CN" sz="2800" b="1" dirty="0">
                <a:solidFill>
                  <a:srgbClr val="FF0000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n</a:t>
            </a:r>
          </a:p>
          <a:p>
            <a:r>
              <a:rPr lang="zh-CN" altLang="en-US" sz="2800" b="1" dirty="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楚 </a:t>
            </a:r>
            <a:r>
              <a:rPr lang="en-US" altLang="zh-CN" sz="2800" b="1" dirty="0" err="1">
                <a:solidFill>
                  <a:srgbClr val="FF0000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ch</a:t>
            </a:r>
            <a:r>
              <a:rPr lang="en-US" altLang="zh-CN" sz="2800" dirty="0" err="1">
                <a:solidFill>
                  <a:srgbClr val="FF0000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ŭ</a:t>
            </a:r>
            <a:endParaRPr lang="en-US" altLang="zh-CN" sz="2800" dirty="0">
              <a:solidFill>
                <a:srgbClr val="FF0000"/>
              </a:solidFill>
              <a:latin typeface="方正舒体" panose="02010601030101010101" pitchFamily="2" charset="-122"/>
              <a:ea typeface="方正舒体" panose="02010601030101010101" pitchFamily="2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至 </a:t>
            </a:r>
            <a:r>
              <a:rPr lang="en-US" altLang="zh-CN" sz="2800" b="1" dirty="0" err="1">
                <a:solidFill>
                  <a:srgbClr val="FF0000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zh</a:t>
            </a:r>
            <a:r>
              <a:rPr lang="zh-CN" altLang="zh-CN" sz="2800" b="1" dirty="0">
                <a:solidFill>
                  <a:srgbClr val="FF0000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ì</a:t>
            </a:r>
            <a:endParaRPr lang="en-US" altLang="zh-CN" sz="2800" b="1" dirty="0">
              <a:solidFill>
                <a:srgbClr val="FF0000"/>
              </a:solidFill>
              <a:latin typeface="方正舒体" panose="02010601030101010101" pitchFamily="2" charset="-122"/>
              <a:ea typeface="方正舒体" panose="02010601030101010101" pitchFamily="2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孤</a:t>
            </a:r>
            <a:r>
              <a:rPr lang="en-US" altLang="zh-CN" sz="2800" b="1" dirty="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 </a:t>
            </a:r>
            <a:r>
              <a:rPr lang="en-US" altLang="zh-CN" sz="2800" b="1" dirty="0" err="1">
                <a:solidFill>
                  <a:srgbClr val="FF0000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g</a:t>
            </a:r>
            <a:r>
              <a:rPr lang="en-US" altLang="zh-CN" sz="2800" b="1" dirty="0" err="1">
                <a:solidFill>
                  <a:srgbClr val="FF0000"/>
                </a:solidFill>
                <a:latin typeface="方正舒体" panose="02010601030101010101" pitchFamily="2" charset="-122"/>
                <a:ea typeface="方正舒体" panose="02010601030101010101" pitchFamily="2" charset="-122"/>
                <a:sym typeface="+mn-ea"/>
              </a:rPr>
              <a:t>ū</a:t>
            </a:r>
            <a:r>
              <a:rPr lang="en-US" altLang="zh-CN" sz="2800" b="1" dirty="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 </a:t>
            </a:r>
          </a:p>
          <a:p>
            <a:r>
              <a:rPr lang="zh-CN" altLang="en-US" sz="2800" b="1" dirty="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帆 </a:t>
            </a:r>
            <a:r>
              <a:rPr lang="en-US" altLang="zh-CN" sz="2800" b="1" dirty="0" err="1">
                <a:solidFill>
                  <a:srgbClr val="FF0000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f</a:t>
            </a:r>
            <a:r>
              <a:rPr lang="en-US" altLang="zh-CN" sz="2800" b="1" dirty="0" err="1">
                <a:solidFill>
                  <a:srgbClr val="FF0000"/>
                </a:solidFill>
                <a:latin typeface="方正舒体" panose="02010601030101010101" pitchFamily="2" charset="-122"/>
                <a:ea typeface="方正舒体" panose="02010601030101010101" pitchFamily="2" charset="-122"/>
                <a:sym typeface="+mn-ea"/>
              </a:rPr>
              <a:t>ā</a:t>
            </a:r>
            <a:r>
              <a:rPr lang="en-US" altLang="zh-CN" sz="2800" b="1" dirty="0" err="1">
                <a:solidFill>
                  <a:srgbClr val="FF0000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n</a:t>
            </a:r>
            <a:endParaRPr lang="en-US" altLang="zh-CN" sz="2800" b="1" dirty="0">
              <a:solidFill>
                <a:srgbClr val="FF0000"/>
              </a:solidFill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  <p:sp>
        <p:nvSpPr>
          <p:cNvPr id="11" name="流程图: 过程 10"/>
          <p:cNvSpPr/>
          <p:nvPr/>
        </p:nvSpPr>
        <p:spPr>
          <a:xfrm>
            <a:off x="4234573" y="3602703"/>
            <a:ext cx="402163" cy="370486"/>
          </a:xfrm>
          <a:prstGeom prst="flowChartProcess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/>
      <p:bldP spid="6" grpId="0" animBg="1"/>
      <p:bldP spid="7" grpId="0" animBg="1"/>
      <p:bldP spid="9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37198" y="36456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ln w="0"/>
                <a:solidFill>
                  <a:srgbClr val="EC6C1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" panose="02010609060101010101" pitchFamily="49" charset="-122"/>
                <a:ea typeface="KaiTi" panose="02010609060101010101" pitchFamily="49" charset="-122"/>
              </a:rPr>
              <a:t>新知讲解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1951355" y="3184525"/>
            <a:ext cx="6064885" cy="2123658"/>
          </a:xfrm>
          <a:prstGeom prst="rect">
            <a:avLst/>
          </a:prstGeom>
          <a:noFill/>
          <a:ln w="9525">
            <a:solidFill>
              <a:schemeClr val="tx1"/>
            </a:solidFill>
            <a:prstDash val="sysDash"/>
          </a:ln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spcBef>
                <a:spcPts val="0"/>
              </a:spcBef>
            </a:pPr>
            <a:r>
              <a:rPr lang="en-US" altLang="zh-CN" sz="3200" b="1" dirty="0">
                <a:solidFill>
                  <a:srgbClr val="C0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微软雅黑" panose="020B0503020204020204" pitchFamily="34" charset="-122"/>
              </a:rPr>
              <a:t> </a:t>
            </a:r>
            <a:r>
              <a:rPr lang="zh-CN" sz="3200" b="1" dirty="0">
                <a:solidFill>
                  <a:schemeClr val="tx1"/>
                </a:solidFill>
                <a:latin typeface="KaiTi" panose="02010609060101010101" pitchFamily="49" charset="-122"/>
                <a:ea typeface="KaiTi" panose="02010609060101010101" pitchFamily="49" charset="-122"/>
                <a:cs typeface="微软雅黑" panose="020B0503020204020204" pitchFamily="34" charset="-122"/>
              </a:rPr>
              <a:t>自 读 课 文</a:t>
            </a:r>
          </a:p>
          <a:p>
            <a:pPr algn="l">
              <a:lnSpc>
                <a:spcPct val="150000"/>
              </a:lnSpc>
              <a:spcBef>
                <a:spcPts val="0"/>
              </a:spcBef>
            </a:pPr>
            <a:r>
              <a:rPr lang="en-US" altLang="zh-CN" sz="2800" dirty="0">
                <a:solidFill>
                  <a:srgbClr val="002060"/>
                </a:solidFill>
                <a:latin typeface="KaiTi" panose="02010609060101010101" pitchFamily="49" charset="-122"/>
                <a:ea typeface="KaiTi" panose="02010609060101010101" pitchFamily="49" charset="-122"/>
                <a:cs typeface="微软雅黑" panose="020B0503020204020204" pitchFamily="34" charset="-122"/>
              </a:rPr>
              <a:t>1</a:t>
            </a:r>
            <a:r>
              <a:rPr lang="zh-CN" altLang="en-US" sz="2800" dirty="0">
                <a:solidFill>
                  <a:srgbClr val="002060"/>
                </a:solidFill>
                <a:latin typeface="KaiTi" panose="02010609060101010101" pitchFamily="49" charset="-122"/>
                <a:ea typeface="KaiTi" panose="02010609060101010101" pitchFamily="49" charset="-122"/>
                <a:cs typeface="微软雅黑" panose="020B0503020204020204" pitchFamily="34" charset="-122"/>
              </a:rPr>
              <a:t>、</a:t>
            </a:r>
            <a:r>
              <a:rPr lang="zh-CN" sz="2800" dirty="0">
                <a:solidFill>
                  <a:srgbClr val="002060"/>
                </a:solidFill>
                <a:latin typeface="KaiTi" panose="02010609060101010101" pitchFamily="49" charset="-122"/>
                <a:ea typeface="KaiTi" panose="02010609060101010101" pitchFamily="49" charset="-122"/>
                <a:cs typeface="微软雅黑" panose="020B0503020204020204" pitchFamily="34" charset="-122"/>
              </a:rPr>
              <a:t>大声朗读课文，注意读准字音。</a:t>
            </a:r>
          </a:p>
          <a:p>
            <a:pPr algn="l">
              <a:lnSpc>
                <a:spcPct val="150000"/>
              </a:lnSpc>
              <a:spcBef>
                <a:spcPts val="0"/>
              </a:spcBef>
            </a:pPr>
            <a:r>
              <a:rPr lang="en-US" altLang="zh-CN" sz="2800" dirty="0">
                <a:solidFill>
                  <a:srgbClr val="002060"/>
                </a:solidFill>
                <a:latin typeface="KaiTi" panose="02010609060101010101" pitchFamily="49" charset="-122"/>
                <a:ea typeface="KaiTi" panose="02010609060101010101" pitchFamily="49" charset="-122"/>
                <a:cs typeface="微软雅黑" panose="020B0503020204020204" pitchFamily="34" charset="-122"/>
              </a:rPr>
              <a:t>2</a:t>
            </a:r>
            <a:r>
              <a:rPr lang="zh-CN" altLang="en-US" sz="2800" dirty="0">
                <a:solidFill>
                  <a:srgbClr val="002060"/>
                </a:solidFill>
                <a:latin typeface="KaiTi" panose="02010609060101010101" pitchFamily="49" charset="-122"/>
                <a:ea typeface="KaiTi" panose="02010609060101010101" pitchFamily="49" charset="-122"/>
                <a:cs typeface="微软雅黑" panose="020B0503020204020204" pitchFamily="34" charset="-122"/>
              </a:rPr>
              <a:t>、比一比，</a:t>
            </a:r>
            <a:r>
              <a:rPr lang="zh-CN" sz="2800" dirty="0">
                <a:solidFill>
                  <a:srgbClr val="002060"/>
                </a:solidFill>
                <a:latin typeface="KaiTi" panose="02010609060101010101" pitchFamily="49" charset="-122"/>
                <a:ea typeface="KaiTi" panose="02010609060101010101" pitchFamily="49" charset="-122"/>
                <a:cs typeface="微软雅黑" panose="020B0503020204020204" pitchFamily="34" charset="-122"/>
                <a:sym typeface="+mn-ea"/>
              </a:rPr>
              <a:t>看谁读得好。</a:t>
            </a:r>
            <a:endParaRPr lang="zh-CN" altLang="en-US" sz="2800" dirty="0">
              <a:solidFill>
                <a:srgbClr val="002060"/>
              </a:solidFill>
              <a:latin typeface="KaiTi" panose="02010609060101010101" pitchFamily="49" charset="-122"/>
              <a:ea typeface="KaiTi" panose="02010609060101010101" pitchFamily="49" charset="-122"/>
              <a:cs typeface="微软雅黑" panose="020B0503020204020204" pitchFamily="34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lum bright="-6000"/>
          </a:blip>
          <a:srcRect b="11181"/>
          <a:stretch>
            <a:fillRect/>
          </a:stretch>
        </p:blipFill>
        <p:spPr>
          <a:xfrm>
            <a:off x="320675" y="887730"/>
            <a:ext cx="4508500" cy="155956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48345" y="1446530"/>
            <a:ext cx="2713990" cy="4676140"/>
          </a:xfrm>
          <a:prstGeom prst="rect">
            <a:avLst/>
          </a:prstGeom>
          <a:ln w="57150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3042285" y="2476500"/>
            <a:ext cx="6518275" cy="3818255"/>
          </a:xfrm>
          <a:prstGeom prst="roundRect">
            <a:avLst/>
          </a:prstGeom>
          <a:noFill/>
          <a:ln>
            <a:prstDash val="sysDash"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937198" y="36456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ln w="0"/>
                <a:solidFill>
                  <a:srgbClr val="EC6C1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" panose="02010609060101010101" pitchFamily="49" charset="-122"/>
                <a:ea typeface="KaiTi" panose="02010609060101010101" pitchFamily="49" charset="-122"/>
              </a:rPr>
              <a:t>新知讲解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686490" y="5431800"/>
            <a:ext cx="7229864" cy="52322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pPr indent="0"/>
            <a:r>
              <a:rPr lang="zh-CN" sz="2800" b="1" dirty="0">
                <a:latin typeface="KaiTi" panose="02010609060101010101" pitchFamily="49" charset="-122"/>
                <a:ea typeface="KaiTi" panose="02010609060101010101" pitchFamily="49" charset="-122"/>
                <a:cs typeface="微软雅黑" panose="020B0503020204020204" pitchFamily="34" charset="-122"/>
                <a:sym typeface="+mn-ea"/>
              </a:rPr>
              <a:t>天门   楚江   碧水   青山  孤帆    红日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3235" y="2987675"/>
            <a:ext cx="4016375" cy="2286000"/>
          </a:xfrm>
          <a:prstGeom prst="round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0" name="文本框 99"/>
          <p:cNvSpPr txBox="1"/>
          <p:nvPr/>
        </p:nvSpPr>
        <p:spPr>
          <a:xfrm>
            <a:off x="3265805" y="1674495"/>
            <a:ext cx="7185702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1" dirty="0">
                <a:solidFill>
                  <a:srgbClr val="0070C0"/>
                </a:solidFill>
                <a:latin typeface="KaiTi" panose="02010609060101010101" pitchFamily="49" charset="-122"/>
                <a:ea typeface="KaiTi" panose="02010609060101010101" pitchFamily="49" charset="-122"/>
                <a:cs typeface="微软雅黑" panose="020B0503020204020204" pitchFamily="34" charset="-122"/>
              </a:rPr>
              <a:t>一首诗就是一幅画，那画中都画了些什么呢？</a:t>
            </a: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1313180" y="2477135"/>
            <a:ext cx="1511935" cy="279654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>
            <a:clrChange>
              <a:clrFrom>
                <a:srgbClr val="FCFCFC">
                  <a:alpha val="100000"/>
                </a:srgbClr>
              </a:clrFrom>
              <a:clrTo>
                <a:srgbClr val="FCFCFC">
                  <a:alpha val="100000"/>
                  <a:alpha val="0"/>
                </a:srgbClr>
              </a:clrTo>
            </a:clrChange>
            <a:lum bright="-6000"/>
          </a:blip>
          <a:stretch>
            <a:fillRect/>
          </a:stretch>
        </p:blipFill>
        <p:spPr>
          <a:xfrm>
            <a:off x="391160" y="4794250"/>
            <a:ext cx="1175385" cy="1798320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8102600" y="495935"/>
            <a:ext cx="2006600" cy="744855"/>
          </a:xfrm>
          <a:prstGeom prst="roundRect">
            <a:avLst/>
          </a:prstGeom>
          <a:ln w="57150">
            <a:solidFill>
              <a:schemeClr val="accent1"/>
            </a:solidFill>
          </a:ln>
          <a:effectLst>
            <a:glow rad="139700">
              <a:schemeClr val="accent1">
                <a:satMod val="175000"/>
                <a:alpha val="40000"/>
              </a:schemeClr>
            </a:glow>
            <a:innerShdw blurRad="63500" dist="50800" dir="8100000">
              <a:prstClr val="black">
                <a:alpha val="50000"/>
              </a:prstClr>
            </a:innerShdw>
            <a:reflection blurRad="6350" stA="52000" endA="300" endPos="35000" dir="5400000" sy="-100000" algn="bl" rotWithShape="0"/>
          </a:effectLst>
          <a:scene3d>
            <a:camera prst="perspectiveAbove"/>
            <a:lightRig rig="threePt" dir="t"/>
          </a:scene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accent1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初步感知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10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1165860" y="2733040"/>
            <a:ext cx="9860280" cy="2037715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40000"/>
                    <a:lumOff val="60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937198" y="36456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ln w="0"/>
                <a:solidFill>
                  <a:srgbClr val="EC6C1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" panose="02010609060101010101" pitchFamily="49" charset="-122"/>
                <a:ea typeface="KaiTi" panose="02010609060101010101" pitchFamily="49" charset="-122"/>
              </a:rPr>
              <a:t>新知讲解</a:t>
            </a:r>
          </a:p>
        </p:txBody>
      </p:sp>
      <p:sp>
        <p:nvSpPr>
          <p:cNvPr id="28677" name="文本框 28676"/>
          <p:cNvSpPr txBox="1"/>
          <p:nvPr/>
        </p:nvSpPr>
        <p:spPr>
          <a:xfrm>
            <a:off x="1318260" y="2829560"/>
            <a:ext cx="9707880" cy="111376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dirty="0">
                <a:solidFill>
                  <a:srgbClr val="2D52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天门山：在今安徽当涂西南长江两岸。东为博望山，西为梁山，两山夹江对峙，就像一座门户，合称天门山。</a:t>
            </a:r>
          </a:p>
        </p:txBody>
      </p:sp>
      <p:sp>
        <p:nvSpPr>
          <p:cNvPr id="53251" name="文本框 53250"/>
          <p:cNvSpPr txBox="1"/>
          <p:nvPr/>
        </p:nvSpPr>
        <p:spPr>
          <a:xfrm>
            <a:off x="1318260" y="3894455"/>
            <a:ext cx="10000615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2D52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楚江：安徽在古代属于楚地，所以诗人把流经这个地段的长洒称为楚江。</a:t>
            </a:r>
            <a:r>
              <a:rPr lang="zh-CN" altLang="en-US" sz="4400" b="1" dirty="0">
                <a:solidFill>
                  <a:srgbClr val="2D5200"/>
                </a:solidFill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576070" y="1736725"/>
            <a:ext cx="672719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1" dirty="0">
                <a:solidFill>
                  <a:srgbClr val="0070C0"/>
                </a:solidFill>
                <a:latin typeface="KaiTi" panose="02010609060101010101" pitchFamily="49" charset="-122"/>
                <a:ea typeface="KaiTi" panose="02010609060101010101" pitchFamily="49" charset="-122"/>
                <a:cs typeface="微软雅黑" panose="020B0503020204020204" pitchFamily="34" charset="-122"/>
              </a:rPr>
              <a:t>你对“天门”和“楚江”有哪些了解</a:t>
            </a:r>
            <a:r>
              <a:rPr lang="zh-CN" sz="2400" b="1" dirty="0">
                <a:solidFill>
                  <a:srgbClr val="0070C0"/>
                </a:solidFill>
                <a:latin typeface="KaiTi" panose="02010609060101010101" pitchFamily="49" charset="-122"/>
                <a:ea typeface="KaiTi" panose="02010609060101010101" pitchFamily="49" charset="-122"/>
                <a:cs typeface="微软雅黑" panose="020B0503020204020204" pitchFamily="34" charset="-122"/>
              </a:rPr>
              <a:t>？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14631"/>
          <a:stretch>
            <a:fillRect/>
          </a:stretch>
        </p:blipFill>
        <p:spPr>
          <a:xfrm>
            <a:off x="679450" y="4662805"/>
            <a:ext cx="896620" cy="193611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lum bright="-6000"/>
          </a:blip>
          <a:srcRect b="5267"/>
          <a:stretch>
            <a:fillRect/>
          </a:stretch>
        </p:blipFill>
        <p:spPr>
          <a:xfrm>
            <a:off x="9543415" y="2545715"/>
            <a:ext cx="1775460" cy="1981835"/>
          </a:xfrm>
          <a:prstGeom prst="snip2Diag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7856220" y="542290"/>
            <a:ext cx="2006600" cy="744855"/>
          </a:xfrm>
          <a:prstGeom prst="roundRect">
            <a:avLst/>
          </a:prstGeom>
          <a:ln w="57150">
            <a:solidFill>
              <a:schemeClr val="accent1"/>
            </a:solidFill>
          </a:ln>
          <a:effectLst>
            <a:glow rad="139700">
              <a:schemeClr val="accent1">
                <a:satMod val="175000"/>
                <a:alpha val="40000"/>
              </a:schemeClr>
            </a:glow>
            <a:innerShdw blurRad="63500" dist="50800" dir="8100000">
              <a:prstClr val="black">
                <a:alpha val="50000"/>
              </a:prstClr>
            </a:innerShdw>
            <a:reflection blurRad="6350" stA="52000" endA="300" endPos="35000" dir="5400000" sy="-100000" algn="bl" rotWithShape="0"/>
          </a:effectLst>
          <a:scene3d>
            <a:camera prst="perspectiveAbove"/>
            <a:lightRig rig="threePt" dir="t"/>
          </a:scene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accent1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初步感知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8677" grpId="0"/>
      <p:bldP spid="53251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37198" y="36456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ln w="0"/>
                <a:solidFill>
                  <a:srgbClr val="EC6C1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" panose="02010609060101010101" pitchFamily="49" charset="-122"/>
                <a:ea typeface="KaiTi" panose="02010609060101010101" pitchFamily="49" charset="-122"/>
              </a:rPr>
              <a:t>新知讲解</a:t>
            </a:r>
          </a:p>
        </p:txBody>
      </p:sp>
      <p:sp>
        <p:nvSpPr>
          <p:cNvPr id="55301" name="矩形 55300"/>
          <p:cNvSpPr/>
          <p:nvPr/>
        </p:nvSpPr>
        <p:spPr>
          <a:xfrm>
            <a:off x="4618990" y="3064510"/>
            <a:ext cx="6689725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endParaRPr lang="en-US" altLang="zh-CN" sz="2800" b="1" dirty="0">
              <a:latin typeface="Arial" panose="020B0604020202020204" pitchFamily="34" charset="0"/>
            </a:endParaRPr>
          </a:p>
          <a:p>
            <a:endParaRPr lang="zh-CN" altLang="en-US" sz="2800" b="1" dirty="0">
              <a:latin typeface="Arial" panose="020B0604020202020204" pitchFamily="34" charset="0"/>
            </a:endParaRPr>
          </a:p>
          <a:p>
            <a:r>
              <a:rPr lang="zh-CN" altLang="en-US" sz="2800" dirty="0">
                <a:latin typeface="KaiTi" panose="02010609060101010101" pitchFamily="49" charset="-122"/>
                <a:ea typeface="KaiTi" panose="02010609060101010101" pitchFamily="49" charset="-122"/>
              </a:rPr>
              <a:t>夹江对峙的群山激起了江水一片回旋。</a:t>
            </a:r>
            <a:endParaRPr lang="zh-CN" altLang="en-US" sz="2800" b="1" dirty="0">
              <a:latin typeface="Arial" panose="020B0604020202020204" pitchFamily="34" charset="0"/>
            </a:endParaRPr>
          </a:p>
          <a:p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96670" y="3691255"/>
            <a:ext cx="3322320" cy="73866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</a:pPr>
            <a:r>
              <a:rPr lang="zh-CN" sz="3200" b="1" dirty="0">
                <a:solidFill>
                  <a:srgbClr val="0070C0"/>
                </a:solidFill>
                <a:latin typeface="KaiTi" panose="02010609060101010101" pitchFamily="49" charset="-122"/>
                <a:ea typeface="KaiTi" panose="02010609060101010101" pitchFamily="49" charset="-122"/>
                <a:cs typeface="微软雅黑" panose="020B0503020204020204" pitchFamily="34" charset="-122"/>
                <a:sym typeface="+mn-ea"/>
              </a:rPr>
              <a:t>碧水东流至此回：</a:t>
            </a:r>
            <a:endParaRPr lang="zh-CN" altLang="en-US" sz="3200" b="1" dirty="0">
              <a:solidFill>
                <a:srgbClr val="0070C0"/>
              </a:solidFill>
              <a:latin typeface="KaiTi" panose="02010609060101010101" pitchFamily="49" charset="-122"/>
              <a:ea typeface="KaiTi" panose="02010609060101010101" pitchFamily="49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84910" y="3064510"/>
            <a:ext cx="3480440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3200" b="1" dirty="0">
                <a:solidFill>
                  <a:srgbClr val="0070C0"/>
                </a:solidFill>
                <a:latin typeface="KaiTi" panose="02010609060101010101" pitchFamily="49" charset="-122"/>
                <a:ea typeface="KaiTi" panose="02010609060101010101" pitchFamily="49" charset="-122"/>
                <a:cs typeface="微软雅黑" panose="020B0503020204020204" pitchFamily="34" charset="-122"/>
                <a:sym typeface="+mn-ea"/>
              </a:rPr>
              <a:t>天门中断楚江开：</a:t>
            </a:r>
            <a:endParaRPr lang="zh-CN" altLang="en-US" sz="3200" b="1" dirty="0">
              <a:solidFill>
                <a:srgbClr val="0070C0"/>
              </a:solidFill>
              <a:latin typeface="KaiTi" panose="02010609060101010101" pitchFamily="49" charset="-122"/>
              <a:ea typeface="KaiTi" panose="02010609060101010101" pitchFamily="49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18990" y="3126105"/>
            <a:ext cx="62280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dirty="0">
                <a:latin typeface="KaiTi" panose="02010609060101010101" pitchFamily="49" charset="-122"/>
                <a:ea typeface="KaiTi" panose="02010609060101010101" pitchFamily="49" charset="-122"/>
                <a:sym typeface="+mn-ea"/>
              </a:rPr>
              <a:t>浩荡东流的长江在冲破天门奔腾而去。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827655" y="5921375"/>
            <a:ext cx="8881745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dirty="0">
                <a:latin typeface="KaiTi" panose="02010609060101010101" pitchFamily="49" charset="-122"/>
                <a:ea typeface="KaiTi" panose="02010609060101010101" pitchFamily="49" charset="-122"/>
              </a:rPr>
              <a:t>中断：从中间断裂开来。开：撞开。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1184909" y="1776730"/>
            <a:ext cx="7001961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2800" b="0" dirty="0">
                <a:solidFill>
                  <a:srgbClr val="C00000"/>
                </a:solidFill>
                <a:latin typeface="KaiTi" panose="02010609060101010101" pitchFamily="49" charset="-122"/>
                <a:ea typeface="KaiTi" panose="02010609060101010101" pitchFamily="49" charset="-122"/>
                <a:cs typeface="宋体" panose="02010600030101010101" pitchFamily="2" charset="-122"/>
              </a:rPr>
              <a:t>根据注释，说一说前两句诗的意思。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100000"/>
                </a:srgbClr>
              </a:clrFrom>
              <a:clrTo>
                <a:srgbClr val="000000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7495" y="5161280"/>
            <a:ext cx="2433320" cy="1421130"/>
          </a:xfrm>
          <a:prstGeom prst="rect">
            <a:avLst/>
          </a:prstGeom>
        </p:spPr>
      </p:pic>
      <p:sp>
        <p:nvSpPr>
          <p:cNvPr id="9" name="圆角矩形 8"/>
          <p:cNvSpPr/>
          <p:nvPr/>
        </p:nvSpPr>
        <p:spPr>
          <a:xfrm>
            <a:off x="937260" y="2813685"/>
            <a:ext cx="10027285" cy="2065655"/>
          </a:xfrm>
          <a:prstGeom prst="roundRect">
            <a:avLst/>
          </a:prstGeom>
          <a:noFill/>
          <a:ln>
            <a:solidFill>
              <a:schemeClr val="tx1"/>
            </a:solidFill>
            <a:prstDash val="sys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7871460" y="732790"/>
            <a:ext cx="2006600" cy="744855"/>
          </a:xfrm>
          <a:prstGeom prst="roundRect">
            <a:avLst/>
          </a:prstGeom>
          <a:ln w="57150">
            <a:solidFill>
              <a:schemeClr val="accent1"/>
            </a:solidFill>
          </a:ln>
          <a:effectLst>
            <a:glow rad="139700">
              <a:schemeClr val="accent1">
                <a:satMod val="175000"/>
                <a:alpha val="40000"/>
              </a:schemeClr>
            </a:glow>
            <a:innerShdw blurRad="63500" dist="50800" dir="8100000">
              <a:prstClr val="black">
                <a:alpha val="50000"/>
              </a:prstClr>
            </a:innerShdw>
            <a:reflection blurRad="6350" stA="52000" endA="300" endPos="35000" dir="5400000" sy="-100000" algn="bl" rotWithShape="0"/>
          </a:effectLst>
          <a:scene3d>
            <a:camera prst="perspectiveAbove"/>
            <a:lightRig rig="threePt" dir="t"/>
          </a:scene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accent1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诗意讲解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lum bright="-6000"/>
          </a:blip>
          <a:srcRect b="5267"/>
          <a:stretch>
            <a:fillRect/>
          </a:stretch>
        </p:blipFill>
        <p:spPr>
          <a:xfrm>
            <a:off x="9389110" y="2438400"/>
            <a:ext cx="1775460" cy="1981835"/>
          </a:xfrm>
          <a:prstGeom prst="snip2Diag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5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5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1" grpId="0"/>
      <p:bldP spid="6" grpId="0"/>
      <p:bldP spid="3" grpId="0"/>
      <p:bldP spid="4" grpId="0"/>
      <p:bldP spid="5" grpId="0"/>
      <p:bldP spid="100" grpId="0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37198" y="36456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ln w="0"/>
                <a:solidFill>
                  <a:srgbClr val="EC6C1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" panose="02010609060101010101" pitchFamily="49" charset="-122"/>
                <a:ea typeface="KaiTi" panose="02010609060101010101" pitchFamily="49" charset="-122"/>
              </a:rPr>
              <a:t>新知讲解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1454150" y="1934845"/>
            <a:ext cx="5558155" cy="3969385"/>
          </a:xfrm>
          <a:prstGeom prst="rect">
            <a:avLst/>
          </a:prstGeom>
          <a:noFill/>
          <a:ln w="9525">
            <a:solidFill>
              <a:schemeClr val="tx1"/>
            </a:solidFill>
            <a:prstDash val="sysDash"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0" dirty="0">
                <a:latin typeface="KaiTi" panose="02010609060101010101" pitchFamily="49" charset="-122"/>
                <a:ea typeface="KaiTi" panose="02010609060101010101" pitchFamily="49" charset="-122"/>
              </a:rPr>
              <a:t>    </a:t>
            </a:r>
            <a:r>
              <a:rPr lang="zh-CN" altLang="en-US" sz="2800" b="0" dirty="0">
                <a:solidFill>
                  <a:srgbClr val="2D52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全诗从“望”字着眼，前两句描写山川气势。第一句先写山，天门山似乎是由于水流的冲击而从中间隔断，江水从断口奔涌而出；第二句写水，浩浩荡荡的长江水被天门山阻挡，激起滔天的波浪。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39710" y="1657985"/>
            <a:ext cx="2993390" cy="3572510"/>
          </a:xfrm>
          <a:prstGeom prst="round2SameRect">
            <a:avLst/>
          </a:prstGeom>
          <a:ln>
            <a:solidFill>
              <a:schemeClr val="tx1"/>
            </a:solidFill>
          </a:ln>
          <a:effectLst>
            <a:reflection blurRad="6350" stA="50000" endA="300" endPos="38500" dist="50800" dir="5400000" sy="-100000" algn="bl" rotWithShape="0"/>
          </a:effectLst>
        </p:spPr>
      </p:pic>
      <p:sp>
        <p:nvSpPr>
          <p:cNvPr id="5" name="圆角矩形 4"/>
          <p:cNvSpPr/>
          <p:nvPr/>
        </p:nvSpPr>
        <p:spPr>
          <a:xfrm>
            <a:off x="2749550" y="887730"/>
            <a:ext cx="2497568" cy="744855"/>
          </a:xfrm>
          <a:prstGeom prst="roundRect">
            <a:avLst/>
          </a:prstGeom>
          <a:ln w="57150">
            <a:solidFill>
              <a:schemeClr val="accent1"/>
            </a:solidFill>
          </a:ln>
          <a:effectLst>
            <a:glow rad="139700">
              <a:schemeClr val="accent1">
                <a:satMod val="175000"/>
                <a:alpha val="40000"/>
              </a:schemeClr>
            </a:glow>
            <a:innerShdw blurRad="63500" dist="50800" dir="8100000">
              <a:prstClr val="black">
                <a:alpha val="50000"/>
              </a:prstClr>
            </a:innerShdw>
            <a:reflection blurRad="6350" stA="52000" endA="300" endPos="35000" dir="5400000" sy="-100000" algn="bl" rotWithShape="0"/>
          </a:effectLst>
          <a:scene3d>
            <a:camera prst="perspectiveAbove"/>
            <a:lightRig rig="threePt" dir="t"/>
          </a:scene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accent1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精 读 领 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animBg="1"/>
    </p:bldLst>
  </p:timing>
</p:sld>
</file>

<file path=ppt/theme/theme1.xml><?xml version="1.0" encoding="utf-8"?>
<a:theme xmlns:a="http://schemas.openxmlformats.org/drawingml/2006/main" name="语文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语文" id="{C2414CD6-1CF4-4399-AFC0-BB42EA116142}" vid="{F5E079DE-6B05-4BEF-8385-76B53C42E7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望天门山</Template>
  <TotalTime>25</TotalTime>
  <Words>1593</Words>
  <Application>Microsoft Office PowerPoint</Application>
  <PresentationFormat>自定义</PresentationFormat>
  <Paragraphs>107</Paragraphs>
  <Slides>21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语文</vt:lpstr>
      <vt:lpstr>望天门山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望天门山</dc:title>
  <dc:creator>田茂友</dc:creator>
  <cp:lastModifiedBy>xb21cn</cp:lastModifiedBy>
  <cp:revision>3</cp:revision>
  <dcterms:created xsi:type="dcterms:W3CDTF">2019-10-08T05:38:26Z</dcterms:created>
  <dcterms:modified xsi:type="dcterms:W3CDTF">2020-11-23T01:29:31Z</dcterms:modified>
</cp:coreProperties>
</file>