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9" r:id="rId3"/>
    <p:sldId id="266" r:id="rId4"/>
    <p:sldId id="287" r:id="rId5"/>
    <p:sldId id="267" r:id="rId6"/>
    <p:sldId id="268" r:id="rId7"/>
    <p:sldId id="269" r:id="rId8"/>
    <p:sldId id="271" r:id="rId9"/>
    <p:sldId id="270" r:id="rId10"/>
    <p:sldId id="273" r:id="rId11"/>
    <p:sldId id="274" r:id="rId12"/>
    <p:sldId id="275" r:id="rId13"/>
    <p:sldId id="272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AF1EACD-7843-4688-8B48-2A2694A95C69}" type="datetimeFigureOut">
              <a:rPr lang="zh-CN" altLang="en-US" smtClean="0"/>
              <a:pPr/>
              <a:t>2016/9/6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252;.swf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80F58PICat7_1024.jpg"/>
          <p:cNvPicPr>
            <a:picLocks noChangeAspect="1"/>
          </p:cNvPicPr>
          <p:nvPr/>
        </p:nvPicPr>
        <p:blipFill>
          <a:blip r:embed="rId2"/>
          <a:srcRect l="2408" r="2081" b="1666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8860" y="500042"/>
            <a:ext cx="41434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拼 音 王 国</a:t>
            </a:r>
            <a:endParaRPr lang="zh-CN" alt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000372"/>
            <a:ext cx="1124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声母</a:t>
            </a:r>
            <a:endParaRPr lang="zh-CN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7752" y="3071810"/>
            <a:ext cx="1124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韵母</a:t>
            </a:r>
            <a:endParaRPr lang="zh-CN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3570" y="3857628"/>
            <a:ext cx="30027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整体认读音节</a:t>
            </a:r>
            <a:endParaRPr lang="zh-CN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43932" cy="58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12035"/>
            <a:ext cx="8264052" cy="6017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711" y="428604"/>
            <a:ext cx="8282693" cy="600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6727144.jpg"/>
          <p:cNvPicPr>
            <a:picLocks noChangeAspect="1"/>
          </p:cNvPicPr>
          <p:nvPr/>
        </p:nvPicPr>
        <p:blipFill>
          <a:blip r:embed="rId2"/>
          <a:srcRect t="15625" b="7291"/>
          <a:stretch>
            <a:fillRect/>
          </a:stretch>
        </p:blipFill>
        <p:spPr>
          <a:xfrm>
            <a:off x="428596" y="1285860"/>
            <a:ext cx="3000396" cy="3083762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4032"/>
          <a:stretch>
            <a:fillRect/>
          </a:stretch>
        </p:blipFill>
        <p:spPr bwMode="auto">
          <a:xfrm>
            <a:off x="3428992" y="1214422"/>
            <a:ext cx="5286412" cy="351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858180" cy="590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786742" cy="596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858180" cy="587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83341056.jpg"/>
          <p:cNvPicPr>
            <a:picLocks noChangeAspect="1"/>
          </p:cNvPicPr>
          <p:nvPr/>
        </p:nvPicPr>
        <p:blipFill>
          <a:blip r:embed="rId2"/>
          <a:srcRect l="2778" t="29166" r="6944" b="13542"/>
          <a:stretch>
            <a:fillRect/>
          </a:stretch>
        </p:blipFill>
        <p:spPr>
          <a:xfrm>
            <a:off x="357158" y="357166"/>
            <a:ext cx="4071966" cy="344551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0579" y="3286124"/>
            <a:ext cx="453482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743" y="785794"/>
            <a:ext cx="802451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8066097" cy="5098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353aead8a999a45bd47747620ab2169.jpg"/>
          <p:cNvPicPr>
            <a:picLocks noChangeAspect="1"/>
          </p:cNvPicPr>
          <p:nvPr/>
        </p:nvPicPr>
        <p:blipFill>
          <a:blip r:embed="rId2"/>
          <a:srcRect l="11296" t="11086" r="12224" b="36251"/>
          <a:stretch>
            <a:fillRect/>
          </a:stretch>
        </p:blipFill>
        <p:spPr>
          <a:xfrm>
            <a:off x="1071538" y="0"/>
            <a:ext cx="707610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6522" y="857232"/>
            <a:ext cx="814714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6692234.jpg"/>
          <p:cNvPicPr>
            <a:picLocks noChangeAspect="1"/>
          </p:cNvPicPr>
          <p:nvPr/>
        </p:nvPicPr>
        <p:blipFill>
          <a:blip r:embed="rId2"/>
          <a:srcRect l="36111" t="5208" r="16667"/>
          <a:stretch>
            <a:fillRect/>
          </a:stretch>
        </p:blipFill>
        <p:spPr>
          <a:xfrm rot="16200000">
            <a:off x="3393297" y="-1607355"/>
            <a:ext cx="2428892" cy="650081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895758"/>
            <a:ext cx="5429288" cy="35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974AB"/>
              </a:clrFrom>
              <a:clrTo>
                <a:srgbClr val="4974A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857231"/>
            <a:ext cx="7786742" cy="507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027" y="785794"/>
            <a:ext cx="819073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 descr="http://www.234.cn/uploadfile/images/news/o83i04zp.jpg"/>
          <p:cNvPicPr>
            <a:picLocks noChangeAspect="1" noChangeArrowheads="1"/>
          </p:cNvPicPr>
          <p:nvPr/>
        </p:nvPicPr>
        <p:blipFill>
          <a:blip r:embed="rId3"/>
          <a:srcRect l="16304" r="13819"/>
          <a:stretch>
            <a:fillRect/>
          </a:stretch>
        </p:blipFill>
        <p:spPr bwMode="auto">
          <a:xfrm>
            <a:off x="6429388" y="3143248"/>
            <a:ext cx="2143140" cy="23050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2538707"/>
            <a:ext cx="3500462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鱼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y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（ ）儿游水。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533647"/>
            <a:ext cx="6096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605495"/>
            <a:ext cx="2928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a—o</a:t>
            </a:r>
            <a:endParaRPr lang="zh-CN" alt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71406" y="3303347"/>
            <a:ext cx="37862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 ā—ǎ</a:t>
            </a:r>
          </a:p>
          <a:p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06" y="5034519"/>
            <a:ext cx="357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 ó—ò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7554" y="428604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比一比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1571612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u—</a:t>
            </a:r>
            <a:r>
              <a:rPr lang="en-US" sz="8000" b="1" dirty="0" smtClean="0">
                <a:latin typeface="方正舒体" pitchFamily="2" charset="-122"/>
                <a:ea typeface="方正舒体" pitchFamily="2" charset="-122"/>
              </a:rPr>
              <a:t>ü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1534057"/>
            <a:ext cx="2357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o—e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3320007"/>
            <a:ext cx="2143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í — ǐ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106" y="3320007"/>
            <a:ext cx="2714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 ǘ—ǚ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5034519"/>
            <a:ext cx="27146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é—ě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5000636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ù—ū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65087329.jpg"/>
          <p:cNvPicPr>
            <a:picLocks noChangeAspect="1"/>
          </p:cNvPicPr>
          <p:nvPr/>
        </p:nvPicPr>
        <p:blipFill>
          <a:blip r:embed="rId2"/>
          <a:srcRect l="4279" t="11458" r="6381"/>
          <a:stretch>
            <a:fillRect/>
          </a:stretch>
        </p:blipFill>
        <p:spPr>
          <a:xfrm rot="16200000">
            <a:off x="1571604" y="-714404"/>
            <a:ext cx="6000792" cy="8286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2674"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859"/>
          <a:stretch>
            <a:fillRect/>
          </a:stretch>
        </p:blipFill>
        <p:spPr bwMode="auto">
          <a:xfrm>
            <a:off x="500034" y="428604"/>
            <a:ext cx="8245449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116727144.jpg"/>
          <p:cNvPicPr>
            <a:picLocks noChangeAspect="1"/>
          </p:cNvPicPr>
          <p:nvPr/>
        </p:nvPicPr>
        <p:blipFill>
          <a:blip r:embed="rId3"/>
          <a:srcRect l="22222" t="18750" r="36111" b="31250"/>
          <a:stretch>
            <a:fillRect/>
          </a:stretch>
        </p:blipFill>
        <p:spPr>
          <a:xfrm>
            <a:off x="500034" y="1071546"/>
            <a:ext cx="2143140" cy="34290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0100" y="4500570"/>
            <a:ext cx="18902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蚂蚁</a:t>
            </a:r>
            <a:endParaRPr lang="zh-CN" alt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83341056.jpg"/>
          <p:cNvPicPr>
            <a:picLocks noChangeAspect="1"/>
          </p:cNvPicPr>
          <p:nvPr/>
        </p:nvPicPr>
        <p:blipFill>
          <a:blip r:embed="rId2"/>
          <a:srcRect t="26041" b="35417"/>
          <a:stretch>
            <a:fillRect/>
          </a:stretch>
        </p:blipFill>
        <p:spPr>
          <a:xfrm>
            <a:off x="500034" y="500042"/>
            <a:ext cx="5143500" cy="2643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3636" y="785794"/>
            <a:ext cx="20313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乌龟</a:t>
            </a:r>
            <a:endParaRPr lang="zh-CN" alt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t="15909"/>
          <a:stretch>
            <a:fillRect/>
          </a:stretch>
        </p:blipFill>
        <p:spPr bwMode="auto">
          <a:xfrm>
            <a:off x="1285852" y="3000372"/>
            <a:ext cx="6572296" cy="351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6692234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l="34926" r="9722" b="32292"/>
          <a:stretch>
            <a:fillRect/>
          </a:stretch>
        </p:blipFill>
        <p:spPr>
          <a:xfrm rot="16200000">
            <a:off x="2398954" y="-613060"/>
            <a:ext cx="4357719" cy="70125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0430" y="5143512"/>
            <a:ext cx="204415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金鱼</a:t>
            </a:r>
            <a:endParaRPr lang="zh-CN" altLang="en-US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827179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14480" y="500042"/>
            <a:ext cx="5575565" cy="923330"/>
          </a:xfrm>
          <a:prstGeom prst="rect">
            <a:avLst/>
          </a:prstGeom>
          <a:noFill/>
          <a:effectLst>
            <a:softEdge rad="1270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chemeClr val="accent3"/>
                </a:solidFill>
              </a:rPr>
              <a:t>单韵母</a:t>
            </a:r>
            <a:r>
              <a:rPr lang="en-US" altLang="zh-CN" sz="5400" b="1" dirty="0" smtClean="0">
                <a:ln/>
                <a:solidFill>
                  <a:schemeClr val="accent3"/>
                </a:solidFill>
              </a:rPr>
              <a:t>——6</a:t>
            </a:r>
            <a:r>
              <a:rPr lang="zh-CN" altLang="en-US" sz="5400" b="1" dirty="0" smtClean="0">
                <a:ln/>
                <a:solidFill>
                  <a:schemeClr val="accent3"/>
                </a:solidFill>
              </a:rPr>
              <a:t>兄弟</a:t>
            </a:r>
            <a:endParaRPr lang="zh-CN" altLang="en-US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538" y="1571612"/>
            <a:ext cx="3482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张大嘴巴 </a:t>
            </a:r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endParaRPr lang="zh-CN" alt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1142984"/>
            <a:ext cx="29289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C00000"/>
                </a:solidFill>
                <a:latin typeface="方正舒体" pitchFamily="2" charset="-122"/>
                <a:ea typeface="方正舒体" pitchFamily="2" charset="-122"/>
              </a:rPr>
              <a:t> a a a</a:t>
            </a:r>
            <a:endParaRPr lang="zh-CN" altLang="en-US" sz="6600" b="1" dirty="0">
              <a:solidFill>
                <a:srgbClr val="C0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2357430"/>
            <a:ext cx="3482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圆圆嘴巴 </a:t>
            </a:r>
            <a:r>
              <a:rPr lang="en-US" altLang="zh-CN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2071678"/>
            <a:ext cx="257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</a:rPr>
              <a:t> o o o</a:t>
            </a:r>
            <a:endParaRPr lang="zh-CN" altLang="en-US" sz="60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38" y="3214686"/>
            <a:ext cx="3482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扁扁嘴巴 </a:t>
            </a:r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2928934"/>
            <a:ext cx="257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</a:rPr>
              <a:t> e e e</a:t>
            </a:r>
            <a:endParaRPr lang="zh-CN" altLang="en-US" sz="60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38" y="4071942"/>
            <a:ext cx="3482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牙齿对齐 </a:t>
            </a:r>
            <a:r>
              <a:rPr lang="en-US" altLang="zh-CN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3842097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>
                <a:solidFill>
                  <a:srgbClr val="C00000"/>
                </a:solidFill>
              </a:rPr>
              <a:t>i</a:t>
            </a:r>
            <a:r>
              <a:rPr lang="en-US" altLang="zh-CN" sz="6000" dirty="0" smtClean="0">
                <a:solidFill>
                  <a:srgbClr val="C00000"/>
                </a:solidFill>
              </a:rPr>
              <a:t>  </a:t>
            </a:r>
            <a:r>
              <a:rPr lang="en-US" altLang="zh-CN" sz="6000" dirty="0" err="1" smtClean="0">
                <a:solidFill>
                  <a:srgbClr val="C00000"/>
                </a:solidFill>
              </a:rPr>
              <a:t>i</a:t>
            </a:r>
            <a:r>
              <a:rPr lang="zh-CN" altLang="en-US" sz="6000" dirty="0" smtClean="0">
                <a:solidFill>
                  <a:srgbClr val="C00000"/>
                </a:solidFill>
              </a:rPr>
              <a:t>  </a:t>
            </a:r>
            <a:r>
              <a:rPr lang="en-US" altLang="zh-CN" sz="6000" dirty="0" err="1" smtClean="0">
                <a:solidFill>
                  <a:srgbClr val="C00000"/>
                </a:solidFill>
              </a:rPr>
              <a:t>i</a:t>
            </a:r>
            <a:endParaRPr lang="zh-CN" altLang="en-US" sz="6000" dirty="0" smtClean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1538" y="4857760"/>
            <a:ext cx="34820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嘴巴小圆 </a:t>
            </a:r>
            <a:r>
              <a:rPr lang="en-US" altLang="zh-CN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4572008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</a:rPr>
              <a:t> u </a:t>
            </a:r>
            <a:r>
              <a:rPr lang="en-US" altLang="zh-CN" sz="6000" dirty="0" err="1" smtClean="0">
                <a:solidFill>
                  <a:srgbClr val="C00000"/>
                </a:solidFill>
              </a:rPr>
              <a:t>u</a:t>
            </a:r>
            <a:r>
              <a:rPr lang="en-US" altLang="zh-CN" sz="6000" dirty="0" smtClean="0">
                <a:solidFill>
                  <a:srgbClr val="C00000"/>
                </a:solidFill>
              </a:rPr>
              <a:t> </a:t>
            </a:r>
            <a:r>
              <a:rPr lang="en-US" altLang="zh-CN" sz="6000" dirty="0" err="1" smtClean="0">
                <a:solidFill>
                  <a:srgbClr val="C00000"/>
                </a:solidFill>
              </a:rPr>
              <a:t>u</a:t>
            </a:r>
            <a:endParaRPr lang="zh-CN" altLang="en-US" sz="60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1538" y="5650072"/>
            <a:ext cx="34820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嘴巴翘起 </a:t>
            </a:r>
            <a:r>
              <a:rPr lang="en-US" altLang="zh-CN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6248" y="5429264"/>
            <a:ext cx="25003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</a:rPr>
              <a:t> ü </a:t>
            </a:r>
            <a:r>
              <a:rPr lang="en-US" sz="6000" dirty="0" err="1" smtClean="0">
                <a:solidFill>
                  <a:srgbClr val="C00000"/>
                </a:solidFill>
              </a:rPr>
              <a:t>ü</a:t>
            </a:r>
            <a:r>
              <a:rPr lang="en-US" sz="6000" dirty="0" smtClean="0">
                <a:solidFill>
                  <a:srgbClr val="C00000"/>
                </a:solidFill>
              </a:rPr>
              <a:t> </a:t>
            </a:r>
            <a:r>
              <a:rPr lang="en-US" sz="6000" dirty="0" err="1" smtClean="0">
                <a:solidFill>
                  <a:srgbClr val="C00000"/>
                </a:solidFill>
              </a:rPr>
              <a:t>ü</a:t>
            </a:r>
            <a:endParaRPr lang="zh-CN" altLang="en-US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/>
      <p:bldP spid="11" grpId="0"/>
      <p:bldP spid="13" grpId="0"/>
      <p:bldP spid="15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231</TotalTime>
  <Words>84</Words>
  <Application>Microsoft Office PowerPoint</Application>
  <PresentationFormat>全屏显示(4:3)</PresentationFormat>
  <Paragraphs>31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视点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TC-PC</dc:creator>
  <cp:lastModifiedBy>TC-PC</cp:lastModifiedBy>
  <cp:revision>25</cp:revision>
  <dcterms:created xsi:type="dcterms:W3CDTF">2016-08-23T14:16:49Z</dcterms:created>
  <dcterms:modified xsi:type="dcterms:W3CDTF">2016-09-05T23:51:10Z</dcterms:modified>
</cp:coreProperties>
</file>