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73" r:id="rId4"/>
    <p:sldId id="274" r:id="rId5"/>
    <p:sldId id="289" r:id="rId6"/>
    <p:sldId id="290" r:id="rId7"/>
    <p:sldId id="291" r:id="rId8"/>
    <p:sldId id="292" r:id="rId9"/>
    <p:sldId id="293" r:id="rId10"/>
    <p:sldId id="294" r:id="rId11"/>
    <p:sldId id="288" r:id="rId12"/>
    <p:sldId id="279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83610" autoAdjust="0"/>
  </p:normalViewPr>
  <p:slideViewPr>
    <p:cSldViewPr>
      <p:cViewPr>
        <p:scale>
          <a:sx n="70" d="100"/>
          <a:sy n="70" d="100"/>
        </p:scale>
        <p:origin x="-1386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2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D6E6FD-53AE-465A-A13A-A6A22BA84F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ECF58-2E9A-420A-8738-5F88B78A84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分数四则运算及解决实际问题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当堂检测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b="1" dirty="0">
              <a:latin typeface="Gabriola" panose="04040605051002020D02" pitchFamily="82" charset="0"/>
              <a:cs typeface="Vijaya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23900"/>
            <a:ext cx="8229600" cy="540258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>
              <a:buNone/>
            </a:pP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分数四则运算的方法。</a:t>
            </a:r>
            <a:endParaRPr lang="en-US" altLang="zh-CN" sz="36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解决稍复杂的实际问题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6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 </a:t>
            </a:r>
            <a:endParaRPr lang="zh-CN" altLang="zh-CN" sz="36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lvl="0"/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935" y="260351"/>
            <a:ext cx="8823960" cy="63370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自学指导</a:t>
            </a:r>
            <a:endParaRPr lang="en-US" altLang="zh-CN" sz="4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None/>
            </a:pP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>
              <a:buNone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认真看课本（</a:t>
            </a:r>
            <a:r>
              <a:rPr lang="en-US" altLang="zh-CN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P75-80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），要求：</a:t>
            </a:r>
            <a:endParaRPr lang="en-US" altLang="zh-CN" sz="36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整数四则运算（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同样适用于分数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通过例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分数运算的简便算法。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用不同方式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解决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的问题。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注意：</a:t>
            </a:r>
            <a:r>
              <a:rPr lang="en-US" altLang="zh-CN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13分钟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后，比一比谁能正确回答问题。有不懂的地方举手问老师。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476672"/>
                <a:ext cx="8784976" cy="572149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分数四则混合运算的运算顺序及简便计算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加法交换律：</a:t>
                </a:r>
                <a14:m>
                  <m:oMath xmlns:m="http://schemas.openxmlformats.org/officeDocument/2006/math"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altLang="zh-CN" sz="360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𝑏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𝑏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𝑎</m:t>
                    </m:r>
                  </m:oMath>
                </a14:m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加法结合律：</a:t>
                </a:r>
                <a14:m>
                  <m:oMath xmlns:m="http://schemas.openxmlformats.org/officeDocument/2006/math">
                    <m:d>
                      <m:dPr>
                        <m:begChr m:val="（"/>
                        <m:endChr m:val="）"/>
                        <m:ctrlPr>
                          <a:rPr lang="zh-CN" altLang="en-US" sz="3600" i="1" dirty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𝑎</m:t>
                        </m:r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𝑐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+</m:t>
                    </m:r>
                    <m:d>
                      <m:dPr>
                        <m:begChr m:val="（"/>
                        <m:endChr m:val="）"/>
                        <m:ctrlPr>
                          <a:rPr lang="zh-CN" altLang="en-US" sz="36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𝑏</m:t>
                        </m:r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altLang="zh-CN" sz="3600" b="0" i="1" smtClean="0">
                            <a:latin typeface="Cambria Math"/>
                            <a:ea typeface="Cambria Math"/>
                          </a:rPr>
                          <m:t>𝑐</m:t>
                        </m:r>
                      </m:e>
                    </m:d>
                  </m:oMath>
                </a14:m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乘法交换律：</a:t>
                </a:r>
                <a14:m>
                  <m:oMath xmlns:m="http://schemas.openxmlformats.org/officeDocument/2006/math">
                    <m:r>
                      <a:rPr lang="en-US" altLang="zh-CN" sz="3600" i="1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𝑏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𝑏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𝑎</m:t>
                    </m:r>
                  </m:oMath>
                </a14:m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乘法结合律：</a:t>
                </a:r>
                <a14:m>
                  <m:oMath xmlns:m="http://schemas.openxmlformats.org/officeDocument/2006/math">
                    <m:d>
                      <m:dPr>
                        <m:begChr m:val="（"/>
                        <m:endChr m:val="）"/>
                        <m:ctrlPr>
                          <a:rPr lang="zh-CN" altLang="en-US" sz="3600" i="1" dirty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𝑎</m:t>
                        </m:r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  <m:r>
                      <a:rPr lang="en-US" altLang="zh-CN" sz="3600" i="1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𝑐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altLang="zh-CN" sz="3600" i="1" smtClean="0"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begChr m:val="（"/>
                        <m:endChr m:val="）"/>
                        <m:ctrlPr>
                          <a:rPr lang="zh-CN" altLang="en-US" sz="3600" i="1" dirty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𝑏</m:t>
                        </m:r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𝑐</m:t>
                        </m:r>
                      </m:e>
                    </m:d>
                  </m:oMath>
                </a14:m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zh-CN" altLang="en-US" sz="36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乘法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分配律</a:t>
                </a:r>
                <a:r>
                  <a:rPr lang="zh-CN" altLang="en-US" sz="3600" dirty="0">
                    <a:latin typeface="黑体" panose="02010609060101010101" pitchFamily="49" charset="-122"/>
                    <a:ea typeface="黑体" panose="02010609060101010101" pitchFamily="49" charset="-122"/>
                    <a:sym typeface="Wingdings" panose="05000000000000000000" pitchFamily="2" charset="2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（"/>
                        <m:endChr m:val="）"/>
                        <m:ctrlPr>
                          <a:rPr lang="zh-CN" altLang="en-US" sz="3600" i="1" dirty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𝑎</m:t>
                        </m:r>
                        <m:r>
                          <a:rPr lang="en-US" altLang="zh-CN" sz="36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  <m:r>
                      <a:rPr lang="en-US" altLang="zh-CN" sz="3600" i="1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𝑐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𝑐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𝑏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𝑐</m:t>
                    </m:r>
                  </m:oMath>
                </a14:m>
                <a:endPara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476672"/>
                <a:ext cx="8784976" cy="5721499"/>
              </a:xfrm>
              <a:blipFill rotWithShape="1">
                <a:blip r:embed="rId1"/>
                <a:stretch>
                  <a:fillRect l="-2082" t="-1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332656"/>
                <a:ext cx="8229600" cy="579350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根据例</a:t>
                </a: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，观察两个算式，找出两个算式之间的联系。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逆用乘法分配律：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600" i="1" smtClean="0">
                              <a:latin typeface="Cambria Math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600" b="0" i="1" smtClean="0">
                              <a:latin typeface="Cambria Math"/>
                              <a:ea typeface="黑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600" b="0" i="1" smtClean="0">
                              <a:latin typeface="Cambria Math"/>
                              <a:ea typeface="黑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3600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altLang="zh-CN" sz="3600" b="0" i="1" smtClean="0">
                          <a:latin typeface="Cambria Math"/>
                          <a:ea typeface="Cambria Math"/>
                        </a:rPr>
                        <m:t>18+</m:t>
                      </m:r>
                      <m:f>
                        <m:fPr>
                          <m:ctrlP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600" b="0" i="1" smtClean="0">
                              <a:latin typeface="Cambria Math"/>
                              <a:ea typeface="黑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3600" i="1">
                          <a:latin typeface="Cambria Math"/>
                          <a:ea typeface="Cambria Math"/>
                        </a:rPr>
                        <m:t>×18</m:t>
                      </m:r>
                      <m:r>
                        <a:rPr lang="en-US" altLang="zh-CN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zh-CN" altLang="en-US" sz="3600" i="1">
                          <a:latin typeface="Cambria Math"/>
                          <a:ea typeface="黑体" panose="02010609060101010101" pitchFamily="49" charset="-122"/>
                        </a:rPr>
                        <m:t>（</m:t>
                      </m:r>
                      <m:f>
                        <m:fPr>
                          <m:ctrlP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3600" b="0" i="1" smtClean="0">
                          <a:latin typeface="Cambria Math"/>
                          <a:ea typeface="黑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600" b="0" i="1" smtClean="0">
                              <a:latin typeface="Cambria Math"/>
                              <a:ea typeface="黑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zh-CN" altLang="en-US" sz="3600" b="0" i="1" smtClean="0">
                          <a:latin typeface="Cambria Math"/>
                          <a:ea typeface="黑体" panose="02010609060101010101" pitchFamily="49" charset="-122"/>
                        </a:rPr>
                        <m:t>）</m:t>
                      </m:r>
                      <m:r>
                        <a:rPr lang="en-US" altLang="zh-CN" sz="3600" i="1">
                          <a:latin typeface="Cambria Math"/>
                          <a:ea typeface="Cambria Math"/>
                        </a:rPr>
                        <m:t>×18</m:t>
                      </m:r>
                    </m:oMath>
                  </m:oMathPara>
                </a14:m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运用乘法分配律：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i="1">
                          <a:latin typeface="Cambria Math"/>
                          <a:ea typeface="黑体" panose="02010609060101010101" pitchFamily="49" charset="-122"/>
                        </a:rPr>
                        <m:t>（</m:t>
                      </m:r>
                      <m:f>
                        <m:fPr>
                          <m:ctrlP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3600" i="1">
                          <a:latin typeface="Cambria Math"/>
                          <a:ea typeface="黑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zh-CN" altLang="en-US" sz="3600" i="1">
                          <a:latin typeface="Cambria Math"/>
                          <a:ea typeface="黑体" panose="02010609060101010101" pitchFamily="49" charset="-122"/>
                        </a:rPr>
                        <m:t>）</m:t>
                      </m:r>
                      <m:r>
                        <a:rPr lang="en-US" altLang="zh-CN" sz="3600" i="1">
                          <a:latin typeface="Cambria Math"/>
                          <a:ea typeface="Cambria Math"/>
                        </a:rPr>
                        <m:t>×18</m:t>
                      </m:r>
                      <m:r>
                        <a:rPr lang="en-US" altLang="zh-CN" sz="3600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3600" i="1">
                          <a:latin typeface="Cambria Math"/>
                          <a:ea typeface="Cambria Math"/>
                        </a:rPr>
                        <m:t>×18+</m:t>
                      </m:r>
                      <m:f>
                        <m:fPr>
                          <m:ctrlP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600" i="1">
                              <a:latin typeface="Cambria Math"/>
                              <a:ea typeface="黑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3600" i="1">
                          <a:latin typeface="Cambria Math"/>
                          <a:ea typeface="Cambria Math"/>
                        </a:rPr>
                        <m:t>×18</m:t>
                      </m:r>
                    </m:oMath>
                  </m:oMathPara>
                </a14:m>
                <a:endParaRPr lang="en-US" altLang="zh-CN" sz="36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endPara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332656"/>
                <a:ext cx="8229600" cy="5793507"/>
              </a:xfrm>
              <a:blipFill rotWithShape="1">
                <a:blip r:embed="rId1"/>
                <a:stretch>
                  <a:fillRect l="-2222" t="-1579" r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由上可知，方法二解法简单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善用四则运算和逆四则运算。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04664"/>
                <a:ext cx="8229600" cy="572149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根据例</a:t>
                </a: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的指导，可有两种解题方式：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endParaRPr lang="en-US" altLang="zh-CN" sz="36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、</a:t>
                </a: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45 – 45 </a:t>
                </a:r>
                <a14:m>
                  <m:oMath xmlns:m="http://schemas.openxmlformats.org/officeDocument/2006/math">
                    <m:r>
                      <a:rPr lang="en-US" altLang="zh-CN" sz="360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 </m:t>
                    </m:r>
                    <m:f>
                      <m:fPr>
                        <m:ctrlPr>
                          <a:rPr lang="en-US" altLang="zh-CN" sz="360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600" b="0" i="1" smtClean="0">
                            <a:latin typeface="Cambria Math"/>
                            <a:ea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 b="0" i="1" smtClean="0">
                            <a:latin typeface="Cambria Math"/>
                            <a:ea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= 20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（人）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、</a:t>
                </a: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45 </a:t>
                </a:r>
                <a14:m>
                  <m:oMath xmlns:m="http://schemas.openxmlformats.org/officeDocument/2006/math">
                    <m:r>
                      <a:rPr lang="en-US" altLang="zh-CN" sz="3600" i="1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1 -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9</m:t>
                        </m:r>
                      </m:den>
                    </m:f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= 20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（人）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en-US" altLang="zh-CN" sz="36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zh-CN" altLang="en-US" sz="3600" dirty="0" smtClean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将</a:t>
                </a:r>
                <a:r>
                  <a:rPr lang="en-US" altLang="zh-CN" sz="3600" dirty="0" smtClean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45</a:t>
                </a:r>
                <a:r>
                  <a:rPr lang="zh-CN" altLang="en-US" sz="3600" dirty="0" smtClean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名学生看作单位“</a:t>
                </a:r>
                <a:r>
                  <a:rPr lang="en-US" altLang="zh-CN" sz="3600" dirty="0" smtClean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zh-CN" altLang="en-US" sz="3600" dirty="0" smtClean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”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endPara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04664"/>
                <a:ext cx="8229600" cy="5721499"/>
              </a:xfrm>
              <a:blipFill rotWithShape="1">
                <a:blip r:embed="rId1"/>
                <a:stretch>
                  <a:fillRect l="-2222" t="-1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60648"/>
                <a:ext cx="8229600" cy="586551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归纳总结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、已知总结及一个部分量占总量的几分之几，求另一个部分量时，可以列成形如</a:t>
                </a:r>
                <a14:m>
                  <m:oMath xmlns:m="http://schemas.openxmlformats.org/officeDocument/2006/math"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altLang="zh-CN" sz="36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altLang="zh-CN" sz="3600" i="1" smtClean="0"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altLang="zh-CN" sz="360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600" b="0" i="1" smtClean="0">
                            <a:latin typeface="Cambria Math"/>
                            <a:ea typeface="Cambria Math"/>
                          </a:rPr>
                          <m:t>𝑐</m:t>
                        </m:r>
                      </m:num>
                      <m:den>
                        <m:r>
                          <a:rPr lang="en-US" altLang="zh-CN" sz="3600" b="0" i="1" smtClean="0">
                            <a:latin typeface="Cambria Math"/>
                            <a:ea typeface="Cambria Math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3600" i="1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altLang="zh-CN" sz="3600" i="1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𝑐</m:t>
                        </m:r>
                      </m:num>
                      <m:den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）的算式解题（</a:t>
                </a: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b</a:t>
                </a:r>
                <a14:m>
                  <m:oMath xmlns:m="http://schemas.openxmlformats.org/officeDocument/2006/math">
                    <m:r>
                      <a:rPr lang="en-US" altLang="zh-CN" sz="3600" i="1" smtClean="0">
                        <a:latin typeface="Cambria Math"/>
                        <a:ea typeface="Cambria Math"/>
                      </a:rPr>
                      <m:t>≠</m:t>
                    </m:r>
                  </m:oMath>
                </a14:m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0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）。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、解决实际问题时，借助线段图理解题意，可以从条件思考问题，也可以从问题思考问题。</a:t>
                </a:r>
                <a:endPara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60648"/>
                <a:ext cx="8229600" cy="5865515"/>
              </a:xfrm>
              <a:blipFill rotWithShape="1">
                <a:blip r:embed="rId1"/>
                <a:stretch>
                  <a:fillRect l="-2222" t="-1559" r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76672"/>
                <a:ext cx="8229600" cy="564949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检验</a:t>
                </a:r>
                <a:endParaRPr lang="en-US" altLang="zh-CN" sz="36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方法一（总人数）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20 + 45 </a:t>
                </a:r>
                <a14:m>
                  <m:oMath xmlns:m="http://schemas.openxmlformats.org/officeDocument/2006/math">
                    <m:r>
                      <a:rPr lang="en-US" altLang="zh-CN" sz="3600" i="1" smtClean="0"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altLang="zh-CN" sz="360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600" b="0" i="1" smtClean="0">
                            <a:latin typeface="Cambria Math"/>
                            <a:ea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 b="0" i="1" smtClean="0">
                            <a:latin typeface="Cambria Math"/>
                            <a:ea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= 45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（人）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:r>
                  <a:rPr lang="zh-CN" altLang="en-US" sz="36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方法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二（总人数看作单位“</a:t>
                </a:r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zh-CN" altLang="en-US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”）</a:t>
                </a:r>
                <a:endPara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 i="1">
                            <a:latin typeface="Cambria Math"/>
                            <a:ea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= 1</a:t>
                </a: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76672"/>
                <a:ext cx="8229600" cy="5649491"/>
              </a:xfrm>
              <a:blipFill rotWithShape="1">
                <a:blip r:embed="rId1"/>
                <a:stretch>
                  <a:fillRect l="-2222" t="-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全屏显示(4:3)</PresentationFormat>
  <Paragraphs>37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黑体</vt:lpstr>
      <vt:lpstr>Times New Roman</vt:lpstr>
      <vt:lpstr>Gabriola</vt:lpstr>
      <vt:lpstr>Vijaya</vt:lpstr>
      <vt:lpstr>Calibri</vt:lpstr>
      <vt:lpstr>微软雅黑</vt:lpstr>
      <vt:lpstr>Arial Unicode MS</vt:lpstr>
      <vt:lpstr>Office 主题</vt:lpstr>
      <vt:lpstr>分数四则运算及解决实际问题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当堂检测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第二节 展开与折叠</dc:title>
  <dc:creator>Administrator</dc:creator>
  <cp:lastModifiedBy>Administrator</cp:lastModifiedBy>
  <cp:revision>266</cp:revision>
  <dcterms:created xsi:type="dcterms:W3CDTF">2018-06-24T02:55:00Z</dcterms:created>
  <dcterms:modified xsi:type="dcterms:W3CDTF">2018-08-25T13:41:43Z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