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8"/>
  </p:handoutMasterIdLst>
  <p:sldIdLst>
    <p:sldId id="256" r:id="rId3"/>
    <p:sldId id="328" r:id="rId4"/>
    <p:sldId id="336" r:id="rId5"/>
    <p:sldId id="332" r:id="rId6"/>
    <p:sldId id="387" r:id="rId8"/>
    <p:sldId id="392" r:id="rId9"/>
    <p:sldId id="391" r:id="rId10"/>
    <p:sldId id="378" r:id="rId11"/>
    <p:sldId id="379" r:id="rId12"/>
    <p:sldId id="386" r:id="rId13"/>
    <p:sldId id="380" r:id="rId14"/>
    <p:sldId id="381" r:id="rId15"/>
    <p:sldId id="382" r:id="rId16"/>
    <p:sldId id="383" r:id="rId17"/>
    <p:sldId id="388" r:id="rId18"/>
    <p:sldId id="384" r:id="rId19"/>
    <p:sldId id="389" r:id="rId20"/>
    <p:sldId id="390" r:id="rId21"/>
    <p:sldId id="385" r:id="rId22"/>
    <p:sldId id="357" r:id="rId23"/>
    <p:sldId id="373" r:id="rId24"/>
    <p:sldId id="376" r:id="rId25"/>
    <p:sldId id="345" r:id="rId26"/>
    <p:sldId id="281" r:id="rId27"/>
  </p:sldIdLst>
  <p:sldSz cx="9144000" cy="6858000" type="screen4x3"/>
  <p:notesSz cx="7104380" cy="1023493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3C2A"/>
    <a:srgbClr val="0033CC"/>
    <a:srgbClr val="B10000"/>
    <a:srgbClr val="F480B4"/>
    <a:srgbClr val="E2586F"/>
    <a:srgbClr val="068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0"/>
    <p:restoredTop sz="94926"/>
  </p:normalViewPr>
  <p:slideViewPr>
    <p:cSldViewPr snapToGrid="0" showGuides="1">
      <p:cViewPr varScale="1">
        <p:scale>
          <a:sx n="67" d="100"/>
          <a:sy n="67" d="100"/>
        </p:scale>
        <p:origin x="125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16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4" d="100"/>
        <a:sy n="84" d="100"/>
      </p:scale>
      <p:origin x="0" y="-174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5D975F-1E6B-4C11-815B-634426143F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itchFamily="2" charset="-122"/>
                <a:ea typeface="等线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itchFamily="2" charset="-122"/>
              <a:ea typeface="等线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54137-78E8-4863-A67B-DAF615A8C0B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133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89000" y="276225"/>
            <a:ext cx="7821613" cy="7969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 hasCustomPrompt="1"/>
          </p:nvPr>
        </p:nvSpPr>
        <p:spPr>
          <a:xfrm>
            <a:off x="628650" y="1247775"/>
            <a:ext cx="8081963" cy="486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8" y="365125"/>
            <a:ext cx="886883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 hasCustomPrompt="1"/>
          </p:nvPr>
        </p:nvSpPr>
        <p:spPr>
          <a:xfrm>
            <a:off x="1585382" y="365125"/>
            <a:ext cx="5949952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70813" y="661988"/>
            <a:ext cx="1079500" cy="396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73063"/>
            <a:ext cx="7135813" cy="66357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2E1313D-6985-42F8-BD1E-1819288F2D64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7950" y="968375"/>
            <a:ext cx="5080000" cy="538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F36631-D3EA-40B6-A490-628DD8D6DC68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89000" y="276225"/>
            <a:ext cx="7821613" cy="7969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 hasCustomPrompt="1"/>
          </p:nvPr>
        </p:nvSpPr>
        <p:spPr>
          <a:xfrm>
            <a:off x="1049867" y="1244602"/>
            <a:ext cx="38100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KSO_BC2"/>
          <p:cNvSpPr>
            <a:spLocks noGrp="1"/>
          </p:cNvSpPr>
          <p:nvPr>
            <p:ph sz="half" idx="2" hasCustomPrompt="1"/>
          </p:nvPr>
        </p:nvSpPr>
        <p:spPr>
          <a:xfrm>
            <a:off x="4889500" y="1244602"/>
            <a:ext cx="3820587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89000" y="276225"/>
            <a:ext cx="7821613" cy="7969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35697B0-E64E-4C43-B87E-A97D3E7985CA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3" y="533402"/>
            <a:ext cx="2949178" cy="16002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 hasCustomPrompt="1"/>
          </p:nvPr>
        </p:nvSpPr>
        <p:spPr>
          <a:xfrm>
            <a:off x="4115992" y="1063630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858443" y="2133602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8"/>
            <a:ext cx="4629150" cy="487362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0" fontAlgn="base" latinLnBrk="0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C930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C930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934644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89000" y="276225"/>
            <a:ext cx="7821613" cy="7969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1247775"/>
            <a:ext cx="8081963" cy="48625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openxmlformats.org/officeDocument/2006/relationships/image" Target="../media/image4.png"/><Relationship Id="rId34" Type="http://schemas.openxmlformats.org/officeDocument/2006/relationships/image" Target="../media/image3.png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 smtClean="0">
                <a:solidFill>
                  <a:srgbClr val="9D9D9D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524EA-C1C3-497E-8A21-22BB9E99726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  <p:pic>
        <p:nvPicPr>
          <p:cNvPr id="1029" name="图片 1"/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7743825" y="390525"/>
            <a:ext cx="1077913" cy="39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1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0" y="4286250"/>
            <a:ext cx="3438525" cy="26701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6C930E"/>
          </a:solidFill>
          <a:latin typeface="+mj-ea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400" kern="1200" dirty="0">
          <a:solidFill>
            <a:srgbClr val="6C930E"/>
          </a:solidFill>
          <a:latin typeface="+mn-ea"/>
          <a:ea typeface="+mn-ea"/>
          <a:cs typeface="+mn-cs"/>
        </a:defRPr>
      </a:lvl1pPr>
      <a:lvl2pPr marL="361950" indent="-361950" algn="just" defTabSz="68580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>
          <a:srgbClr val="D7D989"/>
        </a:buClr>
        <a:buFont typeface="幼圆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png"/><Relationship Id="rId2" Type="http://schemas.openxmlformats.org/officeDocument/2006/relationships/hyperlink" Target="&#38899;&#20048;&#27427;&#36175;&#65306;&#20247;&#20154;&#21010;&#26728;&#24320;&#22823;&#33337;.mp3" TargetMode="Externa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3"/>
          <p:cNvSpPr txBox="1"/>
          <p:nvPr/>
        </p:nvSpPr>
        <p:spPr>
          <a:xfrm>
            <a:off x="336550" y="2079625"/>
            <a:ext cx="5232400" cy="2203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千人糕</a:t>
            </a:r>
            <a:endParaRPr lang="en-US" altLang="zh-CN" sz="48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60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      </a:t>
            </a:r>
            <a:endParaRPr lang="zh-CN" altLang="en-US" sz="60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5" name="矩形 1"/>
          <p:cNvSpPr/>
          <p:nvPr/>
        </p:nvSpPr>
        <p:spPr>
          <a:xfrm>
            <a:off x="1933575" y="3181350"/>
            <a:ext cx="242570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第二课时</a:t>
            </a:r>
            <a:r>
              <a:rPr lang="en-US" altLang="zh-CN" sz="60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819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课堂展示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1503363" y="1987550"/>
            <a:ext cx="6350000" cy="3046413"/>
          </a:xfrm>
          <a:prstGeom prst="rect">
            <a:avLst/>
          </a:prstGeom>
          <a:ln w="9525">
            <a:noFill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观察一下标点符号的用法。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A.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提示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语在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前面，加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：“”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B.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提示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语在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中间，加“ ”，“ 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C.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提示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语在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后面，加“ 。”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22532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315"/>
          <a:stretch>
            <a:fillRect/>
          </a:stretch>
        </p:blipFill>
        <p:spPr>
          <a:xfrm>
            <a:off x="6602413" y="4495800"/>
            <a:ext cx="2541587" cy="2322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对话气泡: 圆角矩形 6"/>
          <p:cNvSpPr/>
          <p:nvPr/>
        </p:nvSpPr>
        <p:spPr>
          <a:xfrm>
            <a:off x="431800" y="1301750"/>
            <a:ext cx="3219450" cy="1077913"/>
          </a:xfrm>
          <a:prstGeom prst="wedgeRoundRectCallout">
            <a:avLst>
              <a:gd name="adj1" fmla="val -6068"/>
              <a:gd name="adj2" fmla="val 17140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反问句试着改为陈述句。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" name="对话气泡: 圆角矩形 5"/>
          <p:cNvSpPr/>
          <p:nvPr/>
        </p:nvSpPr>
        <p:spPr>
          <a:xfrm>
            <a:off x="3802063" y="1565275"/>
            <a:ext cx="3551238" cy="692150"/>
          </a:xfrm>
          <a:prstGeom prst="wedgeRoundRectCallout">
            <a:avLst>
              <a:gd name="adj1" fmla="val -10259"/>
              <a:gd name="adj2" fmla="val 11114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这是什么意思呢？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0" y="219075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5688" y="2500313"/>
            <a:ext cx="6478588" cy="3048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爸爸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端来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一块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糕，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那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糕看上去跟平时吃的糕没有什么两样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。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难道它的味道很特别吗？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孩子急忙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尝了尝，笑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了：“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这就是平常吃过的米糕嘛（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ma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！您给我买（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mǎi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）过。”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7415" name="矩形 7"/>
          <p:cNvSpPr>
            <a:spLocks noChangeArrowheads="1"/>
          </p:cNvSpPr>
          <p:nvPr/>
        </p:nvSpPr>
        <p:spPr bwMode="auto">
          <a:xfrm>
            <a:off x="2041525" y="5364163"/>
            <a:ext cx="5068888" cy="10779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平常吃过的米糕为什么就叫做“千人糕”了呢？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  <a:sym typeface="+mn-ea"/>
            </a:endParaRPr>
          </a:p>
        </p:txBody>
      </p:sp>
      <p:pic>
        <p:nvPicPr>
          <p:cNvPr id="23559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52127"/>
          <a:stretch>
            <a:fillRect/>
          </a:stretch>
        </p:blipFill>
        <p:spPr>
          <a:xfrm>
            <a:off x="6964363" y="3603625"/>
            <a:ext cx="2179637" cy="312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74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9863" y="2027238"/>
            <a:ext cx="617855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爸爸说：“是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的，就是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平常吃的米糕。你知道这糕是怎么做成的吗？”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A83C2A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7415" name="矩形 7"/>
          <p:cNvSpPr>
            <a:spLocks noChangeArrowheads="1"/>
          </p:cNvSpPr>
          <p:nvPr/>
        </p:nvSpPr>
        <p:spPr bwMode="auto">
          <a:xfrm>
            <a:off x="1733550" y="3797300"/>
            <a:ext cx="3987800" cy="10779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很想知道糕是怎样做成的！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  <a:sym typeface="+mn-ea"/>
            </a:endParaRPr>
          </a:p>
        </p:txBody>
      </p:sp>
      <p:pic>
        <p:nvPicPr>
          <p:cNvPr id="24581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407"/>
          <a:stretch>
            <a:fillRect/>
          </a:stretch>
        </p:blipFill>
        <p:spPr>
          <a:xfrm>
            <a:off x="7440613" y="4337050"/>
            <a:ext cx="1703387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7780" r="4131"/>
          <a:stretch>
            <a:fillRect/>
          </a:stretch>
        </p:blipFill>
        <p:spPr>
          <a:xfrm>
            <a:off x="5915025" y="4786313"/>
            <a:ext cx="1703388" cy="1846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 6"/>
          <p:cNvSpPr/>
          <p:nvPr/>
        </p:nvSpPr>
        <p:spPr>
          <a:xfrm>
            <a:off x="5527675" y="4610100"/>
            <a:ext cx="2479675" cy="2198688"/>
          </a:xfrm>
          <a:prstGeom prst="cloud">
            <a:avLst/>
          </a:prstGeom>
          <a:noFill/>
          <a:ln>
            <a:solidFill>
              <a:srgbClr val="A83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7100" y="1425575"/>
            <a:ext cx="7715250" cy="2554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孩子说：“是把大米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磨（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mò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成粉做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的，还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加了糖（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táng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）。”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A83C2A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爸爸说：“是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啊，大米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是农民种的稻子加工出来的。农民种稻子需要种子、农具、肥料、水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A83C2A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927100" y="4037013"/>
            <a:ext cx="4897438" cy="20621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顿号用途：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　　分隔同类的并列的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事，通常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是单字、词语或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短句，当中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的停顿较逗号短。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100" y="2538413"/>
            <a:ext cx="75025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25606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9963" y="3979863"/>
            <a:ext cx="2266950" cy="206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75" y="1390650"/>
            <a:ext cx="5973763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爸爸接着说：“糖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呢，是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用甘蔗（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zhè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）汁（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zhī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）、甜菜（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cài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）汁熬（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áo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）出来的。甘蔗、甜菜也要有人种。熬糖的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时候，要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有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工具，还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得有火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就算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suàn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）米糕做好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了，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还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得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要人包装、送货、销（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xiāo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）售（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shòu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），这些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又需要很多人的劳（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láo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）动。”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100" y="2538413"/>
            <a:ext cx="75025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26629" name="图片 6"/>
          <p:cNvPicPr>
            <a:picLocks noChangeAspect="1"/>
          </p:cNvPicPr>
          <p:nvPr/>
        </p:nvPicPr>
        <p:blipFill>
          <a:blip r:embed="rId1"/>
          <a:srcRect l="4303" t="5826" r="1765" b="3215"/>
          <a:stretch>
            <a:fillRect/>
          </a:stretch>
        </p:blipFill>
        <p:spPr>
          <a:xfrm>
            <a:off x="6588125" y="2308225"/>
            <a:ext cx="2555875" cy="2652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课堂展示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1397000" y="2100263"/>
            <a:ext cx="6350000" cy="2554288"/>
          </a:xfrm>
          <a:prstGeom prst="rect">
            <a:avLst/>
          </a:prstGeom>
          <a:ln w="9525">
            <a:noFill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用上“就算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还得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”说一句话。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用上“要有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还得有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”说一句话。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27652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315"/>
          <a:stretch>
            <a:fillRect/>
          </a:stretch>
        </p:blipFill>
        <p:spPr>
          <a:xfrm>
            <a:off x="5637213" y="4033838"/>
            <a:ext cx="2541587" cy="232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6263" y="1751013"/>
            <a:ext cx="6945313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爸爸拿起面前的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糕，说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：“你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想想，一块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平平常常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糕，经过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很多很多人的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劳动，才能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摆（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bǎi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）在我们面前。”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676275" y="4078288"/>
            <a:ext cx="3582988" cy="15700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AABB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：平平常常 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  明明白白 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  清清楚楚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100" y="2538413"/>
            <a:ext cx="75025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28678" name="图片 4"/>
          <p:cNvPicPr>
            <a:picLocks noChangeAspect="1"/>
          </p:cNvPicPr>
          <p:nvPr/>
        </p:nvPicPr>
        <p:blipFill>
          <a:blip r:embed="rId1"/>
          <a:srcRect b="12059"/>
          <a:stretch>
            <a:fillRect/>
          </a:stretch>
        </p:blipFill>
        <p:spPr>
          <a:xfrm>
            <a:off x="4572000" y="4513263"/>
            <a:ext cx="2667000" cy="1895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2675" y="1654175"/>
            <a:ext cx="719137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爸爸拿起面前的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糕，说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：“你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想想，一块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平平常常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糕，经过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很多很多人的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劳动，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才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能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摆（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bǎi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）在我们面前。”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100" y="2538413"/>
            <a:ext cx="75025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29701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313" y="4298950"/>
            <a:ext cx="24384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对话气泡: 圆角矩形 2"/>
          <p:cNvSpPr/>
          <p:nvPr/>
        </p:nvSpPr>
        <p:spPr>
          <a:xfrm>
            <a:off x="927100" y="3429000"/>
            <a:ext cx="5738813" cy="1157288"/>
          </a:xfrm>
          <a:prstGeom prst="wedgeRoundRectCallout">
            <a:avLst>
              <a:gd name="adj1" fmla="val -31585"/>
              <a:gd name="adj2" fmla="val -42373"/>
              <a:gd name="adj3" fmla="val 1666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“才”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字说明了“千人糕”制作的不易。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课堂展示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1136650" y="2212975"/>
            <a:ext cx="6350000" cy="2062163"/>
          </a:xfrm>
          <a:prstGeom prst="rect">
            <a:avLst/>
          </a:prstGeom>
          <a:ln w="9525">
            <a:noFill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想一想“经过”的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意思，并用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上“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经过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”说一句话。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3072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315"/>
          <a:stretch>
            <a:fillRect/>
          </a:stretch>
        </p:blipFill>
        <p:spPr>
          <a:xfrm>
            <a:off x="3406775" y="3708400"/>
            <a:ext cx="2543175" cy="2322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600" y="1911350"/>
            <a:ext cx="799147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孩子听了爸爸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的话，仔细想了想，说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：“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爸爸，这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糕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的（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dí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）确（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què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）应（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yīng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）该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叫‘千人糕’啊！”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1403350" y="3709988"/>
            <a:ext cx="3663950" cy="5857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的确：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确乎，确实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100" y="2538413"/>
            <a:ext cx="75025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31750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4333" r="3947"/>
          <a:stretch>
            <a:fillRect/>
          </a:stretch>
        </p:blipFill>
        <p:spPr>
          <a:xfrm>
            <a:off x="5389563" y="4108450"/>
            <a:ext cx="2351087" cy="2332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1333500" y="4735513"/>
            <a:ext cx="3733800" cy="10779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为什么叫它“千人糕呢”？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3"/>
          <p:cNvSpPr txBox="1"/>
          <p:nvPr/>
        </p:nvSpPr>
        <p:spPr>
          <a:xfrm>
            <a:off x="0" y="1543050"/>
            <a:ext cx="6627813" cy="31702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    能（   ）味（   ）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    熊（   ）昧（   ）  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买（   ）菜（   ）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    卖（   ）采（   ）</a:t>
            </a:r>
            <a:endParaRPr lang="zh-CN" altLang="en-US" sz="4000" b="1" dirty="0">
              <a:solidFill>
                <a:srgbClr val="2E2F31"/>
              </a:solidFill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9" name="圆角矩形标注 14"/>
          <p:cNvSpPr/>
          <p:nvPr/>
        </p:nvSpPr>
        <p:spPr>
          <a:xfrm>
            <a:off x="6348413" y="1785938"/>
            <a:ext cx="2281238" cy="1341438"/>
          </a:xfrm>
          <a:prstGeom prst="wedgeRoundRectCallout">
            <a:avLst>
              <a:gd name="adj1" fmla="val -928"/>
              <a:gd name="adj2" fmla="val 144352"/>
              <a:gd name="adj3" fmla="val 16667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比一比，组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词。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itchFamily="49" charset="-122"/>
              <a:ea typeface="楷体"/>
              <a:cs typeface="+mn-cs"/>
              <a:sym typeface="+mn-ea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871538" y="62230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复习生字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/>
              <a:cs typeface="+mn-cs"/>
              <a:sym typeface="+mn-ea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205038" y="1597025"/>
            <a:ext cx="11112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不能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572000" y="1563688"/>
            <a:ext cx="1101725" cy="644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味道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2197100" y="2174875"/>
            <a:ext cx="1101725" cy="644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熊猫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9" name="Text Box 4"/>
          <p:cNvSpPr txBox="1"/>
          <p:nvPr/>
        </p:nvSpPr>
        <p:spPr>
          <a:xfrm>
            <a:off x="4300538" y="2190750"/>
            <a:ext cx="13430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8A3A24"/>
                </a:solidFill>
                <a:latin typeface="楷体" pitchFamily="49" charset="-122"/>
                <a:ea typeface="楷体" pitchFamily="49" charset="-122"/>
              </a:rPr>
              <a:t> 蒙昧</a:t>
            </a:r>
            <a:endParaRPr lang="en-US" altLang="zh-CN" sz="3600" b="1" dirty="0">
              <a:solidFill>
                <a:srgbClr val="8A3A24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2211388" y="3367088"/>
            <a:ext cx="1101725" cy="644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买来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4537075" y="3417888"/>
            <a:ext cx="1101725" cy="644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白菜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211388" y="4014788"/>
            <a:ext cx="1101725" cy="644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卖家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4537075" y="4011613"/>
            <a:ext cx="1101725" cy="644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风采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10253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4988" y="3660775"/>
            <a:ext cx="3152775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07950" y="217488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F480B4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交流分享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/>
              <a:cs typeface="+mn-cs"/>
              <a:sym typeface="+mn-ea"/>
            </a:endParaRPr>
          </a:p>
        </p:txBody>
      </p:sp>
      <p:sp>
        <p:nvSpPr>
          <p:cNvPr id="20485" name="矩形 4"/>
          <p:cNvSpPr/>
          <p:nvPr/>
        </p:nvSpPr>
        <p:spPr>
          <a:xfrm>
            <a:off x="1762125" y="4805363"/>
            <a:ext cx="593407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E2586F"/>
                </a:solidFill>
                <a:latin typeface="楷体" pitchFamily="49" charset="-122"/>
                <a:ea typeface="楷体" pitchFamily="49" charset="-122"/>
              </a:rPr>
              <a:t>生活中还有什么也是通过大家合作得来呢？</a:t>
            </a:r>
            <a:endParaRPr lang="zh-CN" altLang="en-US" sz="3200" b="1" dirty="0">
              <a:solidFill>
                <a:srgbClr val="E2586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652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5175" y="2263775"/>
            <a:ext cx="30480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矩形 4"/>
          <p:cNvSpPr/>
          <p:nvPr/>
        </p:nvSpPr>
        <p:spPr>
          <a:xfrm>
            <a:off x="4333875" y="1558925"/>
            <a:ext cx="451326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音乐欣赏：众人划桨开大船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668" y="207366"/>
            <a:ext cx="1942857" cy="1571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4100" y="468313"/>
            <a:ext cx="4413250" cy="199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云形 1"/>
          <p:cNvSpPr/>
          <p:nvPr/>
        </p:nvSpPr>
        <p:spPr>
          <a:xfrm>
            <a:off x="1136650" y="746125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交流分享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/>
              <a:cs typeface="+mn-cs"/>
              <a:sym typeface="+mn-ea"/>
            </a:endParaRPr>
          </a:p>
        </p:txBody>
      </p:sp>
      <p:sp>
        <p:nvSpPr>
          <p:cNvPr id="7" name="矩形 2"/>
          <p:cNvSpPr/>
          <p:nvPr/>
        </p:nvSpPr>
        <p:spPr>
          <a:xfrm>
            <a:off x="655638" y="2882900"/>
            <a:ext cx="7645400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看到“千人糕”，我想到了农民、稻谷、大米、甘蔗汁、包装</a:t>
            </a:r>
            <a:r>
              <a:rPr lang="en-US" altLang="zh-CN" sz="36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en-US" altLang="zh-CN" sz="36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/>
            <a:endParaRPr lang="en-US" altLang="zh-CN" sz="36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en-US" altLang="zh-CN" sz="36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看到“衣服”，我想到</a:t>
            </a:r>
            <a:r>
              <a:rPr lang="en-US" altLang="zh-CN" sz="36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en-US" altLang="zh-CN" sz="36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en-US" altLang="zh-CN" sz="36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看到“铅笔”，我想到</a:t>
            </a:r>
            <a:r>
              <a:rPr lang="en-US" altLang="zh-CN" sz="36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6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　　</a:t>
            </a:r>
            <a:endParaRPr lang="en-US" altLang="zh-CN" sz="36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5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charRg st="52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charRg st="5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charRg st="5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中心点击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34819" name="矩形 9"/>
          <p:cNvSpPr/>
          <p:nvPr/>
        </p:nvSpPr>
        <p:spPr>
          <a:xfrm>
            <a:off x="1347788" y="2033588"/>
            <a:ext cx="6843712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  <a:sym typeface="+mn-ea"/>
              </a:rPr>
              <a:t>    世界上任何一样东西都要许多人共同劳动，才能创造出来。</a:t>
            </a:r>
            <a:endParaRPr lang="en-US" altLang="zh-CN" sz="3200" b="1" dirty="0">
              <a:solidFill>
                <a:srgbClr val="B1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34820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475" y="3876675"/>
            <a:ext cx="3057525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 bwMode="auto">
          <a:xfrm>
            <a:off x="1058863" y="847725"/>
            <a:ext cx="2689225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F480B4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作业布置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/>
              <a:cs typeface="+mn-cs"/>
              <a:sym typeface="+mn-ea"/>
            </a:endParaRPr>
          </a:p>
        </p:txBody>
      </p:sp>
      <p:sp>
        <p:nvSpPr>
          <p:cNvPr id="35843" name="矩形 7"/>
          <p:cNvSpPr/>
          <p:nvPr/>
        </p:nvSpPr>
        <p:spPr>
          <a:xfrm>
            <a:off x="1263650" y="1963738"/>
            <a:ext cx="6200775" cy="154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把自己懂得的道理写在“我的小本本上”。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5844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24"/>
          <a:stretch>
            <a:fillRect/>
          </a:stretch>
        </p:blipFill>
        <p:spPr>
          <a:xfrm>
            <a:off x="4364038" y="3230563"/>
            <a:ext cx="2351087" cy="2913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3325" y="3357563"/>
            <a:ext cx="1657350" cy="270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云形 13"/>
          <p:cNvSpPr/>
          <p:nvPr/>
        </p:nvSpPr>
        <p:spPr>
          <a:xfrm>
            <a:off x="1466850" y="561975"/>
            <a:ext cx="2689225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巩固练习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/>
              <a:cs typeface="+mn-cs"/>
              <a:sym typeface="+mn-ea"/>
            </a:endParaRPr>
          </a:p>
        </p:txBody>
      </p:sp>
      <p:sp>
        <p:nvSpPr>
          <p:cNvPr id="36868" name="内容占位符 2"/>
          <p:cNvSpPr txBox="1"/>
          <p:nvPr/>
        </p:nvSpPr>
        <p:spPr>
          <a:xfrm>
            <a:off x="434975" y="1690688"/>
            <a:ext cx="8261350" cy="1666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5F5F5F"/>
                </a:solidFill>
                <a:latin typeface="Arial" panose="020B0604020202020204" pitchFamily="34" charset="0"/>
                <a:ea typeface="楷体" pitchFamily="49" charset="-122"/>
              </a:rPr>
              <a:t>       </a:t>
            </a:r>
            <a:r>
              <a:rPr lang="zh-CN" altLang="en-US" sz="3200" b="1" dirty="0">
                <a:solidFill>
                  <a:srgbClr val="5F5F5F"/>
                </a:solidFill>
                <a:latin typeface="楷体" pitchFamily="49" charset="-122"/>
                <a:ea typeface="楷体" pitchFamily="49" charset="-122"/>
              </a:rPr>
              <a:t>打开</a:t>
            </a:r>
            <a:r>
              <a:rPr lang="zh-CN" altLang="en-US" sz="3200" b="1" dirty="0">
                <a:solidFill>
                  <a:srgbClr val="5F5F5F"/>
                </a:solidFill>
                <a:latin typeface="Arial" panose="020B0604020202020204" pitchFamily="34" charset="0"/>
                <a:ea typeface="楷体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阅读训练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-《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千人糕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solidFill>
                  <a:srgbClr val="5F5F5F"/>
                </a:solidFill>
                <a:latin typeface="Arial" panose="020B0604020202020204" pitchFamily="34" charset="0"/>
                <a:ea typeface="楷体" pitchFamily="49" charset="-122"/>
              </a:rPr>
              <a:t>”</a:t>
            </a:r>
            <a:r>
              <a:rPr lang="zh-CN" altLang="en-US" sz="3200" b="1" dirty="0">
                <a:solidFill>
                  <a:srgbClr val="5F5F5F"/>
                </a:solidFill>
                <a:latin typeface="楷体" pitchFamily="49" charset="-122"/>
                <a:ea typeface="楷体" pitchFamily="49" charset="-122"/>
              </a:rPr>
              <a:t>，一起来闯关吧！</a:t>
            </a:r>
            <a:endParaRPr lang="zh-CN" altLang="en-US" sz="3200" b="1" dirty="0">
              <a:solidFill>
                <a:srgbClr val="5F5F5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3"/>
          <p:cNvSpPr txBox="1"/>
          <p:nvPr/>
        </p:nvSpPr>
        <p:spPr>
          <a:xfrm>
            <a:off x="1077913" y="2247900"/>
            <a:ext cx="5341937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B1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gān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：甘 干 肝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40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B1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láo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：劳 牢 </a:t>
            </a:r>
            <a:r>
              <a:rPr lang="zh-CN" altLang="en-US" sz="6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5400" b="1" dirty="0">
              <a:solidFill>
                <a:srgbClr val="2E2F31"/>
              </a:solidFill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9" name="圆角矩形标注 14"/>
          <p:cNvSpPr/>
          <p:nvPr/>
        </p:nvSpPr>
        <p:spPr>
          <a:xfrm>
            <a:off x="2401888" y="5324475"/>
            <a:ext cx="5857875" cy="612775"/>
          </a:xfrm>
          <a:prstGeom prst="wedgeRoundRectCallout">
            <a:avLst>
              <a:gd name="adj1" fmla="val 12828"/>
              <a:gd name="adj2" fmla="val -148049"/>
              <a:gd name="adj3" fmla="val 16667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这些字的音节有什么特点呢？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itchFamily="49" charset="-122"/>
              <a:ea typeface="楷体"/>
              <a:cs typeface="+mn-cs"/>
              <a:sym typeface="+mn-ea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871538" y="62230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复习生字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/>
              <a:cs typeface="+mn-cs"/>
              <a:sym typeface="+mn-ea"/>
            </a:endParaRPr>
          </a:p>
        </p:txBody>
      </p:sp>
      <p:pic>
        <p:nvPicPr>
          <p:cNvPr id="112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9925" y="2319338"/>
            <a:ext cx="18288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对话气泡: 圆角矩形 2"/>
          <p:cNvSpPr/>
          <p:nvPr/>
        </p:nvSpPr>
        <p:spPr>
          <a:xfrm>
            <a:off x="6156325" y="3132138"/>
            <a:ext cx="2665413" cy="1339850"/>
          </a:xfrm>
          <a:prstGeom prst="wedgeRoundRectCallout">
            <a:avLst>
              <a:gd name="adj1" fmla="val 36176"/>
              <a:gd name="adj2" fmla="val 62524"/>
              <a:gd name="adj3" fmla="val 16667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根据偏旁学生字。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523875" y="457200"/>
            <a:ext cx="2665413" cy="719138"/>
          </a:xfrm>
          <a:prstGeom prst="cloud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复习生字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2292" name="文本框 3"/>
          <p:cNvSpPr txBox="1"/>
          <p:nvPr/>
        </p:nvSpPr>
        <p:spPr>
          <a:xfrm>
            <a:off x="1855788" y="1771650"/>
            <a:ext cx="4021137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氵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：汁  海  洋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40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艹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：菜  劳  蔗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口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：味  吃  唱</a:t>
            </a:r>
            <a:endParaRPr lang="zh-CN" altLang="en-US" sz="54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29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0" y="4572000"/>
            <a:ext cx="18288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对话气泡: 圆角矩形 2"/>
          <p:cNvSpPr/>
          <p:nvPr/>
        </p:nvSpPr>
        <p:spPr>
          <a:xfrm>
            <a:off x="2714625" y="3835400"/>
            <a:ext cx="4052888" cy="1187450"/>
          </a:xfrm>
          <a:prstGeom prst="wedgeRoundRectCallout">
            <a:avLst>
              <a:gd name="adj1" fmla="val 67036"/>
              <a:gd name="adj2" fmla="val 31368"/>
              <a:gd name="adj3" fmla="val 16667"/>
            </a:avLst>
          </a:prstGeom>
          <a:solidFill>
            <a:srgbClr val="F480B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一个字有两个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读音，你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能分开吗？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523875" y="457200"/>
            <a:ext cx="2665413" cy="719138"/>
          </a:xfrm>
          <a:prstGeom prst="cloud">
            <a:avLst/>
          </a:prstGeom>
          <a:ln>
            <a:solidFill>
              <a:srgbClr val="A83C2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复习生字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grpSp>
        <p:nvGrpSpPr>
          <p:cNvPr id="14340" name="组合 3"/>
          <p:cNvGrpSpPr/>
          <p:nvPr/>
        </p:nvGrpSpPr>
        <p:grpSpPr>
          <a:xfrm>
            <a:off x="960438" y="1366838"/>
            <a:ext cx="4816475" cy="2062162"/>
            <a:chOff x="989799" y="1736725"/>
            <a:chExt cx="4815743" cy="2062163"/>
          </a:xfrm>
        </p:grpSpPr>
        <p:sp>
          <p:nvSpPr>
            <p:cNvPr id="5" name="椭圆 4"/>
            <p:cNvSpPr/>
            <p:nvPr/>
          </p:nvSpPr>
          <p:spPr bwMode="auto">
            <a:xfrm>
              <a:off x="989799" y="2490787"/>
              <a:ext cx="1001560" cy="685800"/>
            </a:xfrm>
            <a:prstGeom prst="ellipse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  <a:sym typeface="+mn-ea"/>
                </a:rPr>
                <a:t>磨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endParaRPr>
            </a:p>
          </p:txBody>
        </p:sp>
        <p:sp>
          <p:nvSpPr>
            <p:cNvPr id="2" name="左大括号 1"/>
            <p:cNvSpPr/>
            <p:nvPr/>
          </p:nvSpPr>
          <p:spPr bwMode="auto">
            <a:xfrm>
              <a:off x="2197702" y="1784350"/>
              <a:ext cx="142853" cy="1968501"/>
            </a:xfrm>
            <a:prstGeom prst="leftBrac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546899" y="1736725"/>
              <a:ext cx="1501547" cy="719137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zypyyb" panose="02010600060101010101" pitchFamily="2" charset="-122"/>
                  <a:ea typeface="+mn-ea"/>
                  <a:cs typeface="+mn-cs"/>
                </a:rPr>
                <a:t>mó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zypyyb" panose="02010600060101010101" pitchFamily="2" charset="-122"/>
                <a:ea typeface="+mn-ea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2504044" y="3068638"/>
              <a:ext cx="1492023" cy="719138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zypyyb" panose="02010600060101010101" pitchFamily="2" charset="-122"/>
                  <a:ea typeface="+mn-ea"/>
                  <a:cs typeface="+mn-cs"/>
                </a:rPr>
                <a:t>mò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zypyyb" panose="02010600060101010101" pitchFamily="2" charset="-122"/>
                <a:ea typeface="+mn-ea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4303995" y="1736725"/>
              <a:ext cx="1501547" cy="719137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折磨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4303995" y="3079751"/>
              <a:ext cx="1501547" cy="719137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磨面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endParaRPr>
            </a:p>
          </p:txBody>
        </p:sp>
      </p:grpSp>
      <p:pic>
        <p:nvPicPr>
          <p:cNvPr id="1434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2163" y="4429125"/>
            <a:ext cx="1927225" cy="1920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对话气泡: 圆角矩形 2"/>
          <p:cNvSpPr/>
          <p:nvPr/>
        </p:nvSpPr>
        <p:spPr>
          <a:xfrm>
            <a:off x="2187575" y="3635375"/>
            <a:ext cx="4052888" cy="1187450"/>
          </a:xfrm>
          <a:prstGeom prst="wedgeRoundRectCallout">
            <a:avLst>
              <a:gd name="adj1" fmla="val 67976"/>
              <a:gd name="adj2" fmla="val 49015"/>
              <a:gd name="adj3" fmla="val 16667"/>
            </a:avLst>
          </a:prstGeom>
          <a:solidFill>
            <a:srgbClr val="F480B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一个字有两个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读音，你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能分开吗？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523875" y="457200"/>
            <a:ext cx="2665413" cy="719138"/>
          </a:xfrm>
          <a:prstGeom prst="cloud">
            <a:avLst/>
          </a:prstGeom>
          <a:ln>
            <a:solidFill>
              <a:srgbClr val="A83C2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复习生字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grpSp>
        <p:nvGrpSpPr>
          <p:cNvPr id="16388" name="组合 3"/>
          <p:cNvGrpSpPr/>
          <p:nvPr/>
        </p:nvGrpSpPr>
        <p:grpSpPr>
          <a:xfrm>
            <a:off x="979488" y="1366838"/>
            <a:ext cx="4816475" cy="2062162"/>
            <a:chOff x="989799" y="1736725"/>
            <a:chExt cx="4815743" cy="2062163"/>
          </a:xfrm>
        </p:grpSpPr>
        <p:sp>
          <p:nvSpPr>
            <p:cNvPr id="5" name="椭圆 4"/>
            <p:cNvSpPr/>
            <p:nvPr/>
          </p:nvSpPr>
          <p:spPr bwMode="auto">
            <a:xfrm>
              <a:off x="989799" y="2490787"/>
              <a:ext cx="1001560" cy="685800"/>
            </a:xfrm>
            <a:prstGeom prst="ellipse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  <a:sym typeface="+mn-ea"/>
                </a:rPr>
                <a:t>的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endParaRPr>
            </a:p>
          </p:txBody>
        </p:sp>
        <p:sp>
          <p:nvSpPr>
            <p:cNvPr id="2" name="左大括号 1"/>
            <p:cNvSpPr/>
            <p:nvPr/>
          </p:nvSpPr>
          <p:spPr bwMode="auto">
            <a:xfrm>
              <a:off x="2197702" y="1784350"/>
              <a:ext cx="142853" cy="1968501"/>
            </a:xfrm>
            <a:prstGeom prst="leftBrac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546899" y="1736725"/>
              <a:ext cx="1501547" cy="719137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zypyyb" panose="02010600060101010101" pitchFamily="2" charset="-122"/>
                  <a:ea typeface="+mn-ea"/>
                  <a:cs typeface="+mn-cs"/>
                </a:rPr>
                <a:t>dí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zypyyb" panose="02010600060101010101" pitchFamily="2" charset="-122"/>
                <a:ea typeface="+mn-ea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2504044" y="3068638"/>
              <a:ext cx="1492023" cy="719138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zypyyb" panose="02010600060101010101" pitchFamily="2" charset="-122"/>
                  <a:ea typeface="+mn-ea"/>
                  <a:cs typeface="+mn-cs"/>
                </a:rPr>
                <a:t>de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zypyyb" panose="02010600060101010101" pitchFamily="2" charset="-122"/>
                <a:ea typeface="+mn-ea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4303995" y="1736725"/>
              <a:ext cx="1501547" cy="719137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的确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4303995" y="3079751"/>
              <a:ext cx="1501547" cy="719137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好的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endParaRPr>
            </a:p>
          </p:txBody>
        </p:sp>
      </p:grpSp>
      <p:pic>
        <p:nvPicPr>
          <p:cNvPr id="1638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4488" y="4514850"/>
            <a:ext cx="1927225" cy="1920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对话气泡: 圆角矩形 2"/>
          <p:cNvSpPr/>
          <p:nvPr/>
        </p:nvSpPr>
        <p:spPr>
          <a:xfrm>
            <a:off x="2665413" y="3932238"/>
            <a:ext cx="4054475" cy="1187450"/>
          </a:xfrm>
          <a:prstGeom prst="wedgeRoundRectCallout">
            <a:avLst>
              <a:gd name="adj1" fmla="val 66801"/>
              <a:gd name="adj2" fmla="val 32972"/>
              <a:gd name="adj3" fmla="val 16667"/>
            </a:avLst>
          </a:prstGeom>
          <a:solidFill>
            <a:srgbClr val="F480B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一个字有两个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读音，你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能分开吗？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523875" y="457200"/>
            <a:ext cx="2665413" cy="719138"/>
          </a:xfrm>
          <a:prstGeom prst="cloud">
            <a:avLst/>
          </a:prstGeom>
          <a:ln>
            <a:solidFill>
              <a:srgbClr val="A83C2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复习生字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grpSp>
        <p:nvGrpSpPr>
          <p:cNvPr id="18436" name="组合 3"/>
          <p:cNvGrpSpPr/>
          <p:nvPr/>
        </p:nvGrpSpPr>
        <p:grpSpPr>
          <a:xfrm>
            <a:off x="1236663" y="1270000"/>
            <a:ext cx="4816475" cy="2062163"/>
            <a:chOff x="989799" y="1736725"/>
            <a:chExt cx="4815743" cy="2062163"/>
          </a:xfrm>
        </p:grpSpPr>
        <p:sp>
          <p:nvSpPr>
            <p:cNvPr id="5" name="椭圆 4"/>
            <p:cNvSpPr/>
            <p:nvPr/>
          </p:nvSpPr>
          <p:spPr bwMode="auto">
            <a:xfrm>
              <a:off x="989799" y="2490788"/>
              <a:ext cx="1001560" cy="685800"/>
            </a:xfrm>
            <a:prstGeom prst="ellipse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  <a:sym typeface="+mn-ea"/>
                </a:rPr>
                <a:t>应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endParaRPr>
            </a:p>
          </p:txBody>
        </p:sp>
        <p:sp>
          <p:nvSpPr>
            <p:cNvPr id="2" name="左大括号 1"/>
            <p:cNvSpPr/>
            <p:nvPr/>
          </p:nvSpPr>
          <p:spPr bwMode="auto">
            <a:xfrm>
              <a:off x="2197702" y="1784350"/>
              <a:ext cx="142853" cy="1968500"/>
            </a:xfrm>
            <a:prstGeom prst="leftBrac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546899" y="1736725"/>
              <a:ext cx="1501547" cy="719138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zypyyb" panose="02010600060101010101" pitchFamily="2" charset="-122"/>
                  <a:ea typeface="+mn-ea"/>
                  <a:cs typeface="+mn-cs"/>
                </a:rPr>
                <a:t>yīng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zypyyb" panose="02010600060101010101" pitchFamily="2" charset="-122"/>
                <a:ea typeface="+mn-ea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2504044" y="3068638"/>
              <a:ext cx="1492023" cy="719137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zypyyb" panose="02010600060101010101" pitchFamily="2" charset="-122"/>
                  <a:ea typeface="+mn-ea"/>
                  <a:cs typeface="+mn-cs"/>
                </a:rPr>
                <a:t>yìng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zypyyb" panose="02010600060101010101" pitchFamily="2" charset="-122"/>
                <a:ea typeface="+mn-ea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4303995" y="1736725"/>
              <a:ext cx="1501547" cy="719138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应该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4303995" y="3079750"/>
              <a:ext cx="1501547" cy="719138"/>
            </a:xfrm>
            <a:prstGeom prst="rect">
              <a:avLst/>
            </a:prstGeom>
            <a:solidFill>
              <a:srgbClr val="E2586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应答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endParaRPr>
            </a:p>
          </p:txBody>
        </p:sp>
      </p:grpSp>
      <p:pic>
        <p:nvPicPr>
          <p:cNvPr id="1843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3113" y="4525963"/>
            <a:ext cx="1927225" cy="1920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7100" y="1520825"/>
            <a:ext cx="63881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一天，爸爸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对孩子说：“今天我们来吃千人糕吧。”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B1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1585913" y="3990975"/>
            <a:ext cx="4572000" cy="15700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“千人糕”是什么呢？我也很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好奇，小朋友们，你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好奇吗？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100" y="2684463"/>
            <a:ext cx="6777038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爸爸，什么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是千人糕？”孩子好奇地问。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B1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5967413" y="4429125"/>
            <a:ext cx="2479675" cy="1998663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对话气泡: 圆角矩形 7"/>
          <p:cNvSpPr/>
          <p:nvPr/>
        </p:nvSpPr>
        <p:spPr>
          <a:xfrm>
            <a:off x="1287463" y="4725988"/>
            <a:ext cx="4835525" cy="1160463"/>
          </a:xfrm>
          <a:prstGeom prst="wedgeRoundRectCallout">
            <a:avLst>
              <a:gd name="adj1" fmla="val 4922"/>
              <a:gd name="adj2" fmla="val -3329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在孩子的想象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中，“千人糕”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是怎样的呢？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" name="对话气泡: 圆角矩形 2"/>
          <p:cNvSpPr/>
          <p:nvPr/>
        </p:nvSpPr>
        <p:spPr>
          <a:xfrm>
            <a:off x="2541588" y="2519363"/>
            <a:ext cx="5875338" cy="604838"/>
          </a:xfrm>
          <a:prstGeom prst="wedgeRoundRectCallout">
            <a:avLst>
              <a:gd name="adj1" fmla="val -14950"/>
              <a:gd name="adj2" fmla="val -39266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为什么用“很多很多”呢？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A83C2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7100" y="1552575"/>
            <a:ext cx="8029575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“需要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很多很多人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才能做成的糕。”爸爸回答。 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4363" y="3454400"/>
            <a:ext cx="791527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孩子想：这糕要很多很多人才能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做成，一定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特（</a:t>
            </a:r>
            <a:r>
              <a:rPr kumimoji="0" lang="en-US" altLang="zh-CN" sz="3200" b="1" i="0" u="sng" strike="noStrike" kern="1200" cap="none" spc="0" normalizeH="0" baseline="0" noProof="0" dirty="0" err="1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tè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别大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，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也许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比桌子还大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吧？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21511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315"/>
          <a:stretch>
            <a:fillRect/>
          </a:stretch>
        </p:blipFill>
        <p:spPr>
          <a:xfrm>
            <a:off x="6213475" y="4440238"/>
            <a:ext cx="2203450" cy="2417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6" grpId="0"/>
    </p:bldLst>
  </p:timing>
</p:sld>
</file>

<file path=ppt/theme/theme1.xml><?xml version="1.0" encoding="utf-8"?>
<a:theme xmlns:a="http://schemas.openxmlformats.org/drawingml/2006/main" name="A000120140530A99PPBG">
  <a:themeElements>
    <a:clrScheme name="自定义 46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A000120150508A02PPBG</Template>
  <TotalTime>0</TotalTime>
  <Words>1552</Words>
  <Application>WPS 演示</Application>
  <PresentationFormat>全屏显示(4:3)</PresentationFormat>
  <Paragraphs>213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幼圆</vt:lpstr>
      <vt:lpstr>微软雅黑</vt:lpstr>
      <vt:lpstr>等线</vt:lpstr>
      <vt:lpstr>楷体</vt:lpstr>
      <vt:lpstr>华文楷体</vt:lpstr>
      <vt:lpstr>+mn-ea</vt:lpstr>
      <vt:lpstr>zypyyb</vt:lpstr>
      <vt:lpstr>楷体</vt:lpstr>
      <vt:lpstr>Arial Unicode MS</vt:lpstr>
      <vt:lpstr>Courier New</vt:lpstr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389</cp:revision>
  <dcterms:created xsi:type="dcterms:W3CDTF">2017-07-18T14:30:00Z</dcterms:created>
  <dcterms:modified xsi:type="dcterms:W3CDTF">2018-01-12T11:40:44Z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