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3" r:id="rId3"/>
    <p:sldId id="257" r:id="rId4"/>
    <p:sldId id="336" r:id="rId5"/>
    <p:sldId id="337" r:id="rId6"/>
    <p:sldId id="338" r:id="rId7"/>
    <p:sldId id="339" r:id="rId8"/>
    <p:sldId id="340" r:id="rId9"/>
    <p:sldId id="341" r:id="rId10"/>
    <p:sldId id="357" r:id="rId11"/>
    <p:sldId id="356" r:id="rId12"/>
    <p:sldId id="372" r:id="rId13"/>
    <p:sldId id="366" r:id="rId14"/>
    <p:sldId id="355" r:id="rId15"/>
    <p:sldId id="371" r:id="rId16"/>
    <p:sldId id="342" r:id="rId17"/>
    <p:sldId id="324" r:id="rId18"/>
    <p:sldId id="354" r:id="rId19"/>
    <p:sldId id="322" r:id="rId20"/>
    <p:sldId id="362" r:id="rId21"/>
    <p:sldId id="343" r:id="rId22"/>
    <p:sldId id="317" r:id="rId23"/>
    <p:sldId id="344" r:id="rId24"/>
    <p:sldId id="345" r:id="rId25"/>
    <p:sldId id="346" r:id="rId26"/>
    <p:sldId id="351" r:id="rId27"/>
    <p:sldId id="361" r:id="rId28"/>
    <p:sldId id="347" r:id="rId29"/>
    <p:sldId id="367" r:id="rId30"/>
    <p:sldId id="368" r:id="rId31"/>
    <p:sldId id="369" r:id="rId32"/>
    <p:sldId id="370" r:id="rId33"/>
    <p:sldId id="360" r:id="rId34"/>
    <p:sldId id="359" r:id="rId35"/>
    <p:sldId id="358" r:id="rId36"/>
  </p:sldIdLst>
  <p:sldSz cx="9144000" cy="6858000" type="screen4x3"/>
  <p:notesSz cx="6858000" cy="9144000"/>
  <p:defaultTextStyle>
    <a:defPPr>
      <a:defRPr lang="zh-CN"/>
    </a:defPPr>
    <a:lvl1pPr marL="0" lvl="0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0000FF"/>
    <a:srgbClr val="FF0000"/>
    <a:srgbClr val="FF5050"/>
    <a:srgbClr val="FF33CC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8"/>
    <p:restoredTop sz="67980"/>
  </p:normalViewPr>
  <p:slideViewPr>
    <p:cSldViewPr snapToGrid="0" showGuides="1">
      <p:cViewPr varScale="1">
        <p:scale>
          <a:sx n="89" d="100"/>
          <a:sy n="89" d="100"/>
        </p:scale>
        <p:origin x="-14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426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1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1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1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hyperlink" Target="file:///C:\Users\Administrator\AppData\Local\Temp\Rar$DIa0.389\&#32463;&#20856;&#34255;&#31918;&#20030;&#21160;.fl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://www.1ydt.com/video/n_show/Nav_13/C51CE410_1.htm" TargetMode="Externa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://www.1ydt.com/video/n_show/Nav_13/C51CE410_1.htm" TargetMode="External"/><Relationship Id="rId2" Type="http://schemas.openxmlformats.org/officeDocument/2006/relationships/image" Target="../media/image23.jpe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1ydt.com/video/n_show/Nav_13/C51CE410_1.htm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hyperlink" Target="http://www.1ydt.com/video/n_show/Nav_13/C51CE410_1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1ydt.com/video/n_show/Nav_13/C51CE410_1.htm" TargetMode="Externa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360截图201610061646407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12291" name="内容占位符 3" descr="42a98226cffc1e17cf7105af4a90f603728de96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</p:spTree>
  </p:cSld>
  <p:clrMapOvr>
    <a:masterClrMapping/>
  </p:clrMapOvr>
  <p:transition spd="slow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3315" name="内容占位符 3" descr="3a0565ba247c15d8224766590fa34bc4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557213"/>
            <a:ext cx="9144000" cy="5715000"/>
          </a:xfrm>
          <a:ln/>
        </p:spPr>
      </p:pic>
    </p:spTree>
  </p:cSld>
  <p:clrMapOvr>
    <a:masterClrMapping/>
  </p:clrMapOvr>
  <p:transition spd="slow"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14339" name="内容占位符 3" descr="133533647887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396875"/>
            <a:ext cx="9096375" cy="6256338"/>
          </a:xfrm>
          <a:ln/>
        </p:spPr>
      </p:pic>
    </p:spTree>
  </p:cSld>
  <p:clrMapOvr>
    <a:masterClrMapping/>
  </p:clrMapOvr>
  <p:transition spd="slow"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15363" name="内容占位符 3" descr="163367982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98438"/>
            <a:ext cx="9139238" cy="6321425"/>
          </a:xfrm>
          <a:ln/>
        </p:spPr>
      </p:pic>
    </p:spTree>
  </p:cSld>
  <p:clrMapOvr>
    <a:masterClrMapping/>
  </p:clrMapOvr>
  <p:transition spd="slow"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6387" name="内容占位符 3" descr="W020101224420350408935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371475"/>
            <a:ext cx="9131300" cy="6029325"/>
          </a:xfrm>
          <a:ln/>
        </p:spPr>
      </p:pic>
    </p:spTree>
  </p:cSld>
  <p:clrMapOvr>
    <a:masterClrMapping/>
  </p:clrMapOvr>
  <p:transition spd="slow"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9860" name="Picture 4" descr="松鼠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113" y="0"/>
            <a:ext cx="7377112" cy="536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5"/>
          <p:cNvSpPr txBox="1"/>
          <p:nvPr/>
        </p:nvSpPr>
        <p:spPr>
          <a:xfrm>
            <a:off x="158750" y="5478463"/>
            <a:ext cx="865346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000" b="1" dirty="0">
                <a:latin typeface="Arial" panose="020B0604020202020204" pitchFamily="34" charset="0"/>
              </a:rPr>
              <a:t>如果有一只松鼠跑进你们家你会怎么对待它呢</a:t>
            </a:r>
            <a:r>
              <a:rPr lang="en-US" altLang="zh-CN" sz="4000" b="1" dirty="0">
                <a:latin typeface="Arial" panose="020B0604020202020204" pitchFamily="34" charset="0"/>
              </a:rPr>
              <a:t>?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17412" name="Rectangle 6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1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081" name="WordArt 17"/>
          <p:cNvSpPr>
            <a:spLocks noChangeArrowheads="1" noChangeShapeType="1" noTextEdit="1"/>
          </p:cNvSpPr>
          <p:nvPr/>
        </p:nvSpPr>
        <p:spPr bwMode="auto">
          <a:xfrm>
            <a:off x="1449664" y="2058782"/>
            <a:ext cx="6276975" cy="2465388"/>
          </a:xfrm>
          <a:prstGeom prst="rect">
            <a:avLst/>
          </a:prstGeom>
        </p:spPr>
        <p:txBody>
          <a:bodyPr wrap="none" numCol="1" fromWordArt="1">
            <a:prstTxWarp prst="textSlantUp">
              <a:avLst>
                <a:gd name="adj" fmla="val 4509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22.</a:t>
            </a: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跑进家来的松鼠</a:t>
            </a:r>
            <a:endParaRPr kumimoji="0" lang="zh-CN" altLang="en-US" sz="3600" b="0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6" name="Rectangle 20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19459" name="内容占位符 3" descr="360截图2016100616324229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17013" cy="6858000"/>
          </a:xfrm>
          <a:ln/>
        </p:spPr>
      </p:pic>
    </p:spTree>
  </p:cSld>
  <p:clrMapOvr>
    <a:masterClrMapping/>
  </p:clrMapOvr>
  <p:transition spd="slow"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4022" name="Picture 6" descr="U105P28T3D758563F326DT20050621160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5363" y="0"/>
            <a:ext cx="1798637" cy="180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18" name="Rectangle 2"/>
          <p:cNvSpPr>
            <a:spLocks noGrp="1" noRot="1"/>
          </p:cNvSpPr>
          <p:nvPr>
            <p:ph type="title"/>
          </p:nvPr>
        </p:nvSpPr>
        <p:spPr>
          <a:xfrm>
            <a:off x="0" y="1158875"/>
            <a:ext cx="8866188" cy="5699125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008000"/>
                </a:solidFill>
              </a:rPr>
              <a:t>  自由朗读课文，说说</a:t>
            </a:r>
            <a:r>
              <a:rPr lang="en-US" altLang="zh-CN" sz="6000" b="1" dirty="0">
                <a:solidFill>
                  <a:srgbClr val="008000"/>
                </a:solidFill>
              </a:rPr>
              <a:t>:</a:t>
            </a:r>
            <a:br>
              <a:rPr lang="en-US" altLang="zh-CN" sz="6000" b="1" dirty="0">
                <a:solidFill>
                  <a:srgbClr val="008000"/>
                </a:solidFill>
              </a:rPr>
            </a:br>
            <a:r>
              <a:rPr lang="en-US" altLang="zh-CN" sz="4800" b="1" dirty="0">
                <a:solidFill>
                  <a:srgbClr val="008000"/>
                </a:solidFill>
              </a:rPr>
              <a:t> </a:t>
            </a:r>
            <a:br>
              <a:rPr lang="en-US" altLang="zh-CN" sz="4800" b="1" dirty="0">
                <a:solidFill>
                  <a:srgbClr val="008000"/>
                </a:solidFill>
              </a:rPr>
            </a:br>
            <a:r>
              <a:rPr lang="en-US" altLang="zh-CN" sz="5400" b="1" dirty="0">
                <a:solidFill>
                  <a:srgbClr val="FF0000"/>
                </a:solidFill>
              </a:rPr>
              <a:t>1</a:t>
            </a:r>
            <a:r>
              <a:rPr lang="zh-CN" altLang="en-US" sz="5400" b="1" dirty="0">
                <a:solidFill>
                  <a:srgbClr val="FF0000"/>
                </a:solidFill>
              </a:rPr>
              <a:t>、</a:t>
            </a:r>
            <a:r>
              <a:rPr lang="zh-CN" altLang="en-US" sz="5400" b="1" dirty="0">
                <a:solidFill>
                  <a:srgbClr val="008000"/>
                </a:solidFill>
              </a:rPr>
              <a:t>这是一只什么样的松鼠</a:t>
            </a:r>
            <a:r>
              <a:rPr lang="en-US" altLang="zh-CN" sz="5400" b="1" dirty="0">
                <a:solidFill>
                  <a:srgbClr val="008000"/>
                </a:solidFill>
              </a:rPr>
              <a:t>?</a:t>
            </a:r>
            <a:br>
              <a:rPr lang="en-US" altLang="zh-CN" sz="5400" b="1" dirty="0">
                <a:solidFill>
                  <a:srgbClr val="008000"/>
                </a:solidFill>
              </a:rPr>
            </a:br>
            <a:r>
              <a:rPr lang="en-US" altLang="zh-CN" sz="5400" b="1" dirty="0">
                <a:solidFill>
                  <a:srgbClr val="FF0000"/>
                </a:solidFill>
              </a:rPr>
              <a:t>2</a:t>
            </a:r>
            <a:r>
              <a:rPr lang="zh-CN" altLang="en-US" sz="5400" b="1" dirty="0">
                <a:solidFill>
                  <a:srgbClr val="FF0000"/>
                </a:solidFill>
              </a:rPr>
              <a:t>、</a:t>
            </a:r>
            <a:r>
              <a:rPr lang="zh-CN" altLang="en-US" sz="5400" b="1" dirty="0">
                <a:solidFill>
                  <a:srgbClr val="008000"/>
                </a:solidFill>
              </a:rPr>
              <a:t>松鼠在“我”家主要做了哪些事？</a:t>
            </a:r>
            <a:endParaRPr lang="zh-CN" altLang="en-US" sz="6000" b="1" dirty="0">
              <a:solidFill>
                <a:srgbClr val="008000"/>
              </a:solidFill>
            </a:endParaRPr>
          </a:p>
        </p:txBody>
      </p:sp>
      <p:sp>
        <p:nvSpPr>
          <p:cNvPr id="20484" name="WordArt 4"/>
          <p:cNvSpPr>
            <a:spLocks noTextEdit="1"/>
          </p:cNvSpPr>
          <p:nvPr/>
        </p:nvSpPr>
        <p:spPr>
          <a:xfrm>
            <a:off x="808038" y="300038"/>
            <a:ext cx="3327400" cy="958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中宋" charset="0"/>
                <a:ea typeface="华文中宋" charset="0"/>
              </a:rPr>
              <a:t>整体把握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中宋" charset="0"/>
              <a:ea typeface="华文中宋" charset="0"/>
            </a:endParaRPr>
          </a:p>
        </p:txBody>
      </p:sp>
      <p:sp>
        <p:nvSpPr>
          <p:cNvPr id="20485" name="Rectangle 9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1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715963" y="1200150"/>
            <a:ext cx="8229600" cy="1143000"/>
          </a:xfrm>
          <a:solidFill>
            <a:srgbClr val="FFFF99">
              <a:alpha val="100000"/>
            </a:srgbClr>
          </a:solidFill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1~11</a:t>
            </a:r>
            <a:r>
              <a:rPr lang="zh-CN" altLang="en-US" sz="4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段）：主要写松鼠千方百计地</a:t>
            </a:r>
            <a:r>
              <a:rPr lang="zh-CN" altLang="en-US" sz="4000" dirty="0">
                <a:solidFill>
                  <a:srgbClr val="000000"/>
                </a:solidFill>
                <a:ea typeface="华文新魏" pitchFamily="2" charset="-122"/>
              </a:rPr>
              <a:t>“</a:t>
            </a:r>
            <a:r>
              <a:rPr lang="zh-CN" altLang="en-US" sz="4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贮存冬粮</a:t>
            </a:r>
            <a:r>
              <a:rPr lang="zh-CN" altLang="en-US" sz="4000" dirty="0">
                <a:solidFill>
                  <a:srgbClr val="000000"/>
                </a:solidFill>
                <a:ea typeface="华文新魏" pitchFamily="2" charset="-122"/>
              </a:rPr>
              <a:t>”</a:t>
            </a:r>
            <a:r>
              <a:rPr lang="zh-CN" altLang="en-US" sz="4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4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611188" y="2646363"/>
            <a:ext cx="7848600" cy="1727200"/>
          </a:xfrm>
          <a:solidFill>
            <a:srgbClr val="FF99CC">
              <a:alpha val="100000"/>
            </a:srgbClr>
          </a:solidFill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>
                <a:ea typeface="华文新魏" pitchFamily="2" charset="-122"/>
              </a:rPr>
              <a:t>（</a:t>
            </a:r>
            <a:r>
              <a:rPr lang="en-US" altLang="zh-CN" sz="4000" dirty="0">
                <a:ea typeface="华文新魏" pitchFamily="2" charset="-122"/>
              </a:rPr>
              <a:t>12~15</a:t>
            </a:r>
            <a:r>
              <a:rPr lang="zh-CN" altLang="en-US" sz="4000" dirty="0">
                <a:ea typeface="华文新魏" pitchFamily="2" charset="-122"/>
              </a:rPr>
              <a:t>段）：主要写松鼠忙活了一个早晨，把“我们”采来的一篮子鲜蘑菇全晾上了。</a:t>
            </a:r>
            <a:endParaRPr lang="zh-CN" altLang="en-US" sz="4000" dirty="0">
              <a:ea typeface="华文新魏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323850" y="3933825"/>
            <a:ext cx="8229600" cy="1541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har char="•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90538" y="4643438"/>
            <a:ext cx="8388350" cy="18716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16~20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段）：主要写天冷了，松鼠把手套、毛巾等东西叼到烟囱里，给自己垫窝。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4663" y="260350"/>
            <a:ext cx="822007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松鼠在“我”家主要做了哪些事？</a:t>
            </a:r>
            <a:endParaRPr kumimoji="0" lang="zh-CN" altLang="en-US" sz="4400" b="1" kern="1200" cap="none" spc="0" normalizeH="0" baseline="0" noProof="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animBg="1" build="p"/>
      <p:bldP spid="297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4" descr="20047108404521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463" y="508000"/>
            <a:ext cx="8243887" cy="595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566738" y="538163"/>
            <a:ext cx="822007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松鼠在“我”家主要做了哪些事？</a:t>
            </a:r>
            <a:endParaRPr kumimoji="0" lang="zh-CN" altLang="en-US" sz="4400" b="1" kern="1200" cap="none" spc="0" normalizeH="0" baseline="0" noProof="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531" name="Text Box 6"/>
          <p:cNvSpPr txBox="1"/>
          <p:nvPr/>
        </p:nvSpPr>
        <p:spPr>
          <a:xfrm>
            <a:off x="808038" y="1757363"/>
            <a:ext cx="923925" cy="44624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跑进家来的松鼠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2532" name="AutoShape 7"/>
          <p:cNvSpPr/>
          <p:nvPr/>
        </p:nvSpPr>
        <p:spPr>
          <a:xfrm>
            <a:off x="2060575" y="1743075"/>
            <a:ext cx="354013" cy="3852863"/>
          </a:xfrm>
          <a:prstGeom prst="leftBrace">
            <a:avLst>
              <a:gd name="adj1" fmla="val 906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50888" name="Text Box 8">
            <a:hlinkClick r:id="rId1" action="ppaction://hlinkfile"/>
          </p:cNvPr>
          <p:cNvSpPr txBox="1"/>
          <p:nvPr/>
        </p:nvSpPr>
        <p:spPr>
          <a:xfrm>
            <a:off x="2608263" y="1779588"/>
            <a:ext cx="30845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贮存粮食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50889" name="Text Box 9"/>
          <p:cNvSpPr txBox="1"/>
          <p:nvPr/>
        </p:nvSpPr>
        <p:spPr>
          <a:xfrm>
            <a:off x="2657475" y="3341688"/>
            <a:ext cx="31083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晾蘑菇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50890" name="Text Box 10"/>
          <p:cNvSpPr txBox="1"/>
          <p:nvPr/>
        </p:nvSpPr>
        <p:spPr>
          <a:xfrm>
            <a:off x="2717800" y="4791075"/>
            <a:ext cx="35845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垫窝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50891" name="Text Box 11"/>
          <p:cNvSpPr txBox="1"/>
          <p:nvPr/>
        </p:nvSpPr>
        <p:spPr>
          <a:xfrm>
            <a:off x="5492750" y="1930400"/>
            <a:ext cx="331311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(1------11)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250892" name="Text Box 12"/>
          <p:cNvSpPr txBox="1"/>
          <p:nvPr/>
        </p:nvSpPr>
        <p:spPr>
          <a:xfrm>
            <a:off x="5446713" y="3440113"/>
            <a:ext cx="26717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(12-----15)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250893" name="Text Box 13"/>
          <p:cNvSpPr txBox="1"/>
          <p:nvPr/>
        </p:nvSpPr>
        <p:spPr>
          <a:xfrm>
            <a:off x="5637213" y="5019675"/>
            <a:ext cx="2778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(16----20)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22539" name="Rectangle 14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sz="2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50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250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8" grpId="0"/>
      <p:bldP spid="250889" grpId="0"/>
      <p:bldP spid="250890" grpId="0"/>
      <p:bldP spid="250891" grpId="0"/>
      <p:bldP spid="250892" grpId="0"/>
      <p:bldP spid="2508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5" name="Rectangle 3"/>
          <p:cNvSpPr>
            <a:spLocks noGrp="1" noRot="1"/>
          </p:cNvSpPr>
          <p:nvPr>
            <p:ph idx="1"/>
          </p:nvPr>
        </p:nvSpPr>
        <p:spPr>
          <a:xfrm>
            <a:off x="711200" y="2159000"/>
            <a:ext cx="7545388" cy="160655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对于这只跑进家来的松鼠，“我们一家人”对它的感情是怎样的呢？</a:t>
            </a:r>
            <a:endParaRPr lang="zh-CN" altLang="en-US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en-US" altLang="zh-CN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2758" name="Text Box 6"/>
          <p:cNvSpPr txBox="1"/>
          <p:nvPr/>
        </p:nvSpPr>
        <p:spPr>
          <a:xfrm>
            <a:off x="796925" y="3903663"/>
            <a:ext cx="721995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我们一家”对松鼠充满了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之情！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56" name="Picture 7" descr="U105P28T3D758563F326DT20050621160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2888" y="5651500"/>
            <a:ext cx="1068387" cy="99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WordArt 8"/>
          <p:cNvSpPr>
            <a:spLocks noTextEdit="1"/>
          </p:cNvSpPr>
          <p:nvPr/>
        </p:nvSpPr>
        <p:spPr>
          <a:xfrm>
            <a:off x="649288" y="431800"/>
            <a:ext cx="3181350" cy="1423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中宋" charset="0"/>
                <a:ea typeface="华文中宋" charset="0"/>
              </a:rPr>
              <a:t>体会情感 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中宋" charset="0"/>
              <a:ea typeface="华文中宋" charset="0"/>
            </a:endParaRPr>
          </a:p>
        </p:txBody>
      </p:sp>
      <p:sp>
        <p:nvSpPr>
          <p:cNvPr id="202763" name="Text Box 11"/>
          <p:cNvSpPr txBox="1"/>
          <p:nvPr/>
        </p:nvSpPr>
        <p:spPr>
          <a:xfrm>
            <a:off x="876300" y="4976813"/>
            <a:ext cx="71151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你从文中哪些地方可以看出来？</a:t>
            </a:r>
            <a:endParaRPr lang="zh-CN" altLang="en-US" sz="40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9" name="Rectangle 12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  <a:hlinkClick r:id="rId2"/>
              </a:rPr>
              <a:t> </a:t>
            </a: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0275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build="p"/>
      <p:bldP spid="202758" grpId="0"/>
      <p:bldP spid="2027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280988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955" name="Text Box 3"/>
          <p:cNvSpPr txBox="1"/>
          <p:nvPr/>
        </p:nvSpPr>
        <p:spPr>
          <a:xfrm>
            <a:off x="376238" y="1214438"/>
            <a:ext cx="327025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整天满屋乱跑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，在橱柜和架子上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跳来跳去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，动作灵活得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惊人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从来没有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碰掉过一样东西。</a:t>
            </a:r>
            <a:endParaRPr lang="zh-CN" altLang="en-US" sz="40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53956" name="Picture 4" descr="松鼠在室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63" y="0"/>
            <a:ext cx="4851400" cy="286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957" name="Rectangle 5"/>
          <p:cNvSpPr>
            <a:spLocks noRot="1"/>
          </p:cNvSpPr>
          <p:nvPr/>
        </p:nvSpPr>
        <p:spPr>
          <a:xfrm>
            <a:off x="3690938" y="3092450"/>
            <a:ext cx="5222875" cy="3222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这句话写松鼠在我们家“整天满屋乱跑”“跳来跳去”，可是从“惊人”“从来没有”这些词语中，我们看到的是作者对小松鼠的这些行为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并没有丝毫的埋怨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，我们读到的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称赞。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2" name="Rectangle 6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b="1" dirty="0">
                <a:latin typeface="Arial" panose="020B0604020202020204" pitchFamily="34" charset="0"/>
                <a:hlinkClick r:id="rId3"/>
              </a:rPr>
              <a:t> </a:t>
            </a:r>
            <a:endParaRPr lang="en-US" altLang="zh-CN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3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3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53957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5" grpId="0"/>
      <p:bldP spid="25395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713" y="339725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4979" name="Text Box 3"/>
          <p:cNvSpPr txBox="1"/>
          <p:nvPr/>
        </p:nvSpPr>
        <p:spPr>
          <a:xfrm>
            <a:off x="682625" y="817563"/>
            <a:ext cx="8062913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有时，松鼠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跳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到我的肩上，用小嘴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蹭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我的脸，还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轻轻咬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我的耳朵，我想它是又想吃糖了。可我又上哪儿给它找去呢？</a:t>
            </a:r>
            <a:endParaRPr lang="zh-CN" altLang="en-US" sz="40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4981" name="Rectangle 5"/>
          <p:cNvSpPr/>
          <p:nvPr/>
        </p:nvSpPr>
        <p:spPr>
          <a:xfrm>
            <a:off x="727075" y="3933825"/>
            <a:ext cx="7754938" cy="2460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松鼠“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跳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”到小作者的肩上，“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蹭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”他的脸，还“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轻轻咬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”他的耳朵，松鼠俨然已成为小作者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亲密的伙伴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。对于松鼠的喜好，小作者已了然于心。描写松鼠的几个动词，不仅写出了松鼠的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可爱灵活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，更流露出作者对松鼠的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喜爱之情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5" name="Rectangle 6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498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498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498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498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9" grpId="0"/>
      <p:bldP spid="25498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63" y="176213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03" name="Picture 3" descr="吃坚果的松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0238"/>
            <a:ext cx="2817813" cy="305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 Box 5"/>
          <p:cNvSpPr txBox="1"/>
          <p:nvPr/>
        </p:nvSpPr>
        <p:spPr>
          <a:xfrm>
            <a:off x="2835275" y="196850"/>
            <a:ext cx="6148388" cy="404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爸爸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哈哈大笑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，说：“我怎么没想到这一点呢！咱们家的松鼠是在储备冬粮呢。森林里的松鼠到了秋天，就要开始储备冬粮。这是松鼠的天性，咱们的松鼠自然也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不甘落后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！”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07" name="Rectangle 7"/>
          <p:cNvSpPr>
            <a:spLocks noChangeArrowheads="1"/>
          </p:cNvSpPr>
          <p:nvPr/>
        </p:nvSpPr>
        <p:spPr bwMode="auto">
          <a:xfrm>
            <a:off x="252413" y="4268788"/>
            <a:ext cx="8559800" cy="2054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知道是松鼠偷吃了糖，发现自己一直错怪了自己的孩子，爸爸不仅没有责怪松鼠，反而“哈哈大笑”，认为这是松鼠的天性，还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夸奖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它“不甘落后”，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体现家人对松鼠的喜爱。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630" name="Rectangle 8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3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07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07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07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07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56007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5218" name="Rectangle 2"/>
          <p:cNvSpPr>
            <a:spLocks noGrp="1" noRot="1"/>
          </p:cNvSpPr>
          <p:nvPr>
            <p:ph type="title"/>
          </p:nvPr>
        </p:nvSpPr>
        <p:spPr>
          <a:xfrm>
            <a:off x="3736975" y="158750"/>
            <a:ext cx="5168900" cy="3684588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有一天，它干脆失踪了，哪儿也找不到。也许它跑到花园或森林里去了吧？我们心里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空落落</a:t>
            </a:r>
            <a:r>
              <a:rPr lang="zh-CN" altLang="en-US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的。</a:t>
            </a:r>
            <a:endParaRPr lang="zh-CN" altLang="en-US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5219" name="Rectangle 3"/>
          <p:cNvSpPr>
            <a:spLocks noGrp="1" noRot="1"/>
          </p:cNvSpPr>
          <p:nvPr>
            <p:ph idx="1"/>
          </p:nvPr>
        </p:nvSpPr>
        <p:spPr>
          <a:xfrm>
            <a:off x="212725" y="4235450"/>
            <a:ext cx="8348663" cy="246697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松鼠不见了，作者一家人到处去找，却又哪儿也找不到。虽然猜想它也许跑回了森林，可作者一家人的心里是“空落落”的，他们多么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舍不得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这只可爱的松鼠啊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zh-CN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7652" name="Picture 4" descr="松鼠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22663" cy="3633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5219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5219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5219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8" grpId="0"/>
      <p:bldP spid="26521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468313" y="1611313"/>
            <a:ext cx="8229600" cy="5246687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7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本文通过描写松鼠落户</a:t>
            </a:r>
            <a:r>
              <a:rPr lang="zh-CN" altLang="en-US" sz="6000" dirty="0">
                <a:solidFill>
                  <a:srgbClr val="000000"/>
                </a:solidFill>
                <a:latin typeface="Gulim" panose="020B0600000101010101" pitchFamily="34" charset="-127"/>
                <a:ea typeface="黑体" panose="02010609060101010101" pitchFamily="2" charset="-122"/>
              </a:rPr>
              <a:t>“</a:t>
            </a:r>
            <a:r>
              <a:rPr lang="zh-CN" altLang="en-US" sz="6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6000" dirty="0">
                <a:solidFill>
                  <a:srgbClr val="000000"/>
                </a:solidFill>
                <a:latin typeface="Gulim" panose="020B0600000101010101" pitchFamily="34" charset="-127"/>
                <a:ea typeface="黑体" panose="02010609060101010101" pitchFamily="2" charset="-122"/>
              </a:rPr>
              <a:t>”</a:t>
            </a:r>
            <a:r>
              <a:rPr lang="zh-CN" altLang="en-US" sz="6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家的几件趣事，反映了</a:t>
            </a:r>
            <a:r>
              <a:rPr lang="zh-CN" altLang="en-US" sz="6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松鼠的可爱</a:t>
            </a:r>
            <a:r>
              <a:rPr lang="zh-CN" altLang="en-US" sz="6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，表达了作者及全家人对松鼠的</a:t>
            </a:r>
            <a:r>
              <a:rPr lang="zh-CN" altLang="en-US" sz="6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喜爱之情</a:t>
            </a:r>
            <a:r>
              <a:rPr lang="zh-CN" altLang="en-US" sz="6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6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5" name="WordArt 5"/>
          <p:cNvSpPr>
            <a:spLocks noTextEdit="1"/>
          </p:cNvSpPr>
          <p:nvPr/>
        </p:nvSpPr>
        <p:spPr>
          <a:xfrm>
            <a:off x="357188" y="214313"/>
            <a:ext cx="3206750" cy="1271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主题解说</a:t>
            </a:r>
            <a:endParaRPr lang="zh-CN" altLang="en-US" sz="3600"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76" name="Picture 7" descr="get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5589588"/>
            <a:ext cx="2952750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8" y="141288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7027" name="Text Box 3"/>
          <p:cNvSpPr txBox="1"/>
          <p:nvPr/>
        </p:nvSpPr>
        <p:spPr>
          <a:xfrm>
            <a:off x="768350" y="1676400"/>
            <a:ext cx="8375650" cy="2505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zh-CN" altLang="en-US" sz="7200" b="1" dirty="0">
                <a:solidFill>
                  <a:srgbClr val="006600"/>
                </a:solidFill>
                <a:latin typeface="Arial" panose="020B0604020202020204" pitchFamily="34" charset="0"/>
                <a:ea typeface="楷体_GB2312" pitchFamily="49" charset="-122"/>
              </a:rPr>
              <a:t>　学了文章后你有什么体会</a:t>
            </a:r>
            <a:r>
              <a:rPr lang="en-US" altLang="zh-CN" sz="7200" b="1" dirty="0">
                <a:solidFill>
                  <a:srgbClr val="006600"/>
                </a:solidFill>
                <a:latin typeface="Arial" panose="020B0604020202020204" pitchFamily="34" charset="0"/>
                <a:ea typeface="楷体_GB2312" pitchFamily="49" charset="-122"/>
              </a:rPr>
              <a:t>?</a:t>
            </a:r>
            <a:endParaRPr lang="en-US" altLang="zh-CN" sz="7200" b="1" dirty="0">
              <a:solidFill>
                <a:srgbClr val="00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0" name="Rectangle 6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5" name="Rectangle 3"/>
          <p:cNvSpPr>
            <a:spLocks noGrp="1" noRot="1"/>
          </p:cNvSpPr>
          <p:nvPr>
            <p:ph idx="1"/>
          </p:nvPr>
        </p:nvSpPr>
        <p:spPr>
          <a:xfrm>
            <a:off x="415925" y="2857500"/>
            <a:ext cx="8112125" cy="2820988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/>
              <a:t>　</a:t>
            </a:r>
            <a:endParaRPr lang="zh-CN" altLang="en-US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Rectangle 7"/>
          <p:cNvSpPr/>
          <p:nvPr/>
        </p:nvSpPr>
        <p:spPr>
          <a:xfrm>
            <a:off x="0" y="61913"/>
            <a:ext cx="8923338" cy="6804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/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内容梳理（课文回放）</a:t>
            </a:r>
            <a:r>
              <a:rPr lang="zh-CN" altLang="en-US" b="1" dirty="0">
                <a:latin typeface="Arial" panose="020B0604020202020204" pitchFamily="34" charset="0"/>
              </a:rPr>
              <a:t>。</a:t>
            </a:r>
            <a:endParaRPr lang="zh-CN" altLang="en-US" b="1" dirty="0">
              <a:latin typeface="Arial" panose="020B0604020202020204" pitchFamily="34" charset="0"/>
            </a:endParaRPr>
          </a:p>
          <a:p>
            <a:pPr algn="l"/>
            <a:r>
              <a:rPr lang="zh-CN" altLang="en-US" b="1" dirty="0">
                <a:latin typeface="Arial" panose="020B0604020202020204" pitchFamily="34" charset="0"/>
              </a:rPr>
              <a:t> </a:t>
            </a:r>
            <a:endParaRPr lang="zh-CN" altLang="en-US" b="1" dirty="0">
              <a:latin typeface="Arial" panose="020B0604020202020204" pitchFamily="34" charset="0"/>
            </a:endParaRPr>
          </a:p>
          <a:p>
            <a:pPr algn="l"/>
            <a:r>
              <a:rPr lang="zh-CN" altLang="en-US" b="1" dirty="0">
                <a:latin typeface="Arial" panose="020B0604020202020204" pitchFamily="34" charset="0"/>
              </a:rPr>
              <a:t>　</a:t>
            </a:r>
            <a:r>
              <a:rPr lang="zh-CN" altLang="en-US" sz="4000" b="1" dirty="0">
                <a:latin typeface="Arial" panose="020B0604020202020204" pitchFamily="34" charset="0"/>
              </a:rPr>
              <a:t>　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．文章写的是一只松鼠跑进我们家后，在我们家接二连三发生的一些趣事：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　　（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________________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　　（</a:t>
            </a:r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________________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　　（</a:t>
            </a:r>
            <a:r>
              <a:rPr lang="en-US" altLang="zh-CN" sz="3600" b="1" dirty="0">
                <a:latin typeface="Arial" panose="020B0604020202020204" pitchFamily="34" charset="0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________________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pPr algn="l"/>
            <a:endParaRPr lang="en-US" altLang="zh-CN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　　</a:t>
            </a:r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．文章通过这一系列有趣的事，使一只</a:t>
            </a:r>
            <a:r>
              <a:rPr lang="en-US" altLang="zh-CN" sz="3600" b="1" dirty="0">
                <a:latin typeface="Arial" panose="020B0604020202020204" pitchFamily="34" charset="0"/>
              </a:rPr>
              <a:t>__________</a:t>
            </a:r>
            <a:r>
              <a:rPr lang="zh-CN" altLang="en-US" sz="3600" b="1" dirty="0">
                <a:latin typeface="Arial" panose="020B0604020202020204" pitchFamily="34" charset="0"/>
              </a:rPr>
              <a:t>、</a:t>
            </a:r>
            <a:r>
              <a:rPr lang="en-US" altLang="zh-CN" sz="3600" b="1" dirty="0">
                <a:latin typeface="Arial" panose="020B0604020202020204" pitchFamily="34" charset="0"/>
              </a:rPr>
              <a:t>__________</a:t>
            </a:r>
            <a:r>
              <a:rPr lang="zh-CN" altLang="en-US" sz="3600" b="1" dirty="0">
                <a:latin typeface="Arial" panose="020B0604020202020204" pitchFamily="34" charset="0"/>
              </a:rPr>
              <a:t>的小松鼠跃然纸上，通篇字里行间流露出我们一家人对小松鼠的</a:t>
            </a:r>
            <a:r>
              <a:rPr lang="en-US" altLang="zh-CN" sz="3600" b="1" dirty="0">
                <a:latin typeface="Arial" panose="020B0604020202020204" pitchFamily="34" charset="0"/>
              </a:rPr>
              <a:t>__________</a:t>
            </a:r>
            <a:r>
              <a:rPr lang="zh-CN" altLang="en-US" sz="3600" b="1" dirty="0">
                <a:latin typeface="Arial" panose="020B0604020202020204" pitchFamily="34" charset="0"/>
              </a:rPr>
              <a:t>之情。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b="1" dirty="0">
                <a:latin typeface="Arial" panose="020B0604020202020204" pitchFamily="34" charset="0"/>
              </a:rPr>
              <a:t> 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0724" name="Rectangle 8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1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81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-252412" y="908050"/>
            <a:ext cx="7489825" cy="57785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</a:rPr>
              <a:t>．可我又上哪给他找去呢？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zh-CN" altLang="en-US" sz="4000" b="1" dirty="0">
                <a:solidFill>
                  <a:schemeClr val="tx1"/>
                </a:solidFill>
              </a:rPr>
              <a:t>　　　　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r>
              <a:rPr lang="zh-CN" altLang="en-US" sz="3200" b="1" dirty="0">
                <a:solidFill>
                  <a:schemeClr val="tx1"/>
                </a:solidFill>
              </a:rPr>
              <a:t> 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zh-CN" altLang="en-US" sz="3200" b="1" dirty="0">
                <a:solidFill>
                  <a:schemeClr val="tx1"/>
                </a:solidFill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</a:rPr>
              <a:t>．松鼠像粒子弹似的从里头蹿了出来。</a:t>
            </a:r>
            <a:r>
              <a:rPr lang="zh-CN" altLang="en-US" sz="4000" b="1" dirty="0">
                <a:solidFill>
                  <a:schemeClr val="tx1"/>
                </a:solidFill>
              </a:rPr>
              <a:t> 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en-US" altLang="zh-CN" sz="3200" b="1" dirty="0">
                <a:solidFill>
                  <a:schemeClr val="tx1"/>
                </a:solidFill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</a:rPr>
              <a:t>．咱们的松鼠自然也不甘落后。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zh-CN" altLang="en-US" sz="3200" b="1" dirty="0">
                <a:solidFill>
                  <a:schemeClr val="tx1"/>
                </a:solidFill>
              </a:rPr>
              <a:t>　　　　 </a:t>
            </a:r>
            <a:br>
              <a:rPr lang="zh-CN" altLang="en-US" sz="3200" b="1" dirty="0">
                <a:solidFill>
                  <a:schemeClr val="tx1"/>
                </a:solidFill>
              </a:rPr>
            </a:br>
            <a:br>
              <a:rPr lang="zh-CN" altLang="en-US" sz="3200" b="1" dirty="0">
                <a:solidFill>
                  <a:schemeClr val="tx1"/>
                </a:solidFill>
              </a:rPr>
            </a:br>
            <a:r>
              <a:rPr lang="zh-CN" altLang="en-US" sz="3200" b="1" dirty="0">
                <a:solidFill>
                  <a:schemeClr val="tx1"/>
                </a:solidFill>
              </a:rPr>
              <a:t>　　</a:t>
            </a:r>
            <a:br>
              <a:rPr lang="zh-CN" altLang="en-US" sz="3200" b="1" dirty="0">
                <a:solidFill>
                  <a:srgbClr val="0099FF"/>
                </a:solidFill>
              </a:rPr>
            </a:br>
            <a:r>
              <a:rPr lang="zh-CN" altLang="en-US" sz="4000" b="1" dirty="0">
                <a:solidFill>
                  <a:srgbClr val="0099FF"/>
                </a:solidFill>
              </a:rPr>
              <a:t> </a:t>
            </a:r>
            <a:endParaRPr lang="zh-CN" altLang="en-US" sz="4000" b="1" dirty="0">
              <a:solidFill>
                <a:srgbClr val="0099FF"/>
              </a:solidFill>
            </a:endParaRPr>
          </a:p>
        </p:txBody>
      </p:sp>
      <p:sp>
        <p:nvSpPr>
          <p:cNvPr id="38916" name="Rectangle 4"/>
          <p:cNvSpPr/>
          <p:nvPr/>
        </p:nvSpPr>
        <p:spPr>
          <a:xfrm>
            <a:off x="2087563" y="765175"/>
            <a:ext cx="7056437" cy="6902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</a:rPr>
              <a:t> </a:t>
            </a:r>
            <a:endParaRPr lang="en-US" altLang="zh-CN" sz="4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8917" name="Rectangle 5"/>
          <p:cNvSpPr/>
          <p:nvPr/>
        </p:nvSpPr>
        <p:spPr>
          <a:xfrm>
            <a:off x="3995738" y="333375"/>
            <a:ext cx="2735262" cy="23764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b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</a:b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FF66FF"/>
                </a:solidFill>
                <a:latin typeface="Arial" panose="020B0604020202020204" pitchFamily="34" charset="0"/>
              </a:rPr>
              <a:t>（反问）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8919" name="Rectangle 7"/>
          <p:cNvSpPr/>
          <p:nvPr/>
        </p:nvSpPr>
        <p:spPr>
          <a:xfrm>
            <a:off x="3995738" y="1989138"/>
            <a:ext cx="2735262" cy="23764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b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</a:br>
            <a:r>
              <a:rPr lang="zh-CN" altLang="en-US" sz="4000" b="1" dirty="0">
                <a:solidFill>
                  <a:srgbClr val="FF66FF"/>
                </a:solidFill>
                <a:latin typeface="Arial" panose="020B0604020202020204" pitchFamily="34" charset="0"/>
              </a:rPr>
              <a:t>（比喻）</a:t>
            </a:r>
            <a:endParaRPr lang="zh-CN" altLang="en-US" sz="4000" b="1" dirty="0">
              <a:solidFill>
                <a:srgbClr val="FF66FF"/>
              </a:solidFill>
              <a:latin typeface="Arial" panose="020B0604020202020204" pitchFamily="34" charset="0"/>
            </a:endParaRPr>
          </a:p>
        </p:txBody>
      </p:sp>
      <p:sp>
        <p:nvSpPr>
          <p:cNvPr id="38920" name="Rectangle 8"/>
          <p:cNvSpPr/>
          <p:nvPr/>
        </p:nvSpPr>
        <p:spPr>
          <a:xfrm>
            <a:off x="3924300" y="3429000"/>
            <a:ext cx="2735263" cy="23764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b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</a:br>
            <a:r>
              <a:rPr lang="zh-CN" altLang="en-US" sz="4000" b="1" dirty="0">
                <a:solidFill>
                  <a:srgbClr val="FF66FF"/>
                </a:solidFill>
                <a:latin typeface="Arial" panose="020B0604020202020204" pitchFamily="34" charset="0"/>
              </a:rPr>
              <a:t>（拟人）</a:t>
            </a:r>
            <a:endParaRPr lang="zh-CN" altLang="en-US" sz="4000" b="1" dirty="0">
              <a:solidFill>
                <a:srgbClr val="FF66FF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WordArt 11"/>
          <p:cNvSpPr>
            <a:spLocks noTextEdit="1"/>
          </p:cNvSpPr>
          <p:nvPr/>
        </p:nvSpPr>
        <p:spPr>
          <a:xfrm rot="5400000">
            <a:off x="6600825" y="1677988"/>
            <a:ext cx="3744913" cy="8651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C4B59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99"/>
                </a:solidFill>
                <a:effectLst>
                  <a:outerShdw dist="53882" dir="2699999" algn="ctr" rotWithShape="0">
                    <a:srgbClr val="CBCBCB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修辞辨析</a:t>
            </a:r>
            <a:endParaRPr lang="zh-CN" altLang="en-US" sz="3600" b="1">
              <a:ln w="12700" cap="flat" cmpd="sng">
                <a:solidFill>
                  <a:srgbClr val="C4B59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99"/>
              </a:solidFill>
              <a:effectLst>
                <a:outerShdw dist="53882" dir="2699999" algn="ctr" rotWithShape="0">
                  <a:srgbClr val="CBCBCB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6" grpId="0"/>
      <p:bldP spid="38917" grpId="0"/>
      <p:bldP spid="38919" grpId="0"/>
      <p:bldP spid="389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松鼠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932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Rectangle 4"/>
          <p:cNvSpPr>
            <a:spLocks noGrp="1"/>
          </p:cNvSpPr>
          <p:nvPr>
            <p:ph type="title"/>
          </p:nvPr>
        </p:nvSpPr>
        <p:spPr>
          <a:xfrm>
            <a:off x="2268538" y="3644900"/>
            <a:ext cx="2916237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800" b="1" dirty="0"/>
              <a:t>书房里挂着鹿角。</a:t>
            </a:r>
            <a:endParaRPr lang="zh-CN" altLang="en-US" sz="2800" b="1" dirty="0"/>
          </a:p>
        </p:txBody>
      </p:sp>
      <p:sp>
        <p:nvSpPr>
          <p:cNvPr id="32771" name="Rectangle 3"/>
          <p:cNvSpPr>
            <a:spLocks noGrp="1"/>
          </p:cNvSpPr>
          <p:nvPr>
            <p:ph type="body"/>
          </p:nvPr>
        </p:nvSpPr>
        <p:spPr>
          <a:xfrm>
            <a:off x="73025" y="404813"/>
            <a:ext cx="7292975" cy="522922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2000" b="1" dirty="0">
                <a:solidFill>
                  <a:srgbClr val="0000CC"/>
                </a:solidFill>
              </a:rPr>
              <a:t>       1</a:t>
            </a:r>
            <a:r>
              <a:rPr lang="zh-CN" altLang="en-US" sz="2400" b="1" dirty="0">
                <a:solidFill>
                  <a:srgbClr val="0000CC"/>
                </a:solidFill>
              </a:rPr>
              <a:t>．松鼠是动物。（扩写句子） 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　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 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　　</a:t>
            </a:r>
            <a:r>
              <a:rPr lang="en-US" altLang="zh-CN" sz="2400" b="1" dirty="0">
                <a:solidFill>
                  <a:srgbClr val="0000CC"/>
                </a:solidFill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</a:rPr>
              <a:t>．这样的松鼠能不令人喜爱吗？（陈述句）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 　　 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 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　　</a:t>
            </a:r>
            <a:r>
              <a:rPr lang="en-US" altLang="zh-CN" sz="2400" b="1" dirty="0">
                <a:solidFill>
                  <a:srgbClr val="0000CC"/>
                </a:solidFill>
              </a:rPr>
              <a:t>3.</a:t>
            </a:r>
            <a:r>
              <a:rPr lang="zh-CN" altLang="en-US" sz="2400" b="1" dirty="0">
                <a:solidFill>
                  <a:srgbClr val="0000CC"/>
                </a:solidFill>
              </a:rPr>
              <a:t>爸爸的书房里挂着一副从森林里捡来的大鹿角。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 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         缩写句子：  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　　</a:t>
            </a:r>
            <a:r>
              <a:rPr lang="en-US" altLang="zh-CN" sz="2400" b="1" dirty="0">
                <a:solidFill>
                  <a:srgbClr val="0000CC"/>
                </a:solidFill>
              </a:rPr>
              <a:t>4.</a:t>
            </a:r>
            <a:r>
              <a:rPr lang="zh-CN" altLang="en-US" sz="2400" b="1" dirty="0">
                <a:solidFill>
                  <a:srgbClr val="0000CC"/>
                </a:solidFill>
              </a:rPr>
              <a:t>松鼠把这些东西叼到烟囱里给自己垫窝了。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 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  改“被”字句：  </a:t>
            </a:r>
            <a:endParaRPr lang="zh-CN" alt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2000" b="1" dirty="0">
              <a:solidFill>
                <a:srgbClr val="0099FF"/>
              </a:solidFill>
            </a:endParaRPr>
          </a:p>
        </p:txBody>
      </p:sp>
      <p:sp>
        <p:nvSpPr>
          <p:cNvPr id="41989" name="Rectangle 5"/>
          <p:cNvSpPr/>
          <p:nvPr/>
        </p:nvSpPr>
        <p:spPr>
          <a:xfrm>
            <a:off x="900113" y="2060575"/>
            <a:ext cx="5183187" cy="12144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2800" b="1" dirty="0">
                <a:solidFill>
                  <a:srgbClr val="FF6699"/>
                </a:solidFill>
                <a:latin typeface="Arial" panose="020B0604020202020204" pitchFamily="34" charset="0"/>
              </a:rPr>
              <a:t>这样的松鼠令人喜爱。</a:t>
            </a:r>
            <a:endParaRPr lang="zh-CN" altLang="en-US" sz="2800" b="1" dirty="0">
              <a:solidFill>
                <a:srgbClr val="FF6699"/>
              </a:solidFill>
              <a:latin typeface="Arial" panose="020B0604020202020204" pitchFamily="34" charset="0"/>
            </a:endParaRPr>
          </a:p>
        </p:txBody>
      </p:sp>
      <p:sp>
        <p:nvSpPr>
          <p:cNvPr id="41990" name="Rectangle 6"/>
          <p:cNvSpPr/>
          <p:nvPr/>
        </p:nvSpPr>
        <p:spPr>
          <a:xfrm>
            <a:off x="1042988" y="-458787"/>
            <a:ext cx="5257800" cy="2952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可爱的小松鼠是一种动物。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41992" name="Rectangle 8"/>
          <p:cNvSpPr/>
          <p:nvPr/>
        </p:nvSpPr>
        <p:spPr>
          <a:xfrm>
            <a:off x="2519363" y="5416550"/>
            <a:ext cx="6624637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这些东西被松鼠叼到烟囱里给自己垫窝了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。</a:t>
            </a:r>
            <a:r>
              <a:rPr lang="zh-CN" altLang="en-US" b="1" dirty="0">
                <a:solidFill>
                  <a:srgbClr val="663300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99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7" descr="9M7186CAED3K9JCAPBBOZACAFUURPDCA3PO20NCAYXCZL2CAU93ZE6CA1KOHTQCAA176PZCA2AC2XPCAB8CN17CAA0LDHXCA8JYX9KCA7TF02BCARHTLSUCA129AA5CA4CF1XYCA2ZJHS3CA28YFK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40200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9" descr="NMY7L0CAB309DICAKJ9RCYCA3MOSB3CAE0QBVTCA71DY3GCAH857YWCA9ZA66BCABXU663CA8XKA4HCATAOOB1CACNQO9LCANUQ5KVCA79GLHBCALLE0H0CAHY4Q7KCA2HRZIBCA5CZZDBCAYY26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0"/>
            <a:ext cx="3924300" cy="335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Text Box 10"/>
          <p:cNvSpPr txBox="1"/>
          <p:nvPr/>
        </p:nvSpPr>
        <p:spPr>
          <a:xfrm>
            <a:off x="4130675" y="1268413"/>
            <a:ext cx="1200150" cy="4752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0099FF"/>
                </a:solidFill>
                <a:latin typeface="Arial" panose="020B0604020202020204" pitchFamily="34" charset="0"/>
              </a:rPr>
              <a:t>可爱的松鼠</a:t>
            </a:r>
            <a:endParaRPr lang="zh-CN" altLang="en-US" sz="6600" b="1" dirty="0">
              <a:solidFill>
                <a:srgbClr val="0099FF"/>
              </a:solidFill>
              <a:latin typeface="Arial" panose="020B0604020202020204" pitchFamily="34" charset="0"/>
            </a:endParaRPr>
          </a:p>
        </p:txBody>
      </p:sp>
      <p:pic>
        <p:nvPicPr>
          <p:cNvPr id="33797" name="Picture 11" descr="ZGF7LJCA0E7XGMCA0ZUBWECAN2OPU3CAW99GUACA2M26XCCAJ22651CAJBUL4NCAQQ89UGCA3X1FD2CAPIM15ACA2MZZP3CAA8VX5WCAIF10XLCAX2C0U6CAYX9UV6CATMRF76CAQQT8Q0CAMQG4H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3100"/>
            <a:ext cx="414020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12" descr="POSAY0CAW5Z15XCA91WV0VCAZGVV9OCA9V3F36CAHZCBRYCA88U4MRCAW9O7TSCAQARADHCAQTYQUWCA9RB3R3CAC31FN3CAQEMVQFCA7PXZCMCAGRI42WCACO7Z5WCAGT972XCAUEHQGTCAU5PQO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3357563"/>
            <a:ext cx="3924300" cy="350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 descr="360截图2016100616552606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0"/>
            <a:ext cx="9118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1" descr="360截图201610061655572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1" descr="360截图2016100616561977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8" y="0"/>
            <a:ext cx="90900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松鼠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1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7171" name="图片 3" descr="20018550_09585760600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238" y="0"/>
            <a:ext cx="78041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松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2075"/>
            <a:ext cx="9196388" cy="648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松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613" y="708025"/>
            <a:ext cx="8258175" cy="551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8836" name="Picture 4" descr="吃坚果的松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688" y="704850"/>
            <a:ext cx="7680325" cy="539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5"/>
          <p:cNvSpPr/>
          <p:nvPr/>
        </p:nvSpPr>
        <p:spPr>
          <a:xfrm>
            <a:off x="3708400" y="6567488"/>
            <a:ext cx="1800225" cy="290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latin typeface="Arial" panose="020B0604020202020204" pitchFamily="34" charset="0"/>
                <a:hlinkClick r:id="rId2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11267" name="内容占位符 3" descr="11041807576f194085d79982fc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85737" y="0"/>
            <a:ext cx="9859962" cy="6858000"/>
          </a:xfrm>
          <a:ln/>
        </p:spPr>
      </p:pic>
    </p:spTree>
  </p:cSld>
  <p:clrMapOvr>
    <a:masterClrMapping/>
  </p:clrMapOvr>
  <p:transition spd="slow">
    <p:blinds dir="vert"/>
  </p:transition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1441</Words>
  <Application>WPS 演示</Application>
  <PresentationFormat/>
  <Paragraphs>150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华文新魏</vt:lpstr>
      <vt:lpstr>黑体</vt:lpstr>
      <vt:lpstr>Gulim</vt:lpstr>
      <vt:lpstr>楷体_GB2312</vt:lpstr>
      <vt:lpstr>新宋体</vt:lpstr>
      <vt:lpstr>华文中宋</vt:lpstr>
      <vt:lpstr>微软雅黑</vt:lpstr>
      <vt:lpstr>Arial Unicode MS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新课标第一网www.xkb1.com</dc:creator>
  <cp:keywords>新课标第一网www.xkb1.com</cp:keywords>
  <dc:description>新课标第一网www.xkb1.com</dc:description>
  <dc:subject>新课标第一网www.xkb1.com</dc:subject>
  <cp:lastModifiedBy>feifei</cp:lastModifiedBy>
  <cp:revision>852</cp:revision>
  <dcterms:created xsi:type="dcterms:W3CDTF">2017-12-06T14:41:24Z</dcterms:created>
  <dcterms:modified xsi:type="dcterms:W3CDTF">2017-12-06T14:54:10Z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2052-10.1.0.6877</vt:lpwstr>
  </property>
</Properties>
</file>