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gif" ContentType="image/gi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ink/ink1.xml" ContentType="application/inkml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97" r:id="rId3"/>
    <p:sldId id="287" r:id="rId4"/>
    <p:sldId id="259" r:id="rId5"/>
    <p:sldId id="335" r:id="rId6"/>
    <p:sldId id="313" r:id="rId7"/>
    <p:sldId id="314" r:id="rId8"/>
    <p:sldId id="328" r:id="rId9"/>
    <p:sldId id="324" r:id="rId10"/>
    <p:sldId id="325" r:id="rId11"/>
    <p:sldId id="326" r:id="rId12"/>
    <p:sldId id="315" r:id="rId13"/>
    <p:sldId id="329" r:id="rId14"/>
    <p:sldId id="316" r:id="rId15"/>
    <p:sldId id="317" r:id="rId16"/>
    <p:sldId id="319" r:id="rId17"/>
    <p:sldId id="331" r:id="rId18"/>
    <p:sldId id="333" r:id="rId19"/>
    <p:sldId id="332" r:id="rId20"/>
    <p:sldId id="334" r:id="rId21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99CC"/>
    <a:srgbClr val="FFFF00"/>
    <a:srgbClr val="FFFF66"/>
    <a:srgbClr val="000066"/>
    <a:srgbClr val="FF0066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7563"/>
    <p:restoredTop sz="92520"/>
  </p:normalViewPr>
  <p:slideViewPr>
    <p:cSldViewPr showGuides="1">
      <p:cViewPr>
        <p:scale>
          <a:sx n="66" d="100"/>
          <a:sy n="66" d="100"/>
        </p:scale>
        <p:origin x="-1992" y="-750"/>
      </p:cViewPr>
      <p:guideLst>
        <p:guide orient="horz" pos="2112"/>
        <p:guide pos="29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2770" name="页眉占位符 3276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sz="1200" dirty="0"/>
              <a:t>绿色圃中小学教育http://www.LSPJY.com   绿色圃中学资源网http://cz.Lspjy.com</a:t>
            </a:r>
            <a:endParaRPr lang="zh-CN" altLang="en-US" sz="1200" dirty="0"/>
          </a:p>
        </p:txBody>
      </p:sp>
      <p:sp>
        <p:nvSpPr>
          <p:cNvPr id="32771" name="日期占位符 32770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fld id="{BB962C8B-B14F-4D97-AF65-F5344CB8AC3E}" type="datetimeFigureOut">
              <a:rPr lang="zh-CN" altLang="en-US" sz="1200" dirty="0"/>
            </a:fld>
            <a:endParaRPr lang="zh-CN" altLang="en-US" sz="1200" dirty="0"/>
          </a:p>
        </p:txBody>
      </p:sp>
      <p:sp>
        <p:nvSpPr>
          <p:cNvPr id="32772" name="页脚占位符 32771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sz="1200" dirty="0"/>
              <a:t>绿色圃中小学教育http://www.LSPJY.com   绿色圃中学资源网http://cz.Lspjy.com</a:t>
            </a:r>
            <a:endParaRPr lang="zh-CN" altLang="en-US" sz="1200" dirty="0"/>
          </a:p>
        </p:txBody>
      </p:sp>
      <p:sp>
        <p:nvSpPr>
          <p:cNvPr id="32773" name="灯片编号占位符 32772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147480000" units="dev"/>
        </inkml:traceFormat>
        <inkml:channelProperties>
          <inkml:channelProperty channel="X" name="resolution" value="0.03529" units="1/cm"/>
          <inkml:channelProperty channel="Y" name="resolution" value="0.03529" units="1/cm"/>
          <inkml:channelProperty channel="T" name="resolution" value="28.34646" units="1/dev"/>
        </inkml:channelProperties>
      </inkml:inkSource>
      <inkml:timestamp xml:id="ts0" timeString="2017-03-28T11:43:4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13643 9252 0,'0'-25'15,"25"25"79,24 0-94,100-24 0,25-1 16,-1 0-16,-49 0 15,-24 25 1,-76 0-16,51 0 0,-25 0 15,-1 0-15,-49-25 16,25 25-16,25 0 16,-26 0-16,1 0 15,50 0-15,-51 0 16,26 0-16,24 0 15,50 0-15,0-24 16,-24 24-16,-51 0 16,26 0-16,24 0 15,-25 0-15,1 0 16,-1 0-16,-49 0 15,25 0-15,-1 0 16,26 0-16,-1 0 16,0 0-16,1 24 15,-1-24-15,1 0 16,-51 25-16,51-25 15,24 0-15,-25 0 16,26 0-16,49 0 16,-50 0-16,50 25 15,-1-25-15,-48 0 16,-1 0-16,0 0 15,-25 0-15,26 25 16,-51-25-16,1 0 16,-25 0-16,0 0 15,-1 0-15,26 0 16,24 0-16,-49 0 15,0 0-15,25 0 16,24 0-16,0 0 16,-24 0-16,24 0 15,1 0-15,24 0 16,-25 0-16,26 0 15,-51 0-15,26 0 16,24 0-16,-25 0 16,-24 0-16,-25 0 15,24 0-15,1 0 16,0 0-16,-1 0 15,1 0-15,24 0 16,1 0-16,24 0 16,25 0-16,-25 0 0,-49 0 15,49 0 1,-25 0-16,26 0 15,-1 0-15,-25 0 16,50 0-16,0 0 0,0 0 16,0 0-16,0 25 15,-24-25 1,-26 0-16,-24 24 0,-1-24 15,-24 0-15,25 0 16,-26 0-16,26 0 16,24 25-16,-24-25 15,24 0-15,26 0 16,-26 25-16,-24-25 15,24 0-15,0 0 16,-49 0-16,25 0 16,-25 0-16,24 0 15,-49 0-15,50 0 16,-25 0-16,0 0 15,-1 0-15,-24 0 16,25 0-16</inkml:trace>
  <inkml:trace contextRef="#ctx0" brushRef="#br0">2580 11906 0,'0'0'109,"25"0"-109,0-25 15,-25 1-15,24 24 16,-24 0-16,25 0 16,0 0-16,0 0 15,24-25-15,1 25 16,0 0-16,-26 0 15,101 0-15,-51 0 16,25 0-16,0 0 16,-24 0-16,-1 0 15,1 0-15,-26 0 16,26 0-16,-1 0 15,-49 0-15,24 0 16,-24 0-16,50 0 16,-26 0-16,-24 0 15,25 0-15,24 25 16,1-25-16,-26 0 15,26 0-15,-1 0 16,-24 0-16,-1 0 16,26 0-16,-26 0 0,26 0 15,-26 0 1,26 0-16,-1 24 0,0-24 15,-24 0 1,25 0-16,-1 0 0,0 0 16,-24 0-16,-25 0 15,0 0-15,-1 0 16,1 0-16,25 0 15,-1 0-15,26 0 16,24 25-16,-25-25 16,26 0-16,-51 0 15,-24 0-15,25 0 16,-1 0-16,26 0 15,-26 0-15,1 0 16,24 0-16,1 0 16,-1 0-16,1 0 15,-1 0-15,0 0 16,-24 0-16,24 0 15,-49 0-15,0 0 16,0 0-16,0 0 16,24 0-16,1 0 15,24 0-15,-24 0 16,24 0-16,-24 0 15,-25 0-15,24 0 16,1 0-16,-25 0 16,24 0-16,26 0 15,-1 0-15,-49 0 16,49 0-16,1 0 15,24 0-15,-25 0 16,1 0-16,-1 0 16,1 0-16,-26 0 15,1 0-15,0 0 16,-1 0-16,26 0 15,-26 0-15,26 0 16,-1-25-16,-49 25 16,49 0-16,1 0 15,-1 0-15,0-24 16,-24 24-16,24 0 15,-24 0-15,0 0 16,24 0-16,-24 0 16,-1 0-16,1 0 15,49 0-15,25-25 16,-99 25-16,74 0 0,-24 0 15,24 0 1,-25 0-16,25-25 16,25 25-16,-49 0 0,24 0 15,0 0 1,1 0-16,48 0 15,-73 0-15,24-25 16,-25 25-16,1 0 0,-26-25 16,1 25-16,0 0 15,-1 0-15,50-24 16,-24 24-16,-25 0 15,49 0-15,0 0 16,0 0-16,-24 0 16,-1 0-16,-24 0 15,-26 0-15,1 0 16,25 0-16,-50 0 15,49 0-15,1 0 16,49 0-16,0-25 16,1 25-16,-26 0 15,25 0-15,-24 0 16,-1-25-16,1 25 15,-1 0-15,0 0 16,1 0-16,-1-25 16,1 25-16,-51 0 15,51 0-15,-1 0 16,1 0-16,-1 0 15,1 0-15,-51 0 16,26 0-16,0-25 16,-1 25-16,26 0 15,-26 0-15,26 0 16,24 0-16,-25 0 15,25 0-15,-49 0 16,49 0-16,-24 0 16,-26 0-16,1 0 15,0-24-15,24 24 16,-24 0-16,-1 0 15,1 0-15,-1 0 16,26 0-16,-50 0 16,24 0-16,-24 0 15,0 0-15,24 0 16,-24 0-16,25 0 15,-1 0-15,1 0 16,24 0-16,-24 0 16,24 0-16,-24 0 15,24 0-15,-49 0 0,25 0 16,-25 0-16,24 0 15,-24 0 1,0 0-16,25 0 16,-26 0-16,26 0 0,0 0 15,-1 0-15,26 0 16,-26 0-16,1 0 15,-1 0-15,26 0 16,-26 0-16,1 0 16,24 0-16,-24 0 15,24 24-15,-49-24 16,25 25-16,0-25 15,-1 0-15,1 0 16,-1 0-16,-24 0 16,25 25-16,-1-25 15,-24 0-15,0 0 16,25 0-16,-1 0 15,-24 25-15,25-25 16,24 25-16,-49-25 16,24 0-16,1 0 15,49 0-15,-74 0 16,25 24-16,-26-24 15,1 0 17,0 0-17,0 0-15,-25 0 16,25 0-16,0 0 15,-25 0-15,24 0 16,-24 0-16,25 0 31,-25 0-31,25 0 16,0 0-16,0 0 15,-25 0-15,24 0 16,1-24-16,0 24 16,-25 0-1,25 0-15,0 0 16,-25 0-1,24 0-15,1 0 16,0-25-16,0 25 16,0-25-16,-1 25 15,1 0-15,0 0 16,-25 0-16,25 0 15,-25 0 1,0-25-16,25 25 16,-1 0-1,1 0-15,-25 0 0,25 0 16,0 0-16,0 0 31,-25 0-31,0-25 0,24 25 16,1 0 15,-25 0-16,25 0 17,-25-24-32,0 24 15,25 0 1,-25 0-1,25 0 1,-1 0 15,-24 0-15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1746" name="页眉占位符 3174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sz="1200" dirty="0"/>
              <a:t>绿色圃中小学教育http://www.LSPJY.com   绿色圃中学资源网http://cz.Lspjy.com</a:t>
            </a:r>
            <a:endParaRPr lang="zh-CN" altLang="en-US" sz="1200" dirty="0"/>
          </a:p>
        </p:txBody>
      </p:sp>
      <p:sp>
        <p:nvSpPr>
          <p:cNvPr id="31747" name="日期占位符 31746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fld id="{BB962C8B-B14F-4D97-AF65-F5344CB8AC3E}" type="datetimeFigureOut">
              <a:rPr lang="zh-CN" altLang="en-US" sz="1200" dirty="0"/>
            </a:fld>
            <a:endParaRPr lang="zh-CN" altLang="en-US" sz="1200" dirty="0"/>
          </a:p>
        </p:txBody>
      </p:sp>
      <p:sp>
        <p:nvSpPr>
          <p:cNvPr id="31748" name="幻灯片图像占位符 31747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1749" name="文本占位符 31748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1750" name="页脚占位符 31749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sz="1200" dirty="0"/>
              <a:t>绿色圃中小学教育http://www.LSPJY.com   绿色圃中学资源网http://cz.Lspjy.com</a:t>
            </a:r>
            <a:endParaRPr lang="zh-CN" altLang="en-US" sz="1200" dirty="0"/>
          </a:p>
        </p:txBody>
      </p:sp>
      <p:sp>
        <p:nvSpPr>
          <p:cNvPr id="31751" name="灯片编号占位符 31750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451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fld id="{BB962C8B-B14F-4D97-AF65-F5344CB8AC3E}" type="datetimeFigureOut">
              <a:rPr lang="en-US" altLang="zh-CN" dirty="0"/>
            </a:fld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ctr"/>
            <a:r>
              <a:rPr lang="en-US" altLang="zh-CN" dirty="0"/>
              <a:t>绿色圃中小学教育http://www.LSPJY.com   绿色圃中学资源网http://cz.Lspjy.com</a:t>
            </a: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fld id="{BB962C8B-B14F-4D97-AF65-F5344CB8AC3E}" type="datetimeFigureOut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r>
              <a:rPr lang="en-US" altLang="zh-CN" dirty="0">
                <a:latin typeface="Arial" panose="020B0604020202020204" pitchFamily="34" charset="0"/>
              </a:rPr>
              <a:t>绿色圃中小学教育http://www.LSPJY.com   绿色圃中学资源网http://cz.Lspjy.com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381000"/>
            <a:ext cx="2135187" cy="56419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381000"/>
            <a:ext cx="6253163" cy="56419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fld id="{BB962C8B-B14F-4D97-AF65-F5344CB8AC3E}" type="datetimeFigureOut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r>
              <a:rPr lang="en-US" altLang="zh-CN" dirty="0">
                <a:latin typeface="Arial" panose="020B0604020202020204" pitchFamily="34" charset="0"/>
              </a:rPr>
              <a:t>绿色圃中小学教育http://www.LSPJY.com   绿色圃中学资源网http://cz.Lspjy.com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01625" y="381000"/>
            <a:ext cx="8540750" cy="5641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fld id="{BB962C8B-B14F-4D97-AF65-F5344CB8AC3E}" type="datetimeFigureOut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r>
              <a:rPr lang="en-US" altLang="zh-CN" dirty="0">
                <a:latin typeface="Arial" panose="020B0604020202020204" pitchFamily="34" charset="0"/>
              </a:rPr>
              <a:t>绿色圃中小学教育http://www.LSPJY.com   绿色圃中学资源网http://cz.Lspjy.com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fld id="{BB962C8B-B14F-4D97-AF65-F5344CB8AC3E}" type="datetimeFigureOut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r>
              <a:rPr lang="en-US" altLang="zh-CN" dirty="0">
                <a:latin typeface="Arial" panose="020B0604020202020204" pitchFamily="34" charset="0"/>
              </a:rPr>
              <a:t>绿色圃中小学教育http://www.LSPJY.com   绿色圃中学资源网http://cz.Lspjy.com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fld id="{BB962C8B-B14F-4D97-AF65-F5344CB8AC3E}" type="datetimeFigureOut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r>
              <a:rPr lang="en-US" altLang="zh-CN" dirty="0">
                <a:latin typeface="Arial" panose="020B0604020202020204" pitchFamily="34" charset="0"/>
              </a:rPr>
              <a:t>绿色圃中小学教育http://www.LSPJY.com   绿色圃中学资源网http://cz.Lspjy.com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752600"/>
            <a:ext cx="4194175" cy="4270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752600"/>
            <a:ext cx="4194175" cy="4270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fld id="{BB962C8B-B14F-4D97-AF65-F5344CB8AC3E}" type="datetimeFigureOut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r>
              <a:rPr lang="en-US" altLang="zh-CN" dirty="0">
                <a:latin typeface="Arial" panose="020B0604020202020204" pitchFamily="34" charset="0"/>
              </a:rPr>
              <a:t>绿色圃中小学教育http://www.LSPJY.com   绿色圃中学资源网http://cz.Lspjy.com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fld id="{BB962C8B-B14F-4D97-AF65-F5344CB8AC3E}" type="datetimeFigureOut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r>
              <a:rPr lang="en-US" altLang="zh-CN" dirty="0">
                <a:latin typeface="Arial" panose="020B0604020202020204" pitchFamily="34" charset="0"/>
              </a:rPr>
              <a:t>绿色圃中小学教育http://www.LSPJY.com   绿色圃中学资源网http://cz.Lspjy.com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fld id="{BB962C8B-B14F-4D97-AF65-F5344CB8AC3E}" type="datetimeFigureOut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r>
              <a:rPr lang="en-US" altLang="zh-CN" dirty="0">
                <a:latin typeface="Arial" panose="020B0604020202020204" pitchFamily="34" charset="0"/>
              </a:rPr>
              <a:t>绿色圃中小学教育http://www.LSPJY.com   绿色圃中学资源网http://cz.Lspjy.com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fld id="{BB962C8B-B14F-4D97-AF65-F5344CB8AC3E}" type="datetimeFigureOut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r>
              <a:rPr lang="en-US" altLang="zh-CN" dirty="0">
                <a:latin typeface="Arial" panose="020B0604020202020204" pitchFamily="34" charset="0"/>
              </a:rPr>
              <a:t>绿色圃中小学教育http://www.LSPJY.com   绿色圃中学资源网http://cz.Lspjy.com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fld id="{BB962C8B-B14F-4D97-AF65-F5344CB8AC3E}" type="datetimeFigureOut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r>
              <a:rPr lang="en-US" altLang="zh-CN" dirty="0">
                <a:latin typeface="Arial" panose="020B0604020202020204" pitchFamily="34" charset="0"/>
              </a:rPr>
              <a:t>绿色圃中小学教育http://www.LSPJY.com   绿色圃中学资源网http://cz.Lspjy.com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fld id="{BB962C8B-B14F-4D97-AF65-F5344CB8AC3E}" type="datetimeFigureOut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r>
              <a:rPr lang="en-US" altLang="zh-CN" dirty="0">
                <a:latin typeface="Arial" panose="020B0604020202020204" pitchFamily="34" charset="0"/>
              </a:rPr>
              <a:t>绿色圃中小学教育http://www.LSPJY.com   绿色圃中学资源网http://cz.Lspjy.com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 noRot="1"/>
          </p:cNvSpPr>
          <p:nvPr>
            <p:ph type="title"/>
          </p:nvPr>
        </p:nvSpPr>
        <p:spPr>
          <a:xfrm>
            <a:off x="301625" y="3810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099" name="Rectangle 3"/>
          <p:cNvSpPr>
            <a:spLocks noGrp="1" noRot="1"/>
          </p:cNvSpPr>
          <p:nvPr>
            <p:ph type="body" idx="1"/>
          </p:nvPr>
        </p:nvSpPr>
        <p:spPr>
          <a:xfrm>
            <a:off x="301625" y="1752600"/>
            <a:ext cx="8540750" cy="42703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1722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FigureOut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634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172200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lvl="0" eaLnBrk="1" hangingPunct="1"/>
            <a:r>
              <a:rPr lang="en-US" altLang="zh-CN" dirty="0">
                <a:latin typeface="Arial" panose="020B0604020202020204" pitchFamily="34" charset="0"/>
              </a:rPr>
              <a:t>绿色圃中小学教育http://www.LSPJY.com   绿色圃中学资源网http://cz.Lspjy.com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1722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>
    <p:tnLst>
      <p:par>
        <p:cTn id="1" dur="indefinite" restart="never" nodeType="tmRoot"/>
      </p:par>
    </p:tnLst>
  </p:timing>
  <p:hf hd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11500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GIF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customXml" Target="../ink/ink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wmf"/><Relationship Id="rId1" Type="http://schemas.openxmlformats.org/officeDocument/2006/relationships/oleObject" Target="../embeddings/oleObject2.bin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wmf"/><Relationship Id="rId1" Type="http://schemas.openxmlformats.org/officeDocument/2006/relationships/oleObject" Target="../embeddings/oleObject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2" descr="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Text Box 3"/>
          <p:cNvSpPr txBox="1"/>
          <p:nvPr/>
        </p:nvSpPr>
        <p:spPr>
          <a:xfrm>
            <a:off x="1979613" y="1844675"/>
            <a:ext cx="4986337" cy="12001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7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15 </a:t>
            </a:r>
            <a:r>
              <a:rPr lang="zh-CN" altLang="en-US" sz="7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大禹治水</a:t>
            </a:r>
            <a:endParaRPr lang="zh-CN" altLang="en-US" sz="72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150" name="矩形 6149"/>
          <p:cNvSpPr/>
          <p:nvPr/>
        </p:nvSpPr>
        <p:spPr>
          <a:xfrm>
            <a:off x="2203450" y="4286250"/>
            <a:ext cx="620713" cy="1079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绿色圃中小学教育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http://www.LSPJY.com   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绿色圃中学资源网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http://cz.Lspjy.com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6151" name="矩形 6150"/>
          <p:cNvSpPr/>
          <p:nvPr/>
        </p:nvSpPr>
        <p:spPr>
          <a:xfrm>
            <a:off x="2419350" y="4502150"/>
            <a:ext cx="620713" cy="1079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绿色圃中小学教育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http://www.LSPJY.com   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绿色圃中学资源网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http://cz.Lspjy.com</a:t>
            </a:r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290" y="312420"/>
            <a:ext cx="7620000" cy="52673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740535" y="5760085"/>
            <a:ext cx="52793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冲毁庄稼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528" y="1052736"/>
            <a:ext cx="8456220" cy="513913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15816" y="3622305"/>
            <a:ext cx="4180631" cy="175432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6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他只知道筑坝挡水，九年过去了，洪水仍然没有消退。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86535" y="1513840"/>
            <a:ext cx="18611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7200"/>
              <a:t>鲧</a:t>
            </a:r>
            <a:endParaRPr lang="zh-CN" altLang="en-US" sz="7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885825" y="1827213"/>
            <a:ext cx="768350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55600" indent="-355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355600" marR="0" lvl="0" indent="-3556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965A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拓展：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00965A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630555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请你也连续用几个数量词，写一句话，来表现一个人的某种品质。　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________________________________________________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________________________________________________ ________________________________________________ 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　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3011" name="图片 24" descr="花盆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938" y="1981200"/>
            <a:ext cx="322262" cy="368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952500" y="3454400"/>
            <a:ext cx="7104063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630555"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禹离开了家乡，一去就是十三年。这十三年里，他到处奔走，曾经多次路过自己的家门口。可是他认为治水要紧，一次也没有走进家门看一看。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798888" y="3535363"/>
            <a:ext cx="704850" cy="454025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060950" y="3535363"/>
            <a:ext cx="850900" cy="454025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452813" y="4065588"/>
            <a:ext cx="714375" cy="454025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205163" y="4606925"/>
            <a:ext cx="657225" cy="454025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907088" y="4638675"/>
            <a:ext cx="1039813" cy="454025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616700" y="3546475"/>
            <a:ext cx="850900" cy="452438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7744" y="1115521"/>
            <a:ext cx="6572250" cy="4752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3568" y="2060848"/>
            <a:ext cx="4968552" cy="286232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6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禹治水</a:t>
            </a:r>
            <a:r>
              <a:rPr lang="zh-CN" altLang="en-US" sz="3600" b="1" kern="1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十三年多次</a:t>
            </a:r>
            <a:r>
              <a:rPr lang="zh-CN" altLang="en-US" sz="36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路过家门都不进去看一看，古时候有一个成语讲的就是禹的这种行为</a:t>
            </a:r>
            <a:r>
              <a:rPr lang="en-US" altLang="zh-CN" sz="3600" b="1" kern="1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6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zh-CN" altLang="en-US" sz="3600" b="1" kern="1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过</a:t>
            </a:r>
            <a:r>
              <a:rPr lang="zh-CN" altLang="en-US" sz="36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家门而不入。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220072" y="332656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三过家门而不入</a:t>
            </a:r>
            <a:endParaRPr lang="zh-CN" altLang="en-US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528" y="1105211"/>
            <a:ext cx="8568952" cy="516389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34895" y="3622040"/>
            <a:ext cx="6704330" cy="316928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禹吸取了鲧治水失败的教训，采用疏导的办法治水。他和千千万万的人一起，开通了很多河道，让洪水通过河道，最后流到大海里去。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1560" y="1268760"/>
            <a:ext cx="7632848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               </a:t>
            </a:r>
            <a:r>
              <a:rPr lang="en-US" altLang="zh-CN" sz="2400" dirty="0" smtClean="0">
                <a:solidFill>
                  <a:srgbClr val="FF0000"/>
                </a:solidFill>
              </a:rPr>
              <a:t>  </a:t>
            </a:r>
            <a:r>
              <a:rPr lang="zh-CN" altLang="zh-CN" sz="4800" dirty="0" smtClean="0">
                <a:solidFill>
                  <a:srgbClr val="FF0000"/>
                </a:solidFill>
              </a:rPr>
              <a:t>洪水</a:t>
            </a:r>
            <a:r>
              <a:rPr lang="zh-CN" altLang="zh-CN" sz="4800" dirty="0">
                <a:solidFill>
                  <a:srgbClr val="FF0000"/>
                </a:solidFill>
              </a:rPr>
              <a:t>终于退了，毒蛇猛兽被驱赶走了，人们把家搬了回来，大家在被水淹过的土地上耕种，农业生产渐渐恢复了</a:t>
            </a:r>
            <a:r>
              <a:rPr lang="zh-CN" altLang="zh-CN" sz="4800" dirty="0" smtClean="0">
                <a:solidFill>
                  <a:srgbClr val="FF0000"/>
                </a:solidFill>
              </a:rPr>
              <a:t>，</a:t>
            </a:r>
            <a:r>
              <a:rPr lang="zh-CN" altLang="en-US" sz="4800" dirty="0" smtClean="0">
                <a:solidFill>
                  <a:srgbClr val="FF0000"/>
                </a:solidFill>
              </a:rPr>
              <a:t>百姓安居乐业，重新过上了幸福的生活。</a:t>
            </a:r>
            <a:endParaRPr lang="zh-CN" altLang="en-US" sz="48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" name="Picture 6" descr="C:\Users\Administrator\Desktop\可改图标 - 副本\结构主旨22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48025" y="279400"/>
            <a:ext cx="2647950" cy="69532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46083" name="组合 3"/>
          <p:cNvGrpSpPr/>
          <p:nvPr/>
        </p:nvGrpSpPr>
        <p:grpSpPr>
          <a:xfrm>
            <a:off x="558800" y="1190625"/>
            <a:ext cx="2593975" cy="666750"/>
            <a:chOff x="3711597" y="1189830"/>
            <a:chExt cx="2593669" cy="666750"/>
          </a:xfrm>
        </p:grpSpPr>
        <p:sp>
          <p:nvSpPr>
            <p:cNvPr id="16" name="圆角矩形 15"/>
            <p:cNvSpPr/>
            <p:nvPr/>
          </p:nvSpPr>
          <p:spPr>
            <a:xfrm>
              <a:off x="4527476" y="1327943"/>
              <a:ext cx="1777790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46093" name="图片 9" descr="book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11597" y="1189830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6094" name="文本框 16"/>
            <p:cNvSpPr txBox="1"/>
            <p:nvPr/>
          </p:nvSpPr>
          <p:spPr>
            <a:xfrm>
              <a:off x="4786874" y="1346993"/>
              <a:ext cx="1518392" cy="4619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2400" b="1" dirty="0">
                  <a:solidFill>
                    <a:srgbClr val="000000"/>
                  </a:solidFill>
                  <a:latin typeface="Adobe 黑体 Std R" pitchFamily="34" charset="-122"/>
                  <a:ea typeface="Adobe 黑体 Std R" pitchFamily="34" charset="-122"/>
                </a:rPr>
                <a:t>课文结构</a:t>
              </a:r>
              <a:endParaRPr lang="zh-CN" altLang="en-US" sz="2400" b="1" dirty="0">
                <a:solidFill>
                  <a:srgbClr val="000000"/>
                </a:solidFill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  <p:sp>
        <p:nvSpPr>
          <p:cNvPr id="46084" name="文本框 26"/>
          <p:cNvSpPr txBox="1"/>
          <p:nvPr/>
        </p:nvSpPr>
        <p:spPr>
          <a:xfrm>
            <a:off x="311150" y="3349625"/>
            <a:ext cx="738188" cy="19145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大禹治水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1"/>
          <p:cNvSpPr txBox="1"/>
          <p:nvPr/>
        </p:nvSpPr>
        <p:spPr>
          <a:xfrm>
            <a:off x="1471613" y="2390775"/>
            <a:ext cx="803275" cy="3416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965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起因</a:t>
            </a:r>
            <a:endParaRPr lang="en-US" altLang="zh-CN" sz="2400" b="1" dirty="0">
              <a:solidFill>
                <a:srgbClr val="00965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endParaRPr lang="en-US" altLang="zh-CN" sz="2400" b="1" dirty="0">
              <a:solidFill>
                <a:srgbClr val="00965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endParaRPr lang="en-US" altLang="zh-CN" sz="2400" b="1" dirty="0">
              <a:solidFill>
                <a:srgbClr val="00965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965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经过</a:t>
            </a:r>
            <a:endParaRPr lang="en-US" altLang="zh-CN" sz="2400" b="1" dirty="0">
              <a:solidFill>
                <a:srgbClr val="00965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endParaRPr lang="en-US" altLang="zh-CN" sz="24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结果</a:t>
            </a:r>
            <a:endParaRPr lang="zh-CN" altLang="en-US" sz="24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左大括号 31"/>
          <p:cNvSpPr/>
          <p:nvPr/>
        </p:nvSpPr>
        <p:spPr>
          <a:xfrm>
            <a:off x="944563" y="2117725"/>
            <a:ext cx="312738" cy="3689350"/>
          </a:xfrm>
          <a:prstGeom prst="leftBrace">
            <a:avLst>
              <a:gd name="adj1" fmla="val 61494"/>
              <a:gd name="adj2" fmla="val 50000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solidFill>
                  <a:schemeClr val="tx1"/>
                </a:solidFill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373938" y="3486150"/>
            <a:ext cx="1739900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一心为民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不辞劳苦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专心致志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384425" y="3438525"/>
            <a:ext cx="3913188" cy="1477963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离家十三年  </a:t>
            </a:r>
            <a:endParaRPr lang="en-US" altLang="zh-CN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三过家门而不入</a:t>
            </a:r>
            <a:endParaRPr lang="zh-CN" altLang="en-US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吸取教训  疏导  开通河道</a:t>
            </a:r>
            <a:endParaRPr lang="zh-CN" altLang="en-US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384425" y="2235200"/>
            <a:ext cx="4446588" cy="101600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洪水经常泛滥  人们生活痛苦极了</a:t>
            </a:r>
            <a:endParaRPr lang="zh-CN" altLang="en-US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鲧筑坝挡水 九年 洪水仍然没有消退</a:t>
            </a:r>
            <a:endParaRPr lang="zh-CN" altLang="en-US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384425" y="5264150"/>
            <a:ext cx="3282950" cy="70802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pPr eaLnBrk="1" hangingPunct="1"/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洪水退了 农业生产恢复 </a:t>
            </a:r>
            <a:endParaRPr lang="zh-CN" altLang="en-US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人们过上了安居乐业的生活</a:t>
            </a:r>
            <a:endParaRPr lang="zh-CN" altLang="en-US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" name="右大括号 36"/>
          <p:cNvSpPr/>
          <p:nvPr/>
        </p:nvSpPr>
        <p:spPr>
          <a:xfrm>
            <a:off x="6864350" y="2260600"/>
            <a:ext cx="465138" cy="3760788"/>
          </a:xfrm>
          <a:prstGeom prst="rightBrace">
            <a:avLst>
              <a:gd name="adj1" fmla="val 58755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5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>
                                            <p:txEl>
                                              <p:charRg st="5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9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>
                                            <p:txEl>
                                              <p:charRg st="9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5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charRg st="17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5">
                                            <p:txEl>
                                              <p:charRg st="17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charRg st="8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4">
                                            <p:txEl>
                                              <p:charRg st="8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charRg st="16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4">
                                            <p:txEl>
                                              <p:charRg st="16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uild="p"/>
      <p:bldP spid="32" grpId="0" bldLvl="0" animBg="1"/>
      <p:bldP spid="33" grpId="0"/>
      <p:bldP spid="34" grpId="0" animBg="1" build="p"/>
      <p:bldP spid="35" grpId="0" animBg="1" build="p"/>
      <p:bldP spid="36" grpId="0" bldLvl="0" animBg="1"/>
      <p:bldP spid="3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53250" name="矩形 1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63550" y="865505"/>
            <a:ext cx="7983855" cy="3138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68605" marR="0" lvl="0" indent="-268605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朗读课文。你知道下面词语中加点字的意思吗？先猜一猜，再查字典。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268605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筑坝   挡水   疏导    驱赶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268605" marR="0" lvl="0" indent="-268605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         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8132" name="TextBox 2"/>
          <p:cNvSpPr txBox="1"/>
          <p:nvPr/>
        </p:nvSpPr>
        <p:spPr>
          <a:xfrm>
            <a:off x="654050" y="3552825"/>
            <a:ext cx="772795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spcAft>
                <a:spcPts val="600"/>
              </a:spcAft>
            </a:pPr>
            <a:r>
              <a:rPr lang="zh-CN" altLang="en-US" sz="2400" b="1" dirty="0">
                <a:solidFill>
                  <a:srgbClr val="0033CC"/>
                </a:solidFill>
                <a:latin typeface="Calibri" panose="020F0502020204030204" pitchFamily="34" charset="0"/>
              </a:rPr>
              <a:t>参考答案：</a:t>
            </a:r>
            <a:r>
              <a:rPr lang="zh-CN" altLang="en-US" sz="2800" b="1" dirty="0">
                <a:solidFill>
                  <a:srgbClr val="FF0000"/>
                </a:solidFill>
                <a:latin typeface="Calibri" panose="020F0502020204030204" pitchFamily="34" charset="0"/>
              </a:rPr>
              <a:t>理解加点字的意思，我们可以结合上下文理解词义，并在此基础上猜一猜字义，然后查字典。</a:t>
            </a:r>
            <a:endParaRPr lang="zh-CN" altLang="en-US" sz="28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pic>
        <p:nvPicPr>
          <p:cNvPr id="51207" name="Picture 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018" y="-13600"/>
            <a:ext cx="4099032" cy="1030482"/>
          </a:xfrm>
          <a:prstGeom prst="rect">
            <a:avLst/>
          </a:prstGeom>
          <a:ln>
            <a:noFill/>
          </a:ln>
          <a:effectLst>
            <a:glow rad="101600">
              <a:schemeClr val="bg1">
                <a:alpha val="60000"/>
              </a:schemeClr>
            </a:glow>
            <a:outerShdw blurRad="215900" dist="35921" dir="2700000" sx="30000" sy="30000" algn="ctr" rotWithShape="0">
              <a:schemeClr val="bg1">
                <a:lumMod val="95000"/>
              </a:scheme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5" name="TextBox 1"/>
          <p:cNvSpPr txBox="1"/>
          <p:nvPr/>
        </p:nvSpPr>
        <p:spPr>
          <a:xfrm>
            <a:off x="1306513" y="3178175"/>
            <a:ext cx="300037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dirty="0">
                <a:latin typeface="Calibri" panose="020F0502020204030204" pitchFamily="34" charset="0"/>
                <a:ea typeface="Calibri" panose="020F0502020204030204" pitchFamily="34" charset="0"/>
              </a:rPr>
              <a:t>•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51206" name="TextBox 6"/>
          <p:cNvSpPr txBox="1"/>
          <p:nvPr/>
        </p:nvSpPr>
        <p:spPr>
          <a:xfrm>
            <a:off x="2536508" y="3177858"/>
            <a:ext cx="300037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en-US" altLang="zh-CN" dirty="0">
                <a:latin typeface="Calibri" panose="020F0502020204030204" pitchFamily="34" charset="0"/>
                <a:ea typeface="Calibri" panose="020F0502020204030204" pitchFamily="34" charset="0"/>
              </a:rPr>
              <a:t>•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2" name="TextBox 7"/>
          <p:cNvSpPr txBox="1"/>
          <p:nvPr/>
        </p:nvSpPr>
        <p:spPr>
          <a:xfrm>
            <a:off x="4150043" y="3178175"/>
            <a:ext cx="300037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en-US" altLang="zh-CN" dirty="0">
                <a:latin typeface="Calibri" panose="020F0502020204030204" pitchFamily="34" charset="0"/>
                <a:ea typeface="Calibri" panose="020F0502020204030204" pitchFamily="34" charset="0"/>
              </a:rPr>
              <a:t>•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51208" name="TextBox 8"/>
          <p:cNvSpPr txBox="1"/>
          <p:nvPr/>
        </p:nvSpPr>
        <p:spPr>
          <a:xfrm>
            <a:off x="5996940" y="3176270"/>
            <a:ext cx="300038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dirty="0">
                <a:latin typeface="Calibri" panose="020F0502020204030204" pitchFamily="34" charset="0"/>
                <a:ea typeface="Calibri" panose="020F0502020204030204" pitchFamily="34" charset="0"/>
              </a:rPr>
              <a:t>•</a:t>
            </a:r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charRg st="72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132">
                                            <p:txEl>
                                              <p:charRg st="72" end="1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54274" name="矩形 1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90500" y="198120"/>
            <a:ext cx="8893810" cy="4338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68605" marR="0" lvl="0" indent="-268605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2.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按照下面的提示，讲讲“大禹治水”的故事。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62865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洪水使人们生活痛苦。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62865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鲧用筑坝挡水的办法，没有治好洪水。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62865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禹治水，三过家门而不入。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62865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禹用开通河道的办法，带领人们治好了洪水。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268605" marR="0" lvl="0" indent="-268605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矩形 7167"/>
          <p:cNvSpPr/>
          <p:nvPr/>
        </p:nvSpPr>
        <p:spPr>
          <a:xfrm>
            <a:off x="865188" y="2222500"/>
            <a:ext cx="7548562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630555" indent="-630555"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一、给加点的多音字选择正确的音节，连一连。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630555" indent="-630555" algn="ctr"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nán</a:t>
            </a:r>
            <a:r>
              <a:rPr lang="zh-CN" altLang="en-US" sz="2400" b="1" dirty="0">
                <a:solidFill>
                  <a:srgbClr val="0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　　　　</a:t>
            </a:r>
            <a:r>
              <a:rPr lang="en-US" altLang="zh-CN" sz="2400" b="1" dirty="0">
                <a:solidFill>
                  <a:srgbClr val="0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nàn</a:t>
            </a:r>
            <a:endParaRPr lang="en-US" altLang="zh-CN" sz="2400" b="1" dirty="0">
              <a:solidFill>
                <a:srgbClr val="00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marL="630555" indent="-630555" eaLnBrk="1" hangingPunct="1">
              <a:lnSpc>
                <a:spcPct val="150000"/>
              </a:lnSpc>
            </a:pPr>
            <a:endParaRPr lang="en-US" altLang="zh-CN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630555" indent="-630555" algn="ctr"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难过　　　灾难　　　难民　　　难题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14" name="图片 1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84538" y="312738"/>
            <a:ext cx="2586038" cy="60166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6" name="矩形 21"/>
          <p:cNvSpPr/>
          <p:nvPr/>
        </p:nvSpPr>
        <p:spPr>
          <a:xfrm>
            <a:off x="1998663" y="4003675"/>
            <a:ext cx="493712" cy="558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．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4277" name="矩形 21"/>
          <p:cNvSpPr/>
          <p:nvPr/>
        </p:nvSpPr>
        <p:spPr>
          <a:xfrm>
            <a:off x="3883025" y="3987800"/>
            <a:ext cx="493713" cy="558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．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4278" name="矩形 21"/>
          <p:cNvSpPr/>
          <p:nvPr/>
        </p:nvSpPr>
        <p:spPr>
          <a:xfrm>
            <a:off x="5132388" y="3995738"/>
            <a:ext cx="493712" cy="558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．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4279" name="矩形 21"/>
          <p:cNvSpPr/>
          <p:nvPr/>
        </p:nvSpPr>
        <p:spPr>
          <a:xfrm>
            <a:off x="6650038" y="3995738"/>
            <a:ext cx="493712" cy="558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．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2292350" y="3360738"/>
            <a:ext cx="1390650" cy="6111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3883025" y="3324225"/>
            <a:ext cx="1450975" cy="6635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5472113" y="3324225"/>
            <a:ext cx="0" cy="59531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3856038" y="3365500"/>
            <a:ext cx="2844800" cy="59055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27" name="Group 2"/>
          <p:cNvGrpSpPr/>
          <p:nvPr/>
        </p:nvGrpSpPr>
        <p:grpSpPr>
          <a:xfrm>
            <a:off x="1295400" y="1600200"/>
            <a:ext cx="7448550" cy="5924550"/>
            <a:chOff x="768" y="528"/>
            <a:chExt cx="4692" cy="3732"/>
          </a:xfrm>
        </p:grpSpPr>
        <p:sp>
          <p:nvSpPr>
            <p:cNvPr id="1029" name="Text Box 3"/>
            <p:cNvSpPr txBox="1"/>
            <p:nvPr/>
          </p:nvSpPr>
          <p:spPr>
            <a:xfrm>
              <a:off x="768" y="528"/>
              <a:ext cx="4692" cy="48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4400" b="1" dirty="0">
                  <a:solidFill>
                    <a:schemeClr val="tx1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cs typeface="+mj-lt"/>
                </a:rPr>
                <a:t> hóng   </a:t>
              </a:r>
              <a:r>
                <a:rPr lang="en-US" altLang="zh-CN" sz="4400" b="1" dirty="0">
                  <a:solidFill>
                    <a:schemeClr val="tx1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cs typeface="+mj-lt"/>
                  <a:sym typeface="+mn-ea"/>
                </a:rPr>
                <a:t>dú</a:t>
              </a:r>
              <a:r>
                <a:rPr lang="en-US" altLang="zh-CN" sz="4400" b="1" dirty="0">
                  <a:solidFill>
                    <a:schemeClr val="tx1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cs typeface="+mj-lt"/>
                </a:rPr>
                <a:t>   </a:t>
              </a:r>
              <a:r>
                <a:rPr lang="en-US" altLang="zh-CN" sz="4400" b="1" dirty="0">
                  <a:solidFill>
                    <a:schemeClr val="tx1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cs typeface="+mj-lt"/>
                  <a:sym typeface="+mn-ea"/>
                </a:rPr>
                <a:t>shé</a:t>
              </a:r>
              <a:r>
                <a:rPr lang="en-US" altLang="zh-CN" sz="4400" b="1" dirty="0">
                  <a:solidFill>
                    <a:schemeClr val="tx1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cs typeface="+mj-lt"/>
                </a:rPr>
                <a:t>   </a:t>
              </a:r>
              <a:r>
                <a:rPr lang="en-US" altLang="zh-CN" sz="4400" b="1" dirty="0">
                  <a:solidFill>
                    <a:schemeClr val="tx1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cs typeface="+mj-lt"/>
                  <a:sym typeface="+mn-ea"/>
                </a:rPr>
                <a:t>shòu</a:t>
              </a:r>
              <a:r>
                <a:rPr lang="en-US" altLang="zh-CN" sz="4400" b="1" dirty="0">
                  <a:solidFill>
                    <a:schemeClr val="tx1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cs typeface="+mj-lt"/>
                </a:rPr>
                <a:t>   sh</a:t>
              </a:r>
              <a:r>
                <a:rPr lang="en-US" altLang="zh-CN" sz="4400" b="1" dirty="0">
                  <a:solidFill>
                    <a:schemeClr val="tx1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cs typeface="+mj-lt"/>
                  <a:sym typeface="+mn-ea"/>
                </a:rPr>
                <a:t>āng </a:t>
              </a:r>
              <a:endParaRPr lang="en-US" altLang="zh-CN" sz="4400" b="1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j-lt"/>
                <a:sym typeface="+mn-ea"/>
              </a:endParaRPr>
            </a:p>
          </p:txBody>
        </p:sp>
        <p:sp>
          <p:nvSpPr>
            <p:cNvPr id="1031" name="Text Box 5"/>
            <p:cNvSpPr txBox="1"/>
            <p:nvPr/>
          </p:nvSpPr>
          <p:spPr>
            <a:xfrm>
              <a:off x="924" y="973"/>
              <a:ext cx="4087" cy="6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6000" b="1" dirty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洪  毒  蛇   </a:t>
              </a:r>
              <a:r>
                <a:rPr lang="zh-CN" altLang="en-US" sz="6000" b="1" dirty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  <a:sym typeface="+mn-ea"/>
                </a:rPr>
                <a:t>兽     伤</a:t>
              </a:r>
              <a:r>
                <a:rPr lang="zh-CN" altLang="en-US" sz="6000" b="1" dirty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</a:rPr>
                <a:t> </a:t>
              </a:r>
              <a:endParaRPr lang="zh-CN" altLang="en-US" sz="60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endParaRPr>
            </a:p>
          </p:txBody>
        </p:sp>
        <p:sp>
          <p:nvSpPr>
            <p:cNvPr id="1034" name="Text Box 8"/>
            <p:cNvSpPr txBox="1"/>
            <p:nvPr/>
          </p:nvSpPr>
          <p:spPr>
            <a:xfrm>
              <a:off x="864" y="1536"/>
              <a:ext cx="4372" cy="48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4400" b="1" dirty="0">
                  <a:solidFill>
                    <a:schemeClr val="tx1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cs typeface="+mj-lt"/>
                  <a:sym typeface="+mn-ea"/>
                </a:rPr>
                <a:t>zāi   nàn</a:t>
              </a:r>
              <a:r>
                <a:rPr lang="en-US" altLang="zh-CN" sz="4400" b="1" dirty="0">
                  <a:solidFill>
                    <a:schemeClr val="tx1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cs typeface="+mj-lt"/>
                </a:rPr>
                <a:t>   r</a:t>
              </a:r>
              <a:r>
                <a:rPr lang="zh-CN" altLang="en-US" sz="4400" b="1">
                  <a:solidFill>
                    <a:schemeClr val="tx1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cs typeface="+mj-lt"/>
                  <a:sym typeface="+mn-ea"/>
                </a:rPr>
                <a:t>é</a:t>
              </a:r>
              <a:r>
                <a:rPr lang="en-US" altLang="zh-CN" sz="4400" b="1" dirty="0">
                  <a:solidFill>
                    <a:schemeClr val="tx1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cs typeface="+mj-lt"/>
                </a:rPr>
                <a:t>ng   tu</a:t>
              </a:r>
              <a:r>
                <a:rPr lang="zh-CN" altLang="en-US" sz="4400" b="1">
                  <a:solidFill>
                    <a:schemeClr val="tx1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cs typeface="+mj-lt"/>
                  <a:sym typeface="+mn-ea"/>
                </a:rPr>
                <a:t>ì</a:t>
              </a:r>
              <a:r>
                <a:rPr lang="en-US" altLang="zh-CN" sz="4400" b="1" dirty="0">
                  <a:solidFill>
                    <a:schemeClr val="tx1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cs typeface="+mj-lt"/>
                </a:rPr>
                <a:t>   </a:t>
              </a:r>
              <a:r>
                <a:rPr lang="en-US" altLang="zh-CN" sz="4400" b="1" dirty="0">
                  <a:solidFill>
                    <a:schemeClr val="tx1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cs typeface="+mj-lt"/>
                  <a:sym typeface="+mn-ea"/>
                </a:rPr>
                <a:t> jì</a:t>
              </a:r>
              <a:endParaRPr lang="en-US" altLang="zh-CN" sz="4400" b="1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j-lt"/>
                <a:sym typeface="+mn-ea"/>
              </a:endParaRPr>
            </a:p>
          </p:txBody>
        </p:sp>
        <p:sp>
          <p:nvSpPr>
            <p:cNvPr id="1035" name="Text Box 9"/>
            <p:cNvSpPr txBox="1"/>
            <p:nvPr/>
          </p:nvSpPr>
          <p:spPr>
            <a:xfrm>
              <a:off x="816" y="1981"/>
              <a:ext cx="4350" cy="6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6000" b="1" dirty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  <a:sym typeface="+mn-ea"/>
                </a:rPr>
                <a:t>灾  </a:t>
              </a:r>
              <a:r>
                <a:rPr lang="zh-CN" altLang="en-US" sz="6000" b="1" dirty="0">
                  <a:solidFill>
                    <a:schemeClr val="tx2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  <a:sym typeface="+mn-ea"/>
                </a:rPr>
                <a:t>难</a:t>
              </a:r>
              <a:r>
                <a:rPr lang="zh-CN" altLang="en-US" sz="6000" b="1" dirty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  <a:sym typeface="+mn-ea"/>
                </a:rPr>
                <a:t>  仍   退  继</a:t>
              </a:r>
              <a:endParaRPr lang="zh-CN" altLang="en-US" sz="60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endParaRPr>
            </a:p>
          </p:txBody>
        </p:sp>
        <p:sp>
          <p:nvSpPr>
            <p:cNvPr id="1039" name="Text Box 13"/>
            <p:cNvSpPr txBox="1"/>
            <p:nvPr/>
          </p:nvSpPr>
          <p:spPr>
            <a:xfrm>
              <a:off x="816" y="2496"/>
              <a:ext cx="3810" cy="17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4400" b="1" dirty="0">
                  <a:solidFill>
                    <a:schemeClr val="tx1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cs typeface="+mj-lt"/>
                  <a:sym typeface="+mn-ea"/>
                </a:rPr>
                <a:t> xù   r</a:t>
              </a:r>
              <a:r>
                <a:rPr lang="zh-CN" altLang="en-US" sz="4400" b="1">
                  <a:solidFill>
                    <a:schemeClr val="tx1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cs typeface="+mj-lt"/>
                  <a:sym typeface="+mn-ea"/>
                </a:rPr>
                <a:t>è</a:t>
              </a:r>
              <a:r>
                <a:rPr lang="en-US" altLang="zh-CN" sz="4400" b="1" dirty="0">
                  <a:solidFill>
                    <a:schemeClr val="tx1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cs typeface="+mj-lt"/>
                  <a:sym typeface="+mn-ea"/>
                </a:rPr>
                <a:t>n  x</a:t>
              </a:r>
              <a:r>
                <a:rPr lang="zh-CN" altLang="en-US" sz="4400" b="1">
                  <a:solidFill>
                    <a:schemeClr val="tx1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cs typeface="+mj-lt"/>
                  <a:sym typeface="+mn-ea"/>
                </a:rPr>
                <a:t>ù</a:t>
              </a:r>
              <a:r>
                <a:rPr lang="en-US" altLang="zh-CN" sz="4400" b="1" dirty="0">
                  <a:solidFill>
                    <a:schemeClr val="tx1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cs typeface="+mj-lt"/>
                  <a:sym typeface="+mn-ea"/>
                </a:rPr>
                <a:t>n   b</a:t>
              </a:r>
              <a:r>
                <a:rPr lang="zh-CN" altLang="zh-CN" sz="4400" b="1" dirty="0">
                  <a:solidFill>
                    <a:schemeClr val="tx1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cs typeface="+mj-lt"/>
                  <a:sym typeface="+mn-ea"/>
                </a:rPr>
                <a:t>è</a:t>
              </a:r>
              <a:r>
                <a:rPr lang="en-US" altLang="zh-CN" sz="4400" b="1" dirty="0" err="1">
                  <a:solidFill>
                    <a:schemeClr val="tx1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cs typeface="+mj-lt"/>
                  <a:sym typeface="+mn-ea"/>
                </a:rPr>
                <a:t>i   </a:t>
              </a:r>
              <a:r>
                <a:rPr lang="en-US" altLang="zh-CN" sz="4400" b="1" dirty="0">
                  <a:solidFill>
                    <a:schemeClr val="tx1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cs typeface="+mj-lt"/>
                  <a:sym typeface="+mn-ea"/>
                </a:rPr>
                <a:t>hu</a:t>
              </a:r>
              <a:r>
                <a:rPr lang="en-US" altLang="zh-CN" sz="4400" b="1" dirty="0">
                  <a:latin typeface="方正姚体" panose="02010601030101010101" pitchFamily="2" charset="-122"/>
                  <a:ea typeface="方正姚体" panose="02010601030101010101" pitchFamily="2" charset="-122"/>
                  <a:cs typeface="+mj-lt"/>
                  <a:sym typeface="+mn-ea"/>
                </a:rPr>
                <a:t>ī</a:t>
              </a:r>
              <a:endParaRPr lang="zh-CN" altLang="en-US" sz="4400">
                <a:latin typeface="华文细黑" panose="02010600040101010101" charset="-122"/>
                <a:ea typeface="华文细黑" panose="02010600040101010101" charset="-122"/>
              </a:endParaRPr>
            </a:p>
            <a:p>
              <a:pPr>
                <a:spcBef>
                  <a:spcPct val="50000"/>
                </a:spcBef>
              </a:pPr>
              <a:endParaRPr lang="zh-CN" altLang="en-US" sz="4400" b="1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j-lt"/>
              </a:endParaRPr>
            </a:p>
            <a:p>
              <a:pPr>
                <a:spcBef>
                  <a:spcPct val="50000"/>
                </a:spcBef>
              </a:pPr>
              <a:r>
                <a:rPr lang="en-US" altLang="zh-CN" sz="4400" b="1" dirty="0" err="1">
                  <a:solidFill>
                    <a:schemeClr val="tx1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cs typeface="+mj-lt"/>
                  <a:sym typeface="+mn-ea"/>
                </a:rPr>
                <a:t> </a:t>
              </a:r>
              <a:r>
                <a:rPr lang="en-US" altLang="zh-CN" sz="4400" b="1" dirty="0">
                  <a:solidFill>
                    <a:schemeClr val="tx1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cs typeface="+mj-lt"/>
                  <a:sym typeface="+mn-ea"/>
                </a:rPr>
                <a:t> </a:t>
              </a:r>
              <a:endParaRPr lang="en-US" altLang="zh-CN" sz="4400" b="1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j-lt"/>
                <a:sym typeface="+mn-ea"/>
              </a:endParaRPr>
            </a:p>
          </p:txBody>
        </p:sp>
        <p:sp>
          <p:nvSpPr>
            <p:cNvPr id="1040" name="Text Box 14"/>
            <p:cNvSpPr txBox="1"/>
            <p:nvPr/>
          </p:nvSpPr>
          <p:spPr>
            <a:xfrm>
              <a:off x="816" y="2976"/>
              <a:ext cx="3472" cy="6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6000" b="1" dirty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华文楷体" panose="02010600040101010101" pitchFamily="2" charset="-122"/>
                  <a:sym typeface="+mn-ea"/>
                </a:rPr>
                <a:t>续 认  训  被  恢</a:t>
              </a:r>
              <a:r>
                <a:rPr lang="zh-CN" altLang="en-US" sz="4400" b="1" dirty="0">
                  <a:solidFill>
                    <a:schemeClr val="tx1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cs typeface="方正姚体" panose="02010601030101010101" pitchFamily="2" charset="-122"/>
                  <a:sym typeface="+mn-ea"/>
                </a:rPr>
                <a:t> </a:t>
              </a:r>
              <a:endParaRPr lang="zh-CN" altLang="en-US" sz="4400" b="1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方正姚体" panose="02010601030101010101" pitchFamily="2" charset="-122"/>
                <a:sym typeface="+mn-ea"/>
              </a:endParaRPr>
            </a:p>
          </p:txBody>
        </p:sp>
      </p:grpSp>
      <p:graphicFrame>
        <p:nvGraphicFramePr>
          <p:cNvPr id="1026" name="Object 16"/>
          <p:cNvGraphicFramePr/>
          <p:nvPr/>
        </p:nvGraphicFramePr>
        <p:xfrm>
          <a:off x="990600" y="457200"/>
          <a:ext cx="1000125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000125" imgH="962025" progId="Paint.Picture">
                  <p:embed/>
                </p:oleObj>
              </mc:Choice>
              <mc:Fallback>
                <p:oleObj name="" r:id="rId1" imgW="1000125" imgH="962025" progId="Paint.Pictur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90600" y="457200"/>
                        <a:ext cx="1000125" cy="9620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Text Box 17"/>
          <p:cNvSpPr txBox="1"/>
          <p:nvPr/>
        </p:nvSpPr>
        <p:spPr>
          <a:xfrm>
            <a:off x="2286000" y="457200"/>
            <a:ext cx="26670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我会读</a:t>
            </a:r>
            <a:endParaRPr lang="zh-CN" altLang="en-US" sz="4400" b="1" dirty="0">
              <a:solidFill>
                <a:schemeClr val="tx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18000" y="3238500"/>
            <a:ext cx="309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endParaRPr lang="zh-CN" altLang="en-US" sz="2000">
              <a:latin typeface="华文细黑" panose="02010600040101010101" charset="-122"/>
              <a:ea typeface="华文细黑" panose="02010600040101010101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Rectangle 3"/>
          <p:cNvSpPr/>
          <p:nvPr/>
        </p:nvSpPr>
        <p:spPr>
          <a:xfrm>
            <a:off x="539750" y="723900"/>
            <a:ext cx="8169275" cy="4523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洪水  经常  百姓 </a:t>
            </a:r>
            <a:endParaRPr lang="zh-CN" altLang="en-US" sz="7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7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灾难  知道  家乡 </a:t>
            </a:r>
            <a:endParaRPr lang="zh-CN" altLang="en-US" sz="7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7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可是  认为  采用 </a:t>
            </a:r>
            <a:endParaRPr lang="zh-CN" altLang="en-US" sz="7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7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农业  生产</a:t>
            </a:r>
            <a:endParaRPr lang="zh-CN" altLang="en-US" sz="7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未知"/>
          <p:cNvSpPr/>
          <p:nvPr/>
        </p:nvSpPr>
        <p:spPr bwMode="auto">
          <a:xfrm flipH="1" flipV="1">
            <a:off x="0" y="0"/>
            <a:ext cx="8991600" cy="6858000"/>
          </a:xfrm>
          <a:custGeom>
            <a:avLst/>
            <a:gdLst>
              <a:gd name="T0" fmla="*/ 0 w 5701"/>
              <a:gd name="T1" fmla="*/ 4244 h 4244"/>
              <a:gd name="T2" fmla="*/ 94 w 5701"/>
              <a:gd name="T3" fmla="*/ 4021 h 4244"/>
              <a:gd name="T4" fmla="*/ 129 w 5701"/>
              <a:gd name="T5" fmla="*/ 4009 h 4244"/>
              <a:gd name="T6" fmla="*/ 164 w 5701"/>
              <a:gd name="T7" fmla="*/ 3985 h 4244"/>
              <a:gd name="T8" fmla="*/ 235 w 5701"/>
              <a:gd name="T9" fmla="*/ 3926 h 4244"/>
              <a:gd name="T10" fmla="*/ 470 w 5701"/>
              <a:gd name="T11" fmla="*/ 3879 h 4244"/>
              <a:gd name="T12" fmla="*/ 540 w 5701"/>
              <a:gd name="T13" fmla="*/ 3856 h 4244"/>
              <a:gd name="T14" fmla="*/ 564 w 5701"/>
              <a:gd name="T15" fmla="*/ 3821 h 4244"/>
              <a:gd name="T16" fmla="*/ 599 w 5701"/>
              <a:gd name="T17" fmla="*/ 3797 h 4244"/>
              <a:gd name="T18" fmla="*/ 623 w 5701"/>
              <a:gd name="T19" fmla="*/ 3762 h 4244"/>
              <a:gd name="T20" fmla="*/ 693 w 5701"/>
              <a:gd name="T21" fmla="*/ 3715 h 4244"/>
              <a:gd name="T22" fmla="*/ 740 w 5701"/>
              <a:gd name="T23" fmla="*/ 3656 h 4244"/>
              <a:gd name="T24" fmla="*/ 822 w 5701"/>
              <a:gd name="T25" fmla="*/ 3503 h 4244"/>
              <a:gd name="T26" fmla="*/ 1152 w 5701"/>
              <a:gd name="T27" fmla="*/ 3303 h 4244"/>
              <a:gd name="T28" fmla="*/ 1187 w 5701"/>
              <a:gd name="T29" fmla="*/ 3233 h 4244"/>
              <a:gd name="T30" fmla="*/ 1269 w 5701"/>
              <a:gd name="T31" fmla="*/ 3104 h 4244"/>
              <a:gd name="T32" fmla="*/ 1304 w 5701"/>
              <a:gd name="T33" fmla="*/ 3080 h 4244"/>
              <a:gd name="T34" fmla="*/ 1340 w 5701"/>
              <a:gd name="T35" fmla="*/ 3068 h 4244"/>
              <a:gd name="T36" fmla="*/ 1363 w 5701"/>
              <a:gd name="T37" fmla="*/ 3033 h 4244"/>
              <a:gd name="T38" fmla="*/ 1469 w 5701"/>
              <a:gd name="T39" fmla="*/ 2998 h 4244"/>
              <a:gd name="T40" fmla="*/ 1504 w 5701"/>
              <a:gd name="T41" fmla="*/ 2974 h 4244"/>
              <a:gd name="T42" fmla="*/ 1728 w 5701"/>
              <a:gd name="T43" fmla="*/ 2916 h 4244"/>
              <a:gd name="T44" fmla="*/ 1822 w 5701"/>
              <a:gd name="T45" fmla="*/ 2774 h 4244"/>
              <a:gd name="T46" fmla="*/ 2033 w 5701"/>
              <a:gd name="T47" fmla="*/ 2610 h 4244"/>
              <a:gd name="T48" fmla="*/ 2151 w 5701"/>
              <a:gd name="T49" fmla="*/ 2457 h 4244"/>
              <a:gd name="T50" fmla="*/ 2186 w 5701"/>
              <a:gd name="T51" fmla="*/ 2445 h 4244"/>
              <a:gd name="T52" fmla="*/ 2362 w 5701"/>
              <a:gd name="T53" fmla="*/ 2398 h 4244"/>
              <a:gd name="T54" fmla="*/ 2456 w 5701"/>
              <a:gd name="T55" fmla="*/ 2316 h 4244"/>
              <a:gd name="T56" fmla="*/ 2691 w 5701"/>
              <a:gd name="T57" fmla="*/ 1940 h 4244"/>
              <a:gd name="T58" fmla="*/ 2938 w 5701"/>
              <a:gd name="T59" fmla="*/ 1728 h 4244"/>
              <a:gd name="T60" fmla="*/ 3326 w 5701"/>
              <a:gd name="T61" fmla="*/ 1517 h 4244"/>
              <a:gd name="T62" fmla="*/ 3444 w 5701"/>
              <a:gd name="T63" fmla="*/ 1481 h 4244"/>
              <a:gd name="T64" fmla="*/ 3526 w 5701"/>
              <a:gd name="T65" fmla="*/ 1387 h 4244"/>
              <a:gd name="T66" fmla="*/ 3585 w 5701"/>
              <a:gd name="T67" fmla="*/ 1340 h 4244"/>
              <a:gd name="T68" fmla="*/ 3608 w 5701"/>
              <a:gd name="T69" fmla="*/ 1305 h 4244"/>
              <a:gd name="T70" fmla="*/ 3644 w 5701"/>
              <a:gd name="T71" fmla="*/ 1293 h 4244"/>
              <a:gd name="T72" fmla="*/ 3785 w 5701"/>
              <a:gd name="T73" fmla="*/ 1223 h 4244"/>
              <a:gd name="T74" fmla="*/ 4137 w 5701"/>
              <a:gd name="T75" fmla="*/ 1152 h 4244"/>
              <a:gd name="T76" fmla="*/ 4231 w 5701"/>
              <a:gd name="T77" fmla="*/ 1058 h 4244"/>
              <a:gd name="T78" fmla="*/ 4290 w 5701"/>
              <a:gd name="T79" fmla="*/ 952 h 4244"/>
              <a:gd name="T80" fmla="*/ 4325 w 5701"/>
              <a:gd name="T81" fmla="*/ 882 h 4244"/>
              <a:gd name="T82" fmla="*/ 4560 w 5701"/>
              <a:gd name="T83" fmla="*/ 753 h 4244"/>
              <a:gd name="T84" fmla="*/ 4772 w 5701"/>
              <a:gd name="T85" fmla="*/ 682 h 4244"/>
              <a:gd name="T86" fmla="*/ 4960 w 5701"/>
              <a:gd name="T87" fmla="*/ 482 h 4244"/>
              <a:gd name="T88" fmla="*/ 5054 w 5701"/>
              <a:gd name="T89" fmla="*/ 400 h 4244"/>
              <a:gd name="T90" fmla="*/ 5242 w 5701"/>
              <a:gd name="T91" fmla="*/ 282 h 4244"/>
              <a:gd name="T92" fmla="*/ 5372 w 5701"/>
              <a:gd name="T93" fmla="*/ 271 h 4244"/>
              <a:gd name="T94" fmla="*/ 5383 w 5701"/>
              <a:gd name="T95" fmla="*/ 235 h 4244"/>
              <a:gd name="T96" fmla="*/ 5430 w 5701"/>
              <a:gd name="T97" fmla="*/ 165 h 4244"/>
              <a:gd name="T98" fmla="*/ 5466 w 5701"/>
              <a:gd name="T99" fmla="*/ 94 h 4244"/>
              <a:gd name="T100" fmla="*/ 5501 w 5701"/>
              <a:gd name="T101" fmla="*/ 83 h 4244"/>
              <a:gd name="T102" fmla="*/ 5560 w 5701"/>
              <a:gd name="T103" fmla="*/ 36 h 4244"/>
              <a:gd name="T104" fmla="*/ 5701 w 5701"/>
              <a:gd name="T105" fmla="*/ 0 h 4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701" h="4244">
                <a:moveTo>
                  <a:pt x="0" y="4244"/>
                </a:moveTo>
                <a:cubicBezTo>
                  <a:pt x="29" y="4155"/>
                  <a:pt x="40" y="4101"/>
                  <a:pt x="94" y="4021"/>
                </a:cubicBezTo>
                <a:cubicBezTo>
                  <a:pt x="101" y="4011"/>
                  <a:pt x="118" y="4015"/>
                  <a:pt x="129" y="4009"/>
                </a:cubicBezTo>
                <a:cubicBezTo>
                  <a:pt x="142" y="4003"/>
                  <a:pt x="153" y="3994"/>
                  <a:pt x="164" y="3985"/>
                </a:cubicBezTo>
                <a:cubicBezTo>
                  <a:pt x="195" y="3959"/>
                  <a:pt x="198" y="3943"/>
                  <a:pt x="235" y="3926"/>
                </a:cubicBezTo>
                <a:cubicBezTo>
                  <a:pt x="309" y="3893"/>
                  <a:pt x="391" y="3888"/>
                  <a:pt x="470" y="3879"/>
                </a:cubicBezTo>
                <a:cubicBezTo>
                  <a:pt x="493" y="3871"/>
                  <a:pt x="517" y="3864"/>
                  <a:pt x="540" y="3856"/>
                </a:cubicBezTo>
                <a:cubicBezTo>
                  <a:pt x="553" y="3852"/>
                  <a:pt x="554" y="3831"/>
                  <a:pt x="564" y="3821"/>
                </a:cubicBezTo>
                <a:cubicBezTo>
                  <a:pt x="574" y="3811"/>
                  <a:pt x="587" y="3805"/>
                  <a:pt x="599" y="3797"/>
                </a:cubicBezTo>
                <a:cubicBezTo>
                  <a:pt x="607" y="3785"/>
                  <a:pt x="612" y="3771"/>
                  <a:pt x="623" y="3762"/>
                </a:cubicBezTo>
                <a:cubicBezTo>
                  <a:pt x="644" y="3744"/>
                  <a:pt x="693" y="3715"/>
                  <a:pt x="693" y="3715"/>
                </a:cubicBezTo>
                <a:cubicBezTo>
                  <a:pt x="737" y="3588"/>
                  <a:pt x="664" y="3777"/>
                  <a:pt x="740" y="3656"/>
                </a:cubicBezTo>
                <a:cubicBezTo>
                  <a:pt x="784" y="3586"/>
                  <a:pt x="753" y="3574"/>
                  <a:pt x="822" y="3503"/>
                </a:cubicBezTo>
                <a:cubicBezTo>
                  <a:pt x="876" y="3347"/>
                  <a:pt x="1037" y="3380"/>
                  <a:pt x="1152" y="3303"/>
                </a:cubicBezTo>
                <a:cubicBezTo>
                  <a:pt x="1191" y="3177"/>
                  <a:pt x="1128" y="3367"/>
                  <a:pt x="1187" y="3233"/>
                </a:cubicBezTo>
                <a:cubicBezTo>
                  <a:pt x="1214" y="3171"/>
                  <a:pt x="1191" y="3129"/>
                  <a:pt x="1269" y="3104"/>
                </a:cubicBezTo>
                <a:cubicBezTo>
                  <a:pt x="1281" y="3096"/>
                  <a:pt x="1291" y="3086"/>
                  <a:pt x="1304" y="3080"/>
                </a:cubicBezTo>
                <a:cubicBezTo>
                  <a:pt x="1315" y="3074"/>
                  <a:pt x="1330" y="3076"/>
                  <a:pt x="1340" y="3068"/>
                </a:cubicBezTo>
                <a:cubicBezTo>
                  <a:pt x="1351" y="3059"/>
                  <a:pt x="1352" y="3042"/>
                  <a:pt x="1363" y="3033"/>
                </a:cubicBezTo>
                <a:cubicBezTo>
                  <a:pt x="1389" y="3012"/>
                  <a:pt x="1439" y="3013"/>
                  <a:pt x="1469" y="2998"/>
                </a:cubicBezTo>
                <a:cubicBezTo>
                  <a:pt x="1482" y="2992"/>
                  <a:pt x="1491" y="2980"/>
                  <a:pt x="1504" y="2974"/>
                </a:cubicBezTo>
                <a:cubicBezTo>
                  <a:pt x="1575" y="2942"/>
                  <a:pt x="1654" y="2939"/>
                  <a:pt x="1728" y="2916"/>
                </a:cubicBezTo>
                <a:cubicBezTo>
                  <a:pt x="1775" y="2867"/>
                  <a:pt x="1773" y="2823"/>
                  <a:pt x="1822" y="2774"/>
                </a:cubicBezTo>
                <a:cubicBezTo>
                  <a:pt x="1871" y="2725"/>
                  <a:pt x="1967" y="2633"/>
                  <a:pt x="2033" y="2610"/>
                </a:cubicBezTo>
                <a:cubicBezTo>
                  <a:pt x="2070" y="2557"/>
                  <a:pt x="2113" y="2510"/>
                  <a:pt x="2151" y="2457"/>
                </a:cubicBezTo>
                <a:cubicBezTo>
                  <a:pt x="2158" y="2447"/>
                  <a:pt x="2175" y="2451"/>
                  <a:pt x="2186" y="2445"/>
                </a:cubicBezTo>
                <a:cubicBezTo>
                  <a:pt x="2258" y="2409"/>
                  <a:pt x="2272" y="2409"/>
                  <a:pt x="2362" y="2398"/>
                </a:cubicBezTo>
                <a:cubicBezTo>
                  <a:pt x="2414" y="2382"/>
                  <a:pt x="2417" y="2355"/>
                  <a:pt x="2456" y="2316"/>
                </a:cubicBezTo>
                <a:cubicBezTo>
                  <a:pt x="2492" y="2175"/>
                  <a:pt x="2599" y="2049"/>
                  <a:pt x="2691" y="1940"/>
                </a:cubicBezTo>
                <a:cubicBezTo>
                  <a:pt x="2764" y="1854"/>
                  <a:pt x="2829" y="1765"/>
                  <a:pt x="2938" y="1728"/>
                </a:cubicBezTo>
                <a:cubicBezTo>
                  <a:pt x="3016" y="1614"/>
                  <a:pt x="3192" y="1538"/>
                  <a:pt x="3326" y="1517"/>
                </a:cubicBezTo>
                <a:cubicBezTo>
                  <a:pt x="3365" y="1504"/>
                  <a:pt x="3405" y="1494"/>
                  <a:pt x="3444" y="1481"/>
                </a:cubicBezTo>
                <a:cubicBezTo>
                  <a:pt x="3499" y="1399"/>
                  <a:pt x="3468" y="1427"/>
                  <a:pt x="3526" y="1387"/>
                </a:cubicBezTo>
                <a:cubicBezTo>
                  <a:pt x="3597" y="1283"/>
                  <a:pt x="3502" y="1407"/>
                  <a:pt x="3585" y="1340"/>
                </a:cubicBezTo>
                <a:cubicBezTo>
                  <a:pt x="3596" y="1331"/>
                  <a:pt x="3597" y="1314"/>
                  <a:pt x="3608" y="1305"/>
                </a:cubicBezTo>
                <a:cubicBezTo>
                  <a:pt x="3618" y="1297"/>
                  <a:pt x="3633" y="1299"/>
                  <a:pt x="3644" y="1293"/>
                </a:cubicBezTo>
                <a:cubicBezTo>
                  <a:pt x="3691" y="1270"/>
                  <a:pt x="3734" y="1240"/>
                  <a:pt x="3785" y="1223"/>
                </a:cubicBezTo>
                <a:cubicBezTo>
                  <a:pt x="3878" y="1159"/>
                  <a:pt x="4028" y="1171"/>
                  <a:pt x="4137" y="1152"/>
                </a:cubicBezTo>
                <a:cubicBezTo>
                  <a:pt x="4178" y="1126"/>
                  <a:pt x="4197" y="1093"/>
                  <a:pt x="4231" y="1058"/>
                </a:cubicBezTo>
                <a:cubicBezTo>
                  <a:pt x="4252" y="996"/>
                  <a:pt x="4236" y="1033"/>
                  <a:pt x="4290" y="952"/>
                </a:cubicBezTo>
                <a:cubicBezTo>
                  <a:pt x="4316" y="912"/>
                  <a:pt x="4284" y="917"/>
                  <a:pt x="4325" y="882"/>
                </a:cubicBezTo>
                <a:cubicBezTo>
                  <a:pt x="4391" y="825"/>
                  <a:pt x="4475" y="773"/>
                  <a:pt x="4560" y="753"/>
                </a:cubicBezTo>
                <a:cubicBezTo>
                  <a:pt x="4624" y="710"/>
                  <a:pt x="4698" y="697"/>
                  <a:pt x="4772" y="682"/>
                </a:cubicBezTo>
                <a:cubicBezTo>
                  <a:pt x="4852" y="629"/>
                  <a:pt x="4900" y="554"/>
                  <a:pt x="4960" y="482"/>
                </a:cubicBezTo>
                <a:cubicBezTo>
                  <a:pt x="4992" y="444"/>
                  <a:pt x="5005" y="417"/>
                  <a:pt x="5054" y="400"/>
                </a:cubicBezTo>
                <a:cubicBezTo>
                  <a:pt x="5100" y="367"/>
                  <a:pt x="5178" y="291"/>
                  <a:pt x="5242" y="282"/>
                </a:cubicBezTo>
                <a:cubicBezTo>
                  <a:pt x="5285" y="276"/>
                  <a:pt x="5329" y="275"/>
                  <a:pt x="5372" y="271"/>
                </a:cubicBezTo>
                <a:cubicBezTo>
                  <a:pt x="5376" y="259"/>
                  <a:pt x="5377" y="246"/>
                  <a:pt x="5383" y="235"/>
                </a:cubicBezTo>
                <a:cubicBezTo>
                  <a:pt x="5396" y="210"/>
                  <a:pt x="5421" y="192"/>
                  <a:pt x="5430" y="165"/>
                </a:cubicBezTo>
                <a:cubicBezTo>
                  <a:pt x="5438" y="142"/>
                  <a:pt x="5445" y="110"/>
                  <a:pt x="5466" y="94"/>
                </a:cubicBezTo>
                <a:cubicBezTo>
                  <a:pt x="5476" y="86"/>
                  <a:pt x="5489" y="87"/>
                  <a:pt x="5501" y="83"/>
                </a:cubicBezTo>
                <a:cubicBezTo>
                  <a:pt x="5541" y="21"/>
                  <a:pt x="5502" y="65"/>
                  <a:pt x="5560" y="36"/>
                </a:cubicBezTo>
                <a:cubicBezTo>
                  <a:pt x="5631" y="1"/>
                  <a:pt x="5609" y="0"/>
                  <a:pt x="5701" y="0"/>
                </a:cubicBezTo>
              </a:path>
            </a:pathLst>
          </a:custGeom>
          <a:noFill/>
          <a:ln w="57150" cmpd="sng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7171" name="Group 3"/>
          <p:cNvGrpSpPr/>
          <p:nvPr/>
        </p:nvGrpSpPr>
        <p:grpSpPr bwMode="auto">
          <a:xfrm>
            <a:off x="533400" y="4724400"/>
            <a:ext cx="685800" cy="1676400"/>
            <a:chOff x="0" y="0"/>
            <a:chExt cx="432" cy="1056"/>
          </a:xfrm>
        </p:grpSpPr>
        <p:sp>
          <p:nvSpPr>
            <p:cNvPr id="7172" name="AutoShape 4"/>
            <p:cNvSpPr>
              <a:spLocks noChangeArrowheads="1"/>
            </p:cNvSpPr>
            <p:nvPr/>
          </p:nvSpPr>
          <p:spPr bwMode="auto">
            <a:xfrm>
              <a:off x="0" y="0"/>
              <a:ext cx="432" cy="480"/>
            </a:xfrm>
            <a:prstGeom prst="flowChartPunchedTap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73" name="Line 5"/>
            <p:cNvSpPr>
              <a:spLocks noChangeShapeType="1"/>
            </p:cNvSpPr>
            <p:nvPr/>
          </p:nvSpPr>
          <p:spPr bwMode="auto">
            <a:xfrm flipH="1">
              <a:off x="0" y="96"/>
              <a:ext cx="0" cy="9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4" name="Group 6"/>
          <p:cNvGrpSpPr/>
          <p:nvPr/>
        </p:nvGrpSpPr>
        <p:grpSpPr bwMode="auto">
          <a:xfrm>
            <a:off x="1752600" y="3962400"/>
            <a:ext cx="685800" cy="1676400"/>
            <a:chOff x="0" y="0"/>
            <a:chExt cx="432" cy="1056"/>
          </a:xfrm>
        </p:grpSpPr>
        <p:sp>
          <p:nvSpPr>
            <p:cNvPr id="7175" name="AutoShape 7"/>
            <p:cNvSpPr>
              <a:spLocks noChangeArrowheads="1"/>
            </p:cNvSpPr>
            <p:nvPr/>
          </p:nvSpPr>
          <p:spPr bwMode="auto">
            <a:xfrm>
              <a:off x="0" y="0"/>
              <a:ext cx="432" cy="480"/>
            </a:xfrm>
            <a:prstGeom prst="flowChartPunchedTap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76" name="Line 8"/>
            <p:cNvSpPr>
              <a:spLocks noChangeShapeType="1"/>
            </p:cNvSpPr>
            <p:nvPr/>
          </p:nvSpPr>
          <p:spPr bwMode="auto">
            <a:xfrm flipH="1">
              <a:off x="0" y="96"/>
              <a:ext cx="0" cy="9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7" name="Group 9"/>
          <p:cNvGrpSpPr/>
          <p:nvPr/>
        </p:nvGrpSpPr>
        <p:grpSpPr bwMode="auto">
          <a:xfrm>
            <a:off x="3058160" y="3243580"/>
            <a:ext cx="685800" cy="1676400"/>
            <a:chOff x="0" y="0"/>
            <a:chExt cx="432" cy="1056"/>
          </a:xfrm>
        </p:grpSpPr>
        <p:sp>
          <p:nvSpPr>
            <p:cNvPr id="7178" name="AutoShape 10"/>
            <p:cNvSpPr>
              <a:spLocks noChangeArrowheads="1"/>
            </p:cNvSpPr>
            <p:nvPr/>
          </p:nvSpPr>
          <p:spPr bwMode="auto">
            <a:xfrm>
              <a:off x="0" y="0"/>
              <a:ext cx="432" cy="480"/>
            </a:xfrm>
            <a:prstGeom prst="flowChartPunchedTap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79" name="Line 11"/>
            <p:cNvSpPr>
              <a:spLocks noChangeShapeType="1"/>
            </p:cNvSpPr>
            <p:nvPr/>
          </p:nvSpPr>
          <p:spPr bwMode="auto">
            <a:xfrm flipH="1">
              <a:off x="0" y="96"/>
              <a:ext cx="0" cy="9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737235" y="6214110"/>
            <a:ext cx="130556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00"/>
                </a:solidFill>
                <a:ea typeface="楷体_GB2312" panose="02010609030101010101" pitchFamily="1" charset="-122"/>
              </a:rPr>
              <a:t>灾难</a:t>
            </a:r>
            <a:endParaRPr lang="zh-CN" altLang="en-US" b="1">
              <a:solidFill>
                <a:srgbClr val="000000"/>
              </a:solidFill>
              <a:ea typeface="楷体_GB2312" panose="02010609030101010101" pitchFamily="1" charset="-122"/>
            </a:endParaRPr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2890203" y="4876483"/>
            <a:ext cx="130556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00"/>
                </a:solidFill>
                <a:ea typeface="楷体_GB2312" panose="02010609030101010101" pitchFamily="1" charset="-122"/>
              </a:rPr>
              <a:t>采用</a:t>
            </a:r>
            <a:endParaRPr lang="zh-CN" altLang="en-US" b="1">
              <a:solidFill>
                <a:srgbClr val="000000"/>
              </a:solidFill>
              <a:ea typeface="楷体_GB2312" panose="02010609030101010101" pitchFamily="1" charset="-122"/>
            </a:endParaRPr>
          </a:p>
        </p:txBody>
      </p:sp>
      <p:sp>
        <p:nvSpPr>
          <p:cNvPr id="7182" name="Text Box 14"/>
          <p:cNvSpPr txBox="1">
            <a:spLocks noChangeArrowheads="1"/>
          </p:cNvSpPr>
          <p:nvPr/>
        </p:nvSpPr>
        <p:spPr bwMode="auto">
          <a:xfrm>
            <a:off x="5165090" y="3276600"/>
            <a:ext cx="130556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00"/>
                </a:solidFill>
                <a:ea typeface="楷体_GB2312" panose="02010609030101010101" pitchFamily="1" charset="-122"/>
              </a:rPr>
              <a:t>洪水</a:t>
            </a:r>
            <a:endParaRPr lang="zh-CN" altLang="en-US" b="1">
              <a:solidFill>
                <a:srgbClr val="000000"/>
              </a:solidFill>
              <a:ea typeface="楷体_GB2312" panose="02010609030101010101" pitchFamily="1" charset="-122"/>
            </a:endParaRPr>
          </a:p>
        </p:txBody>
      </p:sp>
      <p:sp>
        <p:nvSpPr>
          <p:cNvPr id="7183" name="Text Box 15"/>
          <p:cNvSpPr txBox="1">
            <a:spLocks noChangeArrowheads="1"/>
          </p:cNvSpPr>
          <p:nvPr/>
        </p:nvSpPr>
        <p:spPr bwMode="auto">
          <a:xfrm>
            <a:off x="7978775" y="984250"/>
            <a:ext cx="150495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b="1">
                <a:solidFill>
                  <a:schemeClr val="tx1"/>
                </a:solidFill>
                <a:ea typeface="楷体_GB2312" panose="02010609030101010101" pitchFamily="1" charset="-122"/>
              </a:rPr>
              <a:t>认为</a:t>
            </a:r>
            <a:endParaRPr lang="zh-CN" altLang="en-US" b="1">
              <a:solidFill>
                <a:schemeClr val="tx1"/>
              </a:solidFill>
              <a:ea typeface="楷体_GB2312" panose="02010609030101010101" pitchFamily="1" charset="-122"/>
            </a:endParaRPr>
          </a:p>
        </p:txBody>
      </p:sp>
      <p:sp>
        <p:nvSpPr>
          <p:cNvPr id="7184" name="Text Box 16"/>
          <p:cNvSpPr txBox="1">
            <a:spLocks noChangeArrowheads="1"/>
          </p:cNvSpPr>
          <p:nvPr/>
        </p:nvSpPr>
        <p:spPr bwMode="auto">
          <a:xfrm>
            <a:off x="1752283" y="5638800"/>
            <a:ext cx="130556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00"/>
                </a:solidFill>
                <a:ea typeface="楷体_GB2312" panose="02010609030101010101" pitchFamily="1" charset="-122"/>
              </a:rPr>
              <a:t>经常</a:t>
            </a:r>
            <a:endParaRPr lang="zh-CN" altLang="en-US" b="1">
              <a:solidFill>
                <a:srgbClr val="000000"/>
              </a:solidFill>
              <a:ea typeface="楷体_GB2312" panose="02010609030101010101" pitchFamily="1" charset="-122"/>
            </a:endParaRPr>
          </a:p>
        </p:txBody>
      </p:sp>
      <p:sp>
        <p:nvSpPr>
          <p:cNvPr id="7185" name="Text Box 17"/>
          <p:cNvSpPr txBox="1">
            <a:spLocks noChangeArrowheads="1"/>
          </p:cNvSpPr>
          <p:nvPr/>
        </p:nvSpPr>
        <p:spPr bwMode="auto">
          <a:xfrm>
            <a:off x="4036060" y="4157663"/>
            <a:ext cx="1300163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00"/>
                </a:solidFill>
                <a:ea typeface="楷体_GB2312" panose="02010609030101010101" pitchFamily="1" charset="-122"/>
              </a:rPr>
              <a:t>百姓</a:t>
            </a:r>
            <a:endParaRPr lang="zh-CN" altLang="en-US" b="1">
              <a:solidFill>
                <a:srgbClr val="000000"/>
              </a:solidFill>
              <a:ea typeface="楷体_GB2312" panose="02010609030101010101" pitchFamily="1" charset="-122"/>
            </a:endParaRPr>
          </a:p>
        </p:txBody>
      </p:sp>
      <p:grpSp>
        <p:nvGrpSpPr>
          <p:cNvPr id="7186" name="Group 18"/>
          <p:cNvGrpSpPr/>
          <p:nvPr/>
        </p:nvGrpSpPr>
        <p:grpSpPr bwMode="auto">
          <a:xfrm>
            <a:off x="4196080" y="2633980"/>
            <a:ext cx="685800" cy="1676400"/>
            <a:chOff x="0" y="0"/>
            <a:chExt cx="432" cy="1056"/>
          </a:xfrm>
        </p:grpSpPr>
        <p:sp>
          <p:nvSpPr>
            <p:cNvPr id="7187" name="AutoShape 19"/>
            <p:cNvSpPr>
              <a:spLocks noChangeArrowheads="1"/>
            </p:cNvSpPr>
            <p:nvPr/>
          </p:nvSpPr>
          <p:spPr bwMode="auto">
            <a:xfrm>
              <a:off x="0" y="0"/>
              <a:ext cx="432" cy="480"/>
            </a:xfrm>
            <a:prstGeom prst="flowChartPunchedTap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88" name="Line 20"/>
            <p:cNvSpPr>
              <a:spLocks noChangeShapeType="1"/>
            </p:cNvSpPr>
            <p:nvPr/>
          </p:nvSpPr>
          <p:spPr bwMode="auto">
            <a:xfrm flipH="1">
              <a:off x="0" y="96"/>
              <a:ext cx="0" cy="9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89" name="Group 21"/>
          <p:cNvGrpSpPr/>
          <p:nvPr/>
        </p:nvGrpSpPr>
        <p:grpSpPr bwMode="auto">
          <a:xfrm>
            <a:off x="5291455" y="1752600"/>
            <a:ext cx="685800" cy="1676400"/>
            <a:chOff x="0" y="0"/>
            <a:chExt cx="432" cy="1056"/>
          </a:xfrm>
        </p:grpSpPr>
        <p:sp>
          <p:nvSpPr>
            <p:cNvPr id="7190" name="AutoShape 22"/>
            <p:cNvSpPr>
              <a:spLocks noChangeArrowheads="1"/>
            </p:cNvSpPr>
            <p:nvPr/>
          </p:nvSpPr>
          <p:spPr bwMode="auto">
            <a:xfrm>
              <a:off x="0" y="0"/>
              <a:ext cx="432" cy="480"/>
            </a:xfrm>
            <a:prstGeom prst="flowChartPunchedTap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91" name="Line 23"/>
            <p:cNvSpPr>
              <a:spLocks noChangeShapeType="1"/>
            </p:cNvSpPr>
            <p:nvPr/>
          </p:nvSpPr>
          <p:spPr bwMode="auto">
            <a:xfrm flipH="1">
              <a:off x="0" y="96"/>
              <a:ext cx="0" cy="9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92" name="Group 24"/>
          <p:cNvGrpSpPr/>
          <p:nvPr/>
        </p:nvGrpSpPr>
        <p:grpSpPr bwMode="auto">
          <a:xfrm>
            <a:off x="8305800" y="0"/>
            <a:ext cx="685800" cy="1228090"/>
            <a:chOff x="0" y="0"/>
            <a:chExt cx="432" cy="1056"/>
          </a:xfrm>
        </p:grpSpPr>
        <p:sp>
          <p:nvSpPr>
            <p:cNvPr id="7193" name="AutoShape 25"/>
            <p:cNvSpPr>
              <a:spLocks noChangeArrowheads="1"/>
            </p:cNvSpPr>
            <p:nvPr/>
          </p:nvSpPr>
          <p:spPr bwMode="auto">
            <a:xfrm>
              <a:off x="0" y="0"/>
              <a:ext cx="432" cy="480"/>
            </a:xfrm>
            <a:prstGeom prst="flowChartPunchedTap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94" name="Line 26"/>
            <p:cNvSpPr>
              <a:spLocks noChangeShapeType="1"/>
            </p:cNvSpPr>
            <p:nvPr/>
          </p:nvSpPr>
          <p:spPr bwMode="auto">
            <a:xfrm flipH="1">
              <a:off x="0" y="96"/>
              <a:ext cx="0" cy="9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95" name="Text Box 27"/>
          <p:cNvSpPr txBox="1">
            <a:spLocks noChangeArrowheads="1"/>
          </p:cNvSpPr>
          <p:nvPr/>
        </p:nvSpPr>
        <p:spPr bwMode="auto">
          <a:xfrm>
            <a:off x="6095048" y="2475230"/>
            <a:ext cx="130556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00"/>
                </a:solidFill>
                <a:ea typeface="楷体_GB2312" panose="02010609030101010101" pitchFamily="1" charset="-122"/>
              </a:rPr>
              <a:t>家乡</a:t>
            </a:r>
            <a:endParaRPr lang="zh-CN" altLang="en-US" b="1">
              <a:solidFill>
                <a:srgbClr val="000000"/>
              </a:solidFill>
              <a:ea typeface="楷体_GB2312" panose="02010609030101010101" pitchFamily="1" charset="-122"/>
            </a:endParaRPr>
          </a:p>
        </p:txBody>
      </p:sp>
      <p:grpSp>
        <p:nvGrpSpPr>
          <p:cNvPr id="7196" name="Group 28"/>
          <p:cNvGrpSpPr/>
          <p:nvPr/>
        </p:nvGrpSpPr>
        <p:grpSpPr bwMode="auto">
          <a:xfrm>
            <a:off x="6172200" y="838200"/>
            <a:ext cx="685800" cy="1676400"/>
            <a:chOff x="0" y="0"/>
            <a:chExt cx="432" cy="1056"/>
          </a:xfrm>
        </p:grpSpPr>
        <p:sp>
          <p:nvSpPr>
            <p:cNvPr id="7197" name="AutoShape 29"/>
            <p:cNvSpPr>
              <a:spLocks noChangeArrowheads="1"/>
            </p:cNvSpPr>
            <p:nvPr/>
          </p:nvSpPr>
          <p:spPr bwMode="auto">
            <a:xfrm>
              <a:off x="0" y="0"/>
              <a:ext cx="432" cy="480"/>
            </a:xfrm>
            <a:prstGeom prst="flowChartPunchedTap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98" name="Line 30"/>
            <p:cNvSpPr>
              <a:spLocks noChangeShapeType="1"/>
            </p:cNvSpPr>
            <p:nvPr/>
          </p:nvSpPr>
          <p:spPr bwMode="auto">
            <a:xfrm flipH="1">
              <a:off x="0" y="96"/>
              <a:ext cx="0" cy="9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99" name="Text Box 31"/>
          <p:cNvSpPr txBox="1">
            <a:spLocks noChangeArrowheads="1"/>
          </p:cNvSpPr>
          <p:nvPr/>
        </p:nvSpPr>
        <p:spPr bwMode="auto">
          <a:xfrm>
            <a:off x="7005638" y="1865630"/>
            <a:ext cx="130556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00"/>
                </a:solidFill>
                <a:ea typeface="楷体_GB2312" panose="02010609030101010101" pitchFamily="1" charset="-122"/>
              </a:rPr>
              <a:t>生产</a:t>
            </a:r>
            <a:endParaRPr lang="zh-CN" altLang="en-US" b="1">
              <a:solidFill>
                <a:srgbClr val="000000"/>
              </a:solidFill>
              <a:ea typeface="楷体_GB2312" panose="02010609030101010101" pitchFamily="1" charset="-122"/>
            </a:endParaRPr>
          </a:p>
        </p:txBody>
      </p:sp>
      <p:grpSp>
        <p:nvGrpSpPr>
          <p:cNvPr id="7200" name="Group 32"/>
          <p:cNvGrpSpPr/>
          <p:nvPr/>
        </p:nvGrpSpPr>
        <p:grpSpPr bwMode="auto">
          <a:xfrm>
            <a:off x="7162800" y="304800"/>
            <a:ext cx="685800" cy="1676400"/>
            <a:chOff x="0" y="0"/>
            <a:chExt cx="432" cy="1056"/>
          </a:xfrm>
        </p:grpSpPr>
        <p:sp>
          <p:nvSpPr>
            <p:cNvPr id="7201" name="AutoShape 33"/>
            <p:cNvSpPr>
              <a:spLocks noChangeArrowheads="1"/>
            </p:cNvSpPr>
            <p:nvPr/>
          </p:nvSpPr>
          <p:spPr bwMode="auto">
            <a:xfrm>
              <a:off x="0" y="0"/>
              <a:ext cx="432" cy="480"/>
            </a:xfrm>
            <a:prstGeom prst="flowChartPunchedTap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02" name="Line 34"/>
            <p:cNvSpPr>
              <a:spLocks noChangeShapeType="1"/>
            </p:cNvSpPr>
            <p:nvPr/>
          </p:nvSpPr>
          <p:spPr bwMode="auto">
            <a:xfrm flipH="1">
              <a:off x="0" y="96"/>
              <a:ext cx="0" cy="9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203" name="Text Box 35"/>
          <p:cNvSpPr txBox="1">
            <a:spLocks noChangeArrowheads="1"/>
          </p:cNvSpPr>
          <p:nvPr/>
        </p:nvSpPr>
        <p:spPr bwMode="auto">
          <a:xfrm>
            <a:off x="395288" y="693738"/>
            <a:ext cx="489585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</a:rPr>
              <a:t>登山夺旗我能行</a:t>
            </a:r>
            <a:r>
              <a:rPr lang="en-US" sz="4800" b="1">
                <a:solidFill>
                  <a:srgbClr val="FF0000"/>
                </a:solidFill>
              </a:rPr>
              <a:t>!</a:t>
            </a:r>
            <a:endParaRPr lang="en-US" sz="4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3608" y="1340768"/>
            <a:ext cx="6840760" cy="720080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本文讲了一件什么事？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5576" y="2204864"/>
            <a:ext cx="7992888" cy="292387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rtl="0" eaLnBrk="0" hangingPunct="0">
              <a:lnSpc>
                <a:spcPct val="200000"/>
              </a:lnSpc>
              <a:spcBef>
                <a:spcPct val="20000"/>
              </a:spcBef>
            </a:pPr>
            <a:r>
              <a:rPr lang="zh-CN" altLang="en-US" sz="4800" dirty="0" smtClean="0"/>
              <a:t>   填空：</a:t>
            </a:r>
            <a:endParaRPr lang="en-US" altLang="zh-CN" sz="4800" dirty="0" smtClean="0"/>
          </a:p>
          <a:p>
            <a:pPr lvl="0" rtl="0" eaLnBrk="0" hangingPunct="0">
              <a:lnSpc>
                <a:spcPct val="200000"/>
              </a:lnSpc>
              <a:spcBef>
                <a:spcPct val="20000"/>
              </a:spcBef>
            </a:pPr>
            <a:r>
              <a:rPr lang="en-US" altLang="zh-CN" sz="4000" dirty="0" smtClean="0"/>
              <a:t>———</a:t>
            </a:r>
            <a:r>
              <a:rPr lang="zh-CN" altLang="zh-CN" sz="4000" dirty="0" smtClean="0"/>
              <a:t>带领大家</a:t>
            </a:r>
            <a:r>
              <a:rPr lang="en-US" altLang="zh-CN" sz="4000" dirty="0" smtClean="0"/>
              <a:t>——————</a:t>
            </a:r>
            <a:r>
              <a:rPr lang="zh-CN" altLang="zh-CN" sz="4000" dirty="0" smtClean="0"/>
              <a:t>的</a:t>
            </a:r>
            <a:r>
              <a:rPr lang="zh-CN" altLang="zh-CN" sz="4000" dirty="0"/>
              <a:t>事。</a:t>
            </a:r>
            <a:endParaRPr lang="zh-CN" altLang="en-US" sz="4000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308215" y="1917065"/>
            <a:ext cx="1080135" cy="6483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11560" y="1628800"/>
            <a:ext cx="7992888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很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久很久以前，洪水经常泛滥。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水淹没了农田，冲毁了房屋，毒蛇猛兽到处伤害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百姓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牲畜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，人们的生活痛苦极了。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r:id="rId1" p14:bwMode="auto">
            <p14:nvContentPartPr>
              <p14:cNvPr id="3" name="墨迹 2"/>
              <p14:cNvContentPartPr/>
              <p14:nvPr/>
            </p14:nvContentPartPr>
            <p14:xfrm>
              <a:off x="928800" y="3268440"/>
              <a:ext cx="7081560" cy="1018080"/>
            </p14:xfrm>
          </p:contentPart>
        </mc:Choice>
        <mc:Fallback xmlns="">
          <p:pic>
            <p:nvPicPr>
              <p:cNvPr id="3" name="墨迹 2"/>
            </p:nvPicPr>
            <p:blipFill>
              <a:blip r:embed="rId2"/>
            </p:blipFill>
            <p:spPr>
              <a:xfrm>
                <a:off x="928800" y="3268440"/>
                <a:ext cx="7081560" cy="1018080"/>
              </a:xfrm>
              <a:prstGeom prst="rect"/>
            </p:spPr>
          </p:pic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" name="内容占位符 2"/>
          <p:cNvSpPr txBox="1"/>
          <p:nvPr/>
        </p:nvSpPr>
        <p:spPr>
          <a:xfrm>
            <a:off x="803275" y="1995170"/>
            <a:ext cx="7645400" cy="755650"/>
          </a:xfrm>
          <a:prstGeom prst="rect">
            <a:avLst/>
          </a:prstGeom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1.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读课文，说一说为什么要治水？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31570" y="2858770"/>
            <a:ext cx="7251700" cy="3415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080" indent="625475" eaLnBrk="1" hangingPunct="1">
              <a:lnSpc>
                <a:spcPct val="150000"/>
              </a:lnSpc>
              <a:spcAft>
                <a:spcPts val="600"/>
              </a:spcAft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sym typeface="Calibri" panose="020F0502020204030204" pitchFamily="34" charset="0"/>
              </a:rPr>
              <a:t>因为洪水经常泛滥。大水淹没了田地，冲毁了房屋，毒蛇猛兽到处伤害牲畜和百姓，人们的生活痛苦极了。所以必须治水。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37892" name="内容占位符 2"/>
          <p:cNvSpPr txBox="1"/>
          <p:nvPr/>
        </p:nvSpPr>
        <p:spPr>
          <a:xfrm>
            <a:off x="624205" y="943610"/>
            <a:ext cx="2762250" cy="59245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串珠</a:t>
            </a:r>
            <a:r>
              <a:rPr lang="zh-CN" altLang="zh-CN" sz="36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问题：</a:t>
            </a:r>
            <a:endParaRPr lang="zh-CN" altLang="zh-CN" sz="36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4" name="内容占位符 3"/>
          <p:cNvGraphicFramePr>
            <a:graphicFrameLocks noChangeAspect="1"/>
          </p:cNvGraphicFramePr>
          <p:nvPr>
            <p:ph idx="1"/>
          </p:nvPr>
        </p:nvGraphicFramePr>
        <p:xfrm>
          <a:off x="810260" y="909320"/>
          <a:ext cx="7264400" cy="5217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7696200" imgH="4972050" progId="Paint.Picture">
                  <p:embed/>
                </p:oleObj>
              </mc:Choice>
              <mc:Fallback>
                <p:oleObj name="" r:id="rId1" imgW="7696200" imgH="4972050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10260" y="909320"/>
                        <a:ext cx="7264400" cy="52171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169670" y="350520"/>
            <a:ext cx="55626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洪水泛滥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4" name="对象 3"/>
          <p:cNvGraphicFramePr/>
          <p:nvPr/>
        </p:nvGraphicFramePr>
        <p:xfrm>
          <a:off x="577215" y="463550"/>
          <a:ext cx="7912735" cy="57772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7829550" imgH="5619750" progId="Paint.Picture">
                  <p:embed/>
                </p:oleObj>
              </mc:Choice>
              <mc:Fallback>
                <p:oleObj name="" r:id="rId1" imgW="7829550" imgH="5619750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77215" y="463550"/>
                        <a:ext cx="7912735" cy="57772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2069465" y="6363335"/>
            <a:ext cx="50228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房屋倒塌</a:t>
            </a:r>
            <a:endParaRPr lang="zh-CN" altLang="en-US"/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万里长城">
  <a:themeElements>
    <a:clrScheme name="万里长城 1">
      <a:dk1>
        <a:srgbClr val="000000"/>
      </a:dk1>
      <a:lt1>
        <a:srgbClr val="FFFFFF"/>
      </a:lt1>
      <a:dk2>
        <a:srgbClr val="000099"/>
      </a:dk2>
      <a:lt2>
        <a:srgbClr val="969696"/>
      </a:lt2>
      <a:accent1>
        <a:srgbClr val="FFFF99"/>
      </a:accent1>
      <a:accent2>
        <a:srgbClr val="006666"/>
      </a:accent2>
      <a:accent3>
        <a:srgbClr val="FFFFFF"/>
      </a:accent3>
      <a:accent4>
        <a:srgbClr val="000000"/>
      </a:accent4>
      <a:accent5>
        <a:srgbClr val="FFFFCA"/>
      </a:accent5>
      <a:accent6>
        <a:srgbClr val="005C5C"/>
      </a:accent6>
      <a:hlink>
        <a:srgbClr val="800080"/>
      </a:hlink>
      <a:folHlink>
        <a:srgbClr val="FF6600"/>
      </a:folHlink>
    </a:clrScheme>
    <a:fontScheme name="万里长城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万里长城 1">
        <a:dk1>
          <a:srgbClr val="000000"/>
        </a:dk1>
        <a:lt1>
          <a:srgbClr val="FFFFFF"/>
        </a:lt1>
        <a:dk2>
          <a:srgbClr val="000099"/>
        </a:dk2>
        <a:lt2>
          <a:srgbClr val="969696"/>
        </a:lt2>
        <a:accent1>
          <a:srgbClr val="FFFF99"/>
        </a:accent1>
        <a:accent2>
          <a:srgbClr val="006666"/>
        </a:accent2>
        <a:accent3>
          <a:srgbClr val="FFFFFF"/>
        </a:accent3>
        <a:accent4>
          <a:srgbClr val="000000"/>
        </a:accent4>
        <a:accent5>
          <a:srgbClr val="FFFFCA"/>
        </a:accent5>
        <a:accent6>
          <a:srgbClr val="005C5C"/>
        </a:accent6>
        <a:hlink>
          <a:srgbClr val="800080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万里长城 2">
        <a:dk1>
          <a:srgbClr val="000000"/>
        </a:dk1>
        <a:lt1>
          <a:srgbClr val="8EA4EA"/>
        </a:lt1>
        <a:dk2>
          <a:srgbClr val="0033CC"/>
        </a:dk2>
        <a:lt2>
          <a:srgbClr val="969696"/>
        </a:lt2>
        <a:accent1>
          <a:srgbClr val="86B5B6"/>
        </a:accent1>
        <a:accent2>
          <a:srgbClr val="FFCC66"/>
        </a:accent2>
        <a:accent3>
          <a:srgbClr val="C6CFF3"/>
        </a:accent3>
        <a:accent4>
          <a:srgbClr val="000000"/>
        </a:accent4>
        <a:accent5>
          <a:srgbClr val="C3D7D7"/>
        </a:accent5>
        <a:accent6>
          <a:srgbClr val="E7B95C"/>
        </a:accent6>
        <a:hlink>
          <a:srgbClr val="626292"/>
        </a:hlink>
        <a:folHlink>
          <a:srgbClr val="A2366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万里长城 3">
        <a:dk1>
          <a:srgbClr val="0000FF"/>
        </a:dk1>
        <a:lt1>
          <a:srgbClr val="C0C0C0"/>
        </a:lt1>
        <a:dk2>
          <a:srgbClr val="000000"/>
        </a:dk2>
        <a:lt2>
          <a:srgbClr val="B2B2B2"/>
        </a:lt2>
        <a:accent1>
          <a:srgbClr val="FFCC99"/>
        </a:accent1>
        <a:accent2>
          <a:srgbClr val="FF99CC"/>
        </a:accent2>
        <a:accent3>
          <a:srgbClr val="DCDCDC"/>
        </a:accent3>
        <a:accent4>
          <a:srgbClr val="0000DA"/>
        </a:accent4>
        <a:accent5>
          <a:srgbClr val="FFE2CA"/>
        </a:accent5>
        <a:accent6>
          <a:srgbClr val="E78AB9"/>
        </a:accent6>
        <a:hlink>
          <a:srgbClr val="9C4070"/>
        </a:hlink>
        <a:folHlink>
          <a:srgbClr val="0071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万里长城 4">
        <a:dk1>
          <a:srgbClr val="0029AC"/>
        </a:dk1>
        <a:lt1>
          <a:srgbClr val="CCFFCC"/>
        </a:lt1>
        <a:dk2>
          <a:srgbClr val="993366"/>
        </a:dk2>
        <a:lt2>
          <a:srgbClr val="969696"/>
        </a:lt2>
        <a:accent1>
          <a:srgbClr val="FFCC99"/>
        </a:accent1>
        <a:accent2>
          <a:srgbClr val="6699FF"/>
        </a:accent2>
        <a:accent3>
          <a:srgbClr val="E2FFE2"/>
        </a:accent3>
        <a:accent4>
          <a:srgbClr val="002192"/>
        </a:accent4>
        <a:accent5>
          <a:srgbClr val="FFE2CA"/>
        </a:accent5>
        <a:accent6>
          <a:srgbClr val="5C8AE7"/>
        </a:accent6>
        <a:hlink>
          <a:srgbClr val="006600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万里长城 5">
        <a:dk1>
          <a:srgbClr val="333333"/>
        </a:dk1>
        <a:lt1>
          <a:srgbClr val="FF99CC"/>
        </a:lt1>
        <a:dk2>
          <a:srgbClr val="006600"/>
        </a:dk2>
        <a:lt2>
          <a:srgbClr val="B2B2B2"/>
        </a:lt2>
        <a:accent1>
          <a:srgbClr val="FFFF66"/>
        </a:accent1>
        <a:accent2>
          <a:srgbClr val="33CCFF"/>
        </a:accent2>
        <a:accent3>
          <a:srgbClr val="FFCAE2"/>
        </a:accent3>
        <a:accent4>
          <a:srgbClr val="2A2A2A"/>
        </a:accent4>
        <a:accent5>
          <a:srgbClr val="FFFFB8"/>
        </a:accent5>
        <a:accent6>
          <a:srgbClr val="2DB9E7"/>
        </a:accent6>
        <a:hlink>
          <a:srgbClr val="6600FF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万里长城 6">
        <a:dk1>
          <a:srgbClr val="000000"/>
        </a:dk1>
        <a:lt1>
          <a:srgbClr val="FFFFCC"/>
        </a:lt1>
        <a:dk2>
          <a:srgbClr val="6756A6"/>
        </a:dk2>
        <a:lt2>
          <a:srgbClr val="969696"/>
        </a:lt2>
        <a:accent1>
          <a:srgbClr val="99CCFF"/>
        </a:accent1>
        <a:accent2>
          <a:srgbClr val="008000"/>
        </a:accent2>
        <a:accent3>
          <a:srgbClr val="FFFFE2"/>
        </a:accent3>
        <a:accent4>
          <a:srgbClr val="000000"/>
        </a:accent4>
        <a:accent5>
          <a:srgbClr val="CAE2FF"/>
        </a:accent5>
        <a:accent6>
          <a:srgbClr val="007300"/>
        </a:accent6>
        <a:hlink>
          <a:srgbClr val="990033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万里长城 7">
        <a:dk1>
          <a:srgbClr val="CC3300"/>
        </a:dk1>
        <a:lt1>
          <a:srgbClr val="99CCFF"/>
        </a:lt1>
        <a:dk2>
          <a:srgbClr val="003399"/>
        </a:dk2>
        <a:lt2>
          <a:srgbClr val="969696"/>
        </a:lt2>
        <a:accent1>
          <a:srgbClr val="CED7FE"/>
        </a:accent1>
        <a:accent2>
          <a:srgbClr val="FFFFFF"/>
        </a:accent2>
        <a:accent3>
          <a:srgbClr val="CAE2FF"/>
        </a:accent3>
        <a:accent4>
          <a:srgbClr val="AE2A00"/>
        </a:accent4>
        <a:accent5>
          <a:srgbClr val="E3E8FE"/>
        </a:accent5>
        <a:accent6>
          <a:srgbClr val="E7E7E7"/>
        </a:accent6>
        <a:hlink>
          <a:srgbClr val="006600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万里长城 8">
        <a:dk1>
          <a:srgbClr val="006600"/>
        </a:dk1>
        <a:lt1>
          <a:srgbClr val="FFCC99"/>
        </a:lt1>
        <a:dk2>
          <a:srgbClr val="000000"/>
        </a:dk2>
        <a:lt2>
          <a:srgbClr val="B2B2B2"/>
        </a:lt2>
        <a:accent1>
          <a:srgbClr val="FFFFFF"/>
        </a:accent1>
        <a:accent2>
          <a:srgbClr val="FFFF66"/>
        </a:accent2>
        <a:accent3>
          <a:srgbClr val="FFE2CA"/>
        </a:accent3>
        <a:accent4>
          <a:srgbClr val="005600"/>
        </a:accent4>
        <a:accent5>
          <a:srgbClr val="FFFFFF"/>
        </a:accent5>
        <a:accent6>
          <a:srgbClr val="E7E75C"/>
        </a:accent6>
        <a:hlink>
          <a:srgbClr val="5B5B89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CDESIGNA</Template>
  <TotalTime>0</TotalTime>
  <Words>1329</Words>
  <Application>WPS 演示</Application>
  <PresentationFormat>在屏幕上显示</PresentationFormat>
  <Paragraphs>141</Paragraphs>
  <Slides>19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19</vt:i4>
      </vt:variant>
    </vt:vector>
  </HeadingPairs>
  <TitlesOfParts>
    <vt:vector size="37" baseType="lpstr">
      <vt:lpstr>Arial</vt:lpstr>
      <vt:lpstr>宋体</vt:lpstr>
      <vt:lpstr>Wingdings</vt:lpstr>
      <vt:lpstr>Calibri</vt:lpstr>
      <vt:lpstr>华文楷体</vt:lpstr>
      <vt:lpstr>方正姚体</vt:lpstr>
      <vt:lpstr>华文细黑</vt:lpstr>
      <vt:lpstr>楷体</vt:lpstr>
      <vt:lpstr>楷体_GB2312</vt:lpstr>
      <vt:lpstr>新宋体</vt:lpstr>
      <vt:lpstr>微软雅黑</vt:lpstr>
      <vt:lpstr>黑体</vt:lpstr>
      <vt:lpstr>Adobe 黑体 Std R</vt:lpstr>
      <vt:lpstr>Arial Unicode MS</vt:lpstr>
      <vt:lpstr>万里长城</vt:lpstr>
      <vt:lpstr>Paint.Picture</vt:lpstr>
      <vt:lpstr>Paint.Picture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绿色圃中小学教育http://www.LSPJY.com   绿色圃中学资源网http://cz.Lspjy.com</Company>
  <LinksUpToDate>false</LinksUpToDate>
  <SharedDoc>false</SharedDoc>
  <HyperlinksChanged>false</HyperlinksChanged>
  <AppVersion>14.0000</AppVersion>
  <Manager>绿色圃中小学教育http://www.LSPJY.com   绿色圃中学资源网http://cz.Lspjy.com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绿色圃中小学教育http://www.LSPJY.com   绿色圃中学资源网http://cz.Lspjy.com</dc:title>
  <dc:creator>绿色圃中小学教育http://www.LSPJY.com   绿色圃中学资源网http://cz.Lspjy.com</dc:creator>
  <cp:keywords>绿色圃中小学教育http:/www.LSPJY.com   绿色圃中学资源网http:/cz.Lspjy.com</cp:keywords>
  <dc:description>绿色圃中小学教育http://www.LSPJY.com   绿色圃中学资源网http://cz.Lspjy.com</dc:description>
  <dc:subject>绿色圃中小学教育http://www.LSPJY.com   绿色圃中学资源网http://cz.Lspjy.com</dc:subject>
  <cp:category>绿色圃中小学教育http://www.LSPJY.com   绿色圃中学资源网http://cz.Lspjy.com</cp:category>
  <cp:lastModifiedBy>Cathy</cp:lastModifiedBy>
  <cp:revision>33</cp:revision>
  <dcterms:created xsi:type="dcterms:W3CDTF">2009-11-07T11:59:00Z</dcterms:created>
  <dcterms:modified xsi:type="dcterms:W3CDTF">2019-11-08T03:22:01Z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