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6"/>
  </p:notesMasterIdLst>
  <p:sldIdLst>
    <p:sldId id="301" r:id="rId4"/>
    <p:sldId id="290" r:id="rId5"/>
    <p:sldId id="310" r:id="rId6"/>
    <p:sldId id="311" r:id="rId7"/>
    <p:sldId id="296" r:id="rId8"/>
    <p:sldId id="292" r:id="rId9"/>
    <p:sldId id="297" r:id="rId10"/>
    <p:sldId id="302" r:id="rId11"/>
    <p:sldId id="317" r:id="rId12"/>
    <p:sldId id="313" r:id="rId13"/>
    <p:sldId id="329" r:id="rId14"/>
    <p:sldId id="330" r:id="rId15"/>
    <p:sldId id="333" r:id="rId16"/>
    <p:sldId id="331" r:id="rId17"/>
    <p:sldId id="332" r:id="rId18"/>
    <p:sldId id="334" r:id="rId19"/>
    <p:sldId id="335" r:id="rId20"/>
    <p:sldId id="336" r:id="rId21"/>
    <p:sldId id="337" r:id="rId22"/>
    <p:sldId id="338" r:id="rId23"/>
    <p:sldId id="339" r:id="rId24"/>
    <p:sldId id="343" r:id="rId25"/>
    <p:sldId id="340" r:id="rId26"/>
    <p:sldId id="342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BFFA"/>
    <a:srgbClr val="0000FF"/>
    <a:srgbClr val="FF3300"/>
    <a:srgbClr val="FFFFFF"/>
    <a:srgbClr val="FF6600"/>
    <a:srgbClr val="FF9900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20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600" b="0" i="0" u="none" kern="1200" baseline="0">
          <a:solidFill>
            <a:schemeClr val="tx1"/>
          </a:solidFill>
          <a:latin typeface="Times New Roman" panose="02020603050405020304" pitchFamily="18" charset="0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2.xml"/><Relationship Id="rId4" Type="http://schemas.openxmlformats.org/officeDocument/2006/relationships/slide" Target="slide13.xml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4098"/>
          <p:cNvSpPr txBox="1"/>
          <p:nvPr/>
        </p:nvSpPr>
        <p:spPr>
          <a:xfrm>
            <a:off x="3184525" y="1438275"/>
            <a:ext cx="1841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4749800" y="1700213"/>
            <a:ext cx="1190625" cy="5508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2843213" y="2492375"/>
            <a:ext cx="35496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5" name="矩形 4104"/>
          <p:cNvSpPr/>
          <p:nvPr/>
        </p:nvSpPr>
        <p:spPr>
          <a:xfrm>
            <a:off x="3276600" y="25654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4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6" name="矩形 4105"/>
          <p:cNvSpPr/>
          <p:nvPr/>
        </p:nvSpPr>
        <p:spPr>
          <a:xfrm flipV="1">
            <a:off x="1763713" y="4868863"/>
            <a:ext cx="5511800" cy="109855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7" name="矩形 4106"/>
          <p:cNvSpPr/>
          <p:nvPr/>
        </p:nvSpPr>
        <p:spPr>
          <a:xfrm>
            <a:off x="1835150" y="4724400"/>
            <a:ext cx="551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08" name="文本框 4107"/>
          <p:cNvSpPr txBox="1"/>
          <p:nvPr/>
        </p:nvSpPr>
        <p:spPr>
          <a:xfrm>
            <a:off x="184785" y="1080770"/>
            <a:ext cx="87363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部编二年级上语文口语交际三</a:t>
            </a:r>
            <a:endParaRPr lang="zh-CN" altLang="en-US" sz="4800" b="1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503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1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我爱做手工</a:t>
            </a:r>
            <a:endParaRPr lang="zh-CN" altLang="en-US" sz="72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1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内容占位符 13313" descr="12d7375326641a55843524b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28575" y="1588"/>
            <a:ext cx="9136063" cy="6811962"/>
          </a:xfrm>
          <a:ln/>
        </p:spPr>
      </p:pic>
      <p:sp>
        <p:nvSpPr>
          <p:cNvPr id="13315" name="标题 13314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3600"/>
              <a:t>我的手工</a:t>
            </a:r>
            <a:br>
              <a:rPr lang="zh-CN" altLang="en-US" sz="3600"/>
            </a:br>
            <a:endParaRPr lang="zh-CN" altLang="en-US" sz="3600"/>
          </a:p>
        </p:txBody>
      </p:sp>
      <p:sp>
        <p:nvSpPr>
          <p:cNvPr id="13316" name="文本占位符 13315"/>
          <p:cNvSpPr>
            <a:spLocks noGrp="1"/>
          </p:cNvSpPr>
          <p:nvPr>
            <p:ph type="body" sz="half" idx="1"/>
          </p:nvPr>
        </p:nvSpPr>
        <p:spPr>
          <a:xfrm>
            <a:off x="1044575" y="1052513"/>
            <a:ext cx="7632700" cy="4598987"/>
          </a:xfrm>
          <a:ln/>
        </p:spPr>
        <p:txBody>
          <a:bodyPr/>
          <a:p>
            <a:pPr algn="ctr">
              <a:lnSpc>
                <a:spcPct val="80000"/>
              </a:lnSpc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不倒翁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我做过许多小手工，其中，我最得意的作品是不倒翁。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制作的方法十分简单，先在鸡蛋细的一端用钉子扎一个小洞，再用根小树枝从小洞插入，来回抽动。不一会，蛋清和蛋黄就出来了，流进碗里。我又把蛋壳灌满水，使劲甩动，残留的蛋清蛋黄就冲洗干净了。我往蛋壳里装进一些沙，再滴入水，它们就凝固在一起。为了使它更加牢固，我又滴入一些蜡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不倒翁的大体模型就完成了。我用鲜艳的红卡纸做了一顶圆圆的小帽子。然后再在鸡蛋上依次画上眼睛、鼻子、嘴，戴上这顶小帽子，可神气了!我轻轻地按了它一下，一松手，它又立了起来，笑嘻嘻地看着我，好像在说：“大笨瓜，你按不倒我!哈哈。” 那副神气的样子，早把我这个小主人忘得一干二净了。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     我喜欢我的小制作——不倒翁。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000" dirty="0"/>
          </a:p>
          <a:p>
            <a:pPr>
              <a:lnSpc>
                <a:spcPct val="80000"/>
              </a:lnSpc>
            </a:pPr>
            <a:endParaRPr lang="zh-CN" altLang="en-US" sz="2000" dirty="0"/>
          </a:p>
          <a:p>
            <a:pPr>
              <a:lnSpc>
                <a:spcPct val="80000"/>
              </a:lnSpc>
            </a:pPr>
            <a:endParaRPr lang="zh-CN" altLang="en-US" sz="1600" dirty="0"/>
          </a:p>
          <a:p>
            <a:pPr>
              <a:lnSpc>
                <a:spcPct val="80000"/>
              </a:lnSpc>
            </a:pPr>
            <a:endParaRPr lang="zh-CN" altLang="en-US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9" descr="6774196694e28e2caa184c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97100" y="0"/>
            <a:ext cx="12192000" cy="828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4"/>
          <p:cNvSpPr txBox="1"/>
          <p:nvPr/>
        </p:nvSpPr>
        <p:spPr>
          <a:xfrm>
            <a:off x="468313" y="3141663"/>
            <a:ext cx="66294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　　大家好！我是你们的学习伙伴，今天跟我一起走进</a:t>
            </a:r>
            <a:r>
              <a:rPr lang="zh-CN" altLang="en-US" sz="40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语文园地三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吧！在那里你们又能学到许多的有趣的知识。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6" name="AutoShape 3"/>
          <p:cNvSpPr/>
          <p:nvPr/>
        </p:nvSpPr>
        <p:spPr>
          <a:xfrm>
            <a:off x="-180975" y="2781300"/>
            <a:ext cx="8458200" cy="3733800"/>
          </a:xfrm>
          <a:prstGeom prst="cloudCallout">
            <a:avLst>
              <a:gd name="adj1" fmla="val -24116"/>
              <a:gd name="adj2" fmla="val -8988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1116013" y="4652963"/>
            <a:ext cx="4751387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tán   gāng   qín</a:t>
            </a:r>
            <a:endParaRPr lang="zh-CN" altLang="zh-CN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6000" b="1" dirty="0">
                <a:solidFill>
                  <a:srgbClr val="FF0066"/>
                </a:solidFill>
                <a:latin typeface="Arial" panose="020B0604020202020204" pitchFamily="34" charset="0"/>
              </a:rPr>
              <a:t>弹  钢  琴</a:t>
            </a:r>
            <a:endParaRPr lang="zh-CN" altLang="zh-CN" sz="60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13315" name="Picture 3" descr="2006331552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88913"/>
            <a:ext cx="7019925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练舞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" y="13970"/>
            <a:ext cx="8884920" cy="3742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3780" y="4171950"/>
            <a:ext cx="483425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liàn  wǔ dǎo</a:t>
            </a:r>
            <a:endParaRPr lang="en-US" altLang="zh-CN" sz="4800"/>
          </a:p>
          <a:p>
            <a:r>
              <a:rPr lang="zh-CN" altLang="en-US"/>
              <a:t>练舞蹈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346741fa44e48b0c4e4aea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77050" cy="4983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2555875" y="5589588"/>
            <a:ext cx="44640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000" b="1" dirty="0">
                <a:latin typeface="Arial" panose="020B0604020202020204" pitchFamily="34" charset="0"/>
              </a:rPr>
              <a:t>唱    京</a:t>
            </a:r>
            <a:r>
              <a:rPr lang="zh-CN" altLang="zh-CN" sz="6000" b="1" dirty="0">
                <a:solidFill>
                  <a:srgbClr val="FF0066"/>
                </a:solidFill>
                <a:latin typeface="Arial" panose="020B0604020202020204" pitchFamily="34" charset="0"/>
              </a:rPr>
              <a:t>    戏</a:t>
            </a:r>
            <a:endParaRPr lang="zh-CN" altLang="zh-CN" sz="60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1908175" y="4941888"/>
            <a:ext cx="4629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4800" dirty="0">
                <a:latin typeface="Arial" panose="020B0604020202020204" pitchFamily="34" charset="0"/>
              </a:rPr>
              <a:t> </a:t>
            </a:r>
            <a:r>
              <a:rPr lang="zh-CN" altLang="zh-CN" sz="4800" b="1" dirty="0">
                <a:latin typeface="Arial" panose="020B0604020202020204" pitchFamily="34" charset="0"/>
              </a:rPr>
              <a:t>chàng  jīng  xì</a:t>
            </a:r>
            <a:r>
              <a:rPr lang="zh-CN" altLang="zh-CN" dirty="0">
                <a:latin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187325" y="1052513"/>
            <a:ext cx="1647825" cy="4105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zh-CN" sz="9600" b="1" dirty="0">
                <a:solidFill>
                  <a:schemeClr val="hlink"/>
                </a:solidFill>
                <a:latin typeface="Arial" panose="020B0604020202020204" pitchFamily="34" charset="0"/>
              </a:rPr>
              <a:t>画图画</a:t>
            </a:r>
            <a:endParaRPr lang="zh-CN" altLang="zh-CN" sz="96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395288" y="333375"/>
            <a:ext cx="2195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</a:rPr>
              <a:t>huà</a:t>
            </a:r>
            <a:endParaRPr lang="zh-CN" altLang="zh-CN" sz="4000" b="1" dirty="0">
              <a:latin typeface="Arial" panose="020B0604020202020204" pitchFamily="34" charset="0"/>
            </a:endParaRPr>
          </a:p>
        </p:txBody>
      </p:sp>
      <p:pic>
        <p:nvPicPr>
          <p:cNvPr id="8196" name="Picture 4" descr="200633155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765175"/>
            <a:ext cx="5688012" cy="453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捏泥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94615"/>
            <a:ext cx="8694420" cy="3691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96110" y="4525010"/>
            <a:ext cx="47637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niē nírén </a:t>
            </a:r>
            <a:endParaRPr lang="en-US" altLang="zh-CN"/>
          </a:p>
          <a:p>
            <a:r>
              <a:rPr lang="zh-CN" altLang="en-US"/>
              <a:t>捏泥人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下围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1430"/>
            <a:ext cx="8128000" cy="3997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83130" y="4486910"/>
            <a:ext cx="40449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xià wéi qí</a:t>
            </a:r>
            <a:endParaRPr lang="en-US" altLang="zh-CN"/>
          </a:p>
          <a:p>
            <a:r>
              <a:rPr lang="zh-CN" altLang="en-US"/>
              <a:t>下 围 棋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滚铁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125730"/>
            <a:ext cx="8550910" cy="24847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54785" y="3184525"/>
            <a:ext cx="61067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gǔn tié huán</a:t>
            </a:r>
            <a:endParaRPr lang="en-US" altLang="zh-CN"/>
          </a:p>
          <a:p>
            <a:r>
              <a:rPr lang="zh-CN" altLang="en-US"/>
              <a:t>滚  铁  环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荡秋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" y="36195"/>
            <a:ext cx="8705215" cy="3828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2120" y="4234815"/>
            <a:ext cx="51466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dàng qiū qiān</a:t>
            </a:r>
            <a:endParaRPr lang="en-US" altLang="zh-CN"/>
          </a:p>
          <a:p>
            <a:r>
              <a:rPr lang="zh-CN" altLang="en-US"/>
              <a:t>荡  秋   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2411413" y="549275"/>
            <a:ext cx="5184775" cy="1171575"/>
          </a:xfrm>
          <a:ln/>
        </p:spPr>
        <p:txBody>
          <a:bodyPr anchor="ctr"/>
          <a:p>
            <a:r>
              <a:rPr lang="zh-CN" altLang="en-US" sz="6600" b="1" i="1">
                <a:solidFill>
                  <a:srgbClr val="FF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我  会  说</a:t>
            </a:r>
            <a:endParaRPr lang="zh-CN" altLang="en-US" sz="6600" b="1" i="1">
              <a:solidFill>
                <a:srgbClr val="FF6600"/>
              </a:solidFill>
              <a:effectLst>
                <a:outerShdw blurRad="38100" dist="38100" dir="270000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1619250" y="2492375"/>
            <a:ext cx="6913563" cy="1845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       用“我爱做的手工是</a:t>
            </a:r>
            <a:r>
              <a:rPr lang="en-US" altLang="x-none" b="1" dirty="0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”句式练说。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5124" name="组合 5123"/>
          <p:cNvGrpSpPr/>
          <p:nvPr/>
        </p:nvGrpSpPr>
        <p:grpSpPr>
          <a:xfrm>
            <a:off x="7277100" y="6299200"/>
            <a:ext cx="533400" cy="228600"/>
            <a:chOff x="0" y="0"/>
            <a:chExt cx="1008" cy="336"/>
          </a:xfrm>
        </p:grpSpPr>
        <p:sp>
          <p:nvSpPr>
            <p:cNvPr id="5125" name="横卷形 5124">
              <a:hlinkClick r:id="rId1" action="ppaction://hlinksldjump"/>
            </p:cNvPr>
            <p:cNvSpPr/>
            <p:nvPr/>
          </p:nvSpPr>
          <p:spPr>
            <a:xfrm>
              <a:off x="0" y="0"/>
              <a:ext cx="1008" cy="336"/>
            </a:xfrm>
            <a:prstGeom prst="horizontalScroll">
              <a:avLst>
                <a:gd name="adj" fmla="val 12500"/>
              </a:avLst>
            </a:prstGeom>
            <a:noFill/>
            <a:ln w="22225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6" name="矩形 5125">
              <a:hlinkClick r:id="rId1" action="ppaction://hlinksldjump"/>
            </p:cNvPr>
            <p:cNvSpPr/>
            <p:nvPr/>
          </p:nvSpPr>
          <p:spPr>
            <a:xfrm>
              <a:off x="117" y="96"/>
              <a:ext cx="816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6600"/>
                  </a:solidFill>
                  <a:latin typeface="楷体_GB2312" charset="0"/>
                  <a:ea typeface="楷体_GB2312" charset="0"/>
                </a:rPr>
                <a:t>作业超市</a:t>
              </a:r>
              <a:endParaRPr lang="zh-CN" altLang="en-US" sz="3600" b="1">
                <a:ln w="9525" cap="flat" cmpd="sng">
                  <a:solidFill>
                    <a:schemeClr val="folHlink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楷体_GB2312" charset="0"/>
                <a:ea typeface="楷体_GB2312" charset="0"/>
              </a:endParaRPr>
            </a:p>
          </p:txBody>
        </p:sp>
      </p:grpSp>
      <p:pic>
        <p:nvPicPr>
          <p:cNvPr id="5127" name="图片 5126" descr="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333375"/>
            <a:ext cx="1314450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滑滑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40005"/>
            <a:ext cx="8218170" cy="34709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08810" y="4104640"/>
            <a:ext cx="524891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huá huá tī</a:t>
            </a:r>
            <a:endParaRPr lang="en-US" altLang="zh-CN"/>
          </a:p>
          <a:p>
            <a:r>
              <a:rPr lang="zh-CN" altLang="en-US"/>
              <a:t>   滑  滑  梯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27305"/>
            <a:ext cx="8943975" cy="67246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AutoShape 2"/>
          <p:cNvSpPr/>
          <p:nvPr/>
        </p:nvSpPr>
        <p:spPr>
          <a:xfrm>
            <a:off x="1258888" y="404813"/>
            <a:ext cx="1657350" cy="647700"/>
          </a:xfrm>
          <a:prstGeom prst="flowChartPredefined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3200" dirty="0">
                <a:latin typeface="Times New Roman" panose="02020603050405020304" pitchFamily="18" charset="0"/>
              </a:rPr>
              <a:t>我会连</a:t>
            </a:r>
            <a:endParaRPr lang="zh-CN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1116013" y="1700213"/>
            <a:ext cx="2951162" cy="3506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练         电脑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弹        书法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栽         钢琴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做         花草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学         航模</a:t>
            </a:r>
            <a:endParaRPr lang="zh-CN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4932363" y="1773238"/>
            <a:ext cx="3527425" cy="3506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下         金鱼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养         象棋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喂        二胡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拉        图画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3200" b="1" dirty="0">
                <a:latin typeface="Times New Roman" panose="02020603050405020304" pitchFamily="18" charset="0"/>
              </a:rPr>
              <a:t>画         鸽子</a:t>
            </a:r>
            <a:endParaRPr lang="zh-CN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33797" name="Line 5"/>
          <p:cNvSpPr/>
          <p:nvPr/>
        </p:nvSpPr>
        <p:spPr>
          <a:xfrm>
            <a:off x="1908175" y="2060575"/>
            <a:ext cx="935038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8" name="Line 6"/>
          <p:cNvSpPr/>
          <p:nvPr/>
        </p:nvSpPr>
        <p:spPr>
          <a:xfrm>
            <a:off x="2051050" y="2852738"/>
            <a:ext cx="792163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9" name="Line 7"/>
          <p:cNvSpPr/>
          <p:nvPr/>
        </p:nvSpPr>
        <p:spPr>
          <a:xfrm>
            <a:off x="2051050" y="3500438"/>
            <a:ext cx="865188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0" name="Line 8"/>
          <p:cNvSpPr/>
          <p:nvPr/>
        </p:nvSpPr>
        <p:spPr>
          <a:xfrm>
            <a:off x="1979613" y="4149725"/>
            <a:ext cx="720725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9"/>
          <p:cNvSpPr/>
          <p:nvPr/>
        </p:nvSpPr>
        <p:spPr>
          <a:xfrm flipV="1">
            <a:off x="1979613" y="2060575"/>
            <a:ext cx="863600" cy="28082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Line 10"/>
          <p:cNvSpPr/>
          <p:nvPr/>
        </p:nvSpPr>
        <p:spPr>
          <a:xfrm>
            <a:off x="6011863" y="2133600"/>
            <a:ext cx="936625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3" name="Line 11"/>
          <p:cNvSpPr/>
          <p:nvPr/>
        </p:nvSpPr>
        <p:spPr>
          <a:xfrm flipV="1">
            <a:off x="6156325" y="2060575"/>
            <a:ext cx="720725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4" name="Line 12"/>
          <p:cNvSpPr/>
          <p:nvPr/>
        </p:nvSpPr>
        <p:spPr>
          <a:xfrm>
            <a:off x="6156325" y="3644900"/>
            <a:ext cx="720725" cy="12969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5" name="Line 13"/>
          <p:cNvSpPr/>
          <p:nvPr/>
        </p:nvSpPr>
        <p:spPr>
          <a:xfrm flipV="1">
            <a:off x="6156325" y="3500438"/>
            <a:ext cx="720725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6" name="Line 14"/>
          <p:cNvSpPr/>
          <p:nvPr/>
        </p:nvSpPr>
        <p:spPr>
          <a:xfrm flipV="1">
            <a:off x="6300788" y="4221163"/>
            <a:ext cx="719137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3" name="Line 15"/>
          <p:cNvSpPr/>
          <p:nvPr/>
        </p:nvSpPr>
        <p:spPr>
          <a:xfrm>
            <a:off x="4500563" y="1628775"/>
            <a:ext cx="0" cy="3960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106930"/>
            <a:ext cx="8437245" cy="3366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135" y="539750"/>
            <a:ext cx="44951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我会认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sz="4800" b="1" dirty="0">
              <a:ea typeface="楷体_GB2312" pitchFamily="49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sz="4800" b="1" dirty="0">
              <a:ea typeface="楷体_GB2312" pitchFamily="49" charset="-122"/>
            </a:endParaRPr>
          </a:p>
        </p:txBody>
      </p:sp>
      <p:pic>
        <p:nvPicPr>
          <p:cNvPr id="16388" name="Picture 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4000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4" name="Group 6"/>
          <p:cNvGrpSpPr/>
          <p:nvPr/>
        </p:nvGrpSpPr>
        <p:grpSpPr>
          <a:xfrm>
            <a:off x="7092950" y="2708275"/>
            <a:ext cx="1165225" cy="1211263"/>
            <a:chOff x="0" y="0"/>
            <a:chExt cx="734" cy="763"/>
          </a:xfrm>
        </p:grpSpPr>
        <p:grpSp>
          <p:nvGrpSpPr>
            <p:cNvPr id="16433" name="Group 7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35" name="Oval 8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36" name="AutoShape 9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7" name="AutoShape 10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8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34" name="Text Box 12">
              <a:hlinkClick r:id="" action="ppaction://noaction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铁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21" name="Group 13"/>
          <p:cNvGrpSpPr/>
          <p:nvPr/>
        </p:nvGrpSpPr>
        <p:grpSpPr>
          <a:xfrm>
            <a:off x="6553200" y="1295400"/>
            <a:ext cx="1165225" cy="1192213"/>
            <a:chOff x="0" y="0"/>
            <a:chExt cx="734" cy="751"/>
          </a:xfrm>
        </p:grpSpPr>
        <p:grpSp>
          <p:nvGrpSpPr>
            <p:cNvPr id="16427" name="Group 14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29" name="Oval 15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30" name="AutoShape 16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1" name="AutoShape 17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2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28" name="Text Box 19">
              <a:hlinkClick r:id="rId3" action="ppaction://hlinksldjump"/>
            </p:cNvPr>
            <p:cNvSpPr txBox="1"/>
            <p:nvPr/>
          </p:nvSpPr>
          <p:spPr>
            <a:xfrm>
              <a:off x="48" y="228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环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28" name="Group 20"/>
          <p:cNvGrpSpPr/>
          <p:nvPr/>
        </p:nvGrpSpPr>
        <p:grpSpPr>
          <a:xfrm>
            <a:off x="4648200" y="1295400"/>
            <a:ext cx="1200150" cy="1204913"/>
            <a:chOff x="0" y="0"/>
            <a:chExt cx="756" cy="759"/>
          </a:xfrm>
        </p:grpSpPr>
        <p:grpSp>
          <p:nvGrpSpPr>
            <p:cNvPr id="16421" name="Group 21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23" name="Oval 22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24" name="AutoShape 23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5" name="AutoShape 24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6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22" name="Text Box 26">
              <a:hlinkClick r:id="rId3" action="ppaction://hlinksldjump"/>
            </p:cNvPr>
            <p:cNvSpPr txBox="1"/>
            <p:nvPr/>
          </p:nvSpPr>
          <p:spPr>
            <a:xfrm>
              <a:off x="84" y="240"/>
              <a:ext cx="67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琴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35" name="Group 27"/>
          <p:cNvGrpSpPr/>
          <p:nvPr/>
        </p:nvGrpSpPr>
        <p:grpSpPr>
          <a:xfrm>
            <a:off x="1390650" y="1690688"/>
            <a:ext cx="1165225" cy="1211262"/>
            <a:chOff x="0" y="0"/>
            <a:chExt cx="734" cy="763"/>
          </a:xfrm>
        </p:grpSpPr>
        <p:grpSp>
          <p:nvGrpSpPr>
            <p:cNvPr id="16415" name="Group 28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17" name="Oval 29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18" name="AutoShape 30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9" name="AutoShape 31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0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16" name="Text Box 33">
              <a:hlinkClick r:id="rId4" action="ppaction://hlinksldjump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泥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42" name="Group 34"/>
          <p:cNvGrpSpPr/>
          <p:nvPr/>
        </p:nvGrpSpPr>
        <p:grpSpPr>
          <a:xfrm>
            <a:off x="3200400" y="762000"/>
            <a:ext cx="1165225" cy="1204913"/>
            <a:chOff x="0" y="0"/>
            <a:chExt cx="734" cy="759"/>
          </a:xfrm>
        </p:grpSpPr>
        <p:grpSp>
          <p:nvGrpSpPr>
            <p:cNvPr id="16409" name="Group 35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11" name="Oval 36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12" name="AutoShape 37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3" name="AutoShape 38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4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10" name="Text Box 40">
              <a:hlinkClick r:id="rId3" action="ppaction://hlinksldjump"/>
            </p:cNvPr>
            <p:cNvSpPr txBox="1"/>
            <p:nvPr/>
          </p:nvSpPr>
          <p:spPr>
            <a:xfrm>
              <a:off x="48" y="240"/>
              <a:ext cx="67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钢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49" name="Group 41"/>
          <p:cNvGrpSpPr/>
          <p:nvPr/>
        </p:nvGrpSpPr>
        <p:grpSpPr>
          <a:xfrm>
            <a:off x="3124200" y="2895600"/>
            <a:ext cx="1165225" cy="1211263"/>
            <a:chOff x="0" y="0"/>
            <a:chExt cx="734" cy="763"/>
          </a:xfrm>
        </p:grpSpPr>
        <p:grpSp>
          <p:nvGrpSpPr>
            <p:cNvPr id="16403" name="Group 42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405" name="Oval 43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06" name="AutoShape 44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7" name="AutoShape 45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8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04" name="Text Box 47">
              <a:hlinkClick r:id="rId5" action="ppaction://hlinksldjump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滚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456" name="Group 48"/>
          <p:cNvGrpSpPr/>
          <p:nvPr/>
        </p:nvGrpSpPr>
        <p:grpSpPr>
          <a:xfrm>
            <a:off x="5257800" y="3124200"/>
            <a:ext cx="1165225" cy="1204913"/>
            <a:chOff x="0" y="0"/>
            <a:chExt cx="734" cy="759"/>
          </a:xfrm>
        </p:grpSpPr>
        <p:grpSp>
          <p:nvGrpSpPr>
            <p:cNvPr id="16397" name="Group 49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6399" name="Oval 50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00" name="AutoShape 51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1" name="AutoShape 52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2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398" name="Text Box 54">
              <a:hlinkClick r:id="rId5" action="ppaction://hlinksldjump"/>
            </p:cNvPr>
            <p:cNvSpPr txBox="1"/>
            <p:nvPr/>
          </p:nvSpPr>
          <p:spPr>
            <a:xfrm>
              <a:off x="48" y="240"/>
              <a:ext cx="67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弹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" name="Group 27"/>
          <p:cNvGrpSpPr/>
          <p:nvPr/>
        </p:nvGrpSpPr>
        <p:grpSpPr>
          <a:xfrm>
            <a:off x="1390015" y="3155633"/>
            <a:ext cx="1165225" cy="1211262"/>
            <a:chOff x="0" y="0"/>
            <a:chExt cx="734" cy="763"/>
          </a:xfrm>
        </p:grpSpPr>
        <p:grpSp>
          <p:nvGrpSpPr>
            <p:cNvPr id="3" name="Group 28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4" name="Oval 29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" name="AutoShape 30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" name="AutoShape 31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" name="Text Box 33">
              <a:hlinkClick r:id="rId4" action="ppaction://hlinksldjump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梯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3115310" y="1857058"/>
            <a:ext cx="1165225" cy="1211262"/>
            <a:chOff x="0" y="0"/>
            <a:chExt cx="734" cy="763"/>
          </a:xfrm>
        </p:grpSpPr>
        <p:grpSp>
          <p:nvGrpSpPr>
            <p:cNvPr id="10" name="Group 28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1" name="Oval 29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AutoShape 30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" name="AutoShape 31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4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5" name="Text Box 33">
              <a:hlinkClick r:id="rId4" action="ppaction://hlinksldjump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荡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6" name="Group 27"/>
          <p:cNvGrpSpPr/>
          <p:nvPr/>
        </p:nvGrpSpPr>
        <p:grpSpPr>
          <a:xfrm>
            <a:off x="4563110" y="2217103"/>
            <a:ext cx="1165225" cy="1211262"/>
            <a:chOff x="0" y="0"/>
            <a:chExt cx="734" cy="763"/>
          </a:xfrm>
        </p:grpSpPr>
        <p:grpSp>
          <p:nvGrpSpPr>
            <p:cNvPr id="17" name="Group 28"/>
            <p:cNvGrpSpPr/>
            <p:nvPr/>
          </p:nvGrpSpPr>
          <p:grpSpPr>
            <a:xfrm>
              <a:off x="0" y="0"/>
              <a:ext cx="734" cy="687"/>
              <a:chOff x="0" y="0"/>
              <a:chExt cx="1836" cy="1716"/>
            </a:xfrm>
          </p:grpSpPr>
          <p:sp>
            <p:nvSpPr>
              <p:cNvPr id="18" name="Oval 29"/>
              <p:cNvSpPr/>
              <p:nvPr/>
            </p:nvSpPr>
            <p:spPr>
              <a:xfrm>
                <a:off x="180" y="312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AutoShape 30"/>
              <p:cNvSpPr/>
              <p:nvPr/>
            </p:nvSpPr>
            <p:spPr>
              <a:xfrm rot="5100000" flipH="1">
                <a:off x="288" y="24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" name="AutoShape 31"/>
              <p:cNvSpPr/>
              <p:nvPr/>
            </p:nvSpPr>
            <p:spPr>
              <a:xfrm rot="-3900000" flipH="1">
                <a:off x="1188" y="180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181" y="95"/>
                  </a:cxn>
                  <a:cxn ang="11796480">
                    <a:pos x="49" y="468"/>
                  </a:cxn>
                  <a:cxn ang="5898240">
                    <a:pos x="181" y="936"/>
                  </a:cxn>
                  <a:cxn ang="0">
                    <a:pos x="311" y="468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" name="未知"/>
              <p:cNvSpPr/>
              <p:nvPr/>
            </p:nvSpPr>
            <p:spPr>
              <a:xfrm rot="-420000">
                <a:off x="880" y="0"/>
                <a:ext cx="200" cy="468"/>
              </a:xfrm>
              <a:custGeom>
                <a:avLst/>
                <a:gdLst/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2" name="Text Box 33">
              <a:hlinkClick r:id="rId4" action="ppaction://hlinksldjump"/>
            </p:cNvPr>
            <p:cNvSpPr txBox="1"/>
            <p:nvPr/>
          </p:nvSpPr>
          <p:spPr>
            <a:xfrm>
              <a:off x="48" y="240"/>
              <a:ext cx="67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zh-CN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滑</a:t>
              </a:r>
              <a:endParaRPr lang="zh-CN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5844" name="Picture 4" descr="20081210112659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1625" y="-225425"/>
            <a:ext cx="9750425" cy="731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785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8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动作</a:t>
            </a:r>
            <a:r>
              <a:rPr kumimoji="0" lang="zh-CN" altLang="zh-CN" sz="48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+干什么</a:t>
            </a:r>
            <a:endParaRPr kumimoji="0" lang="zh-CN" altLang="zh-CN" sz="4800" kern="1200" cap="none" spc="0" normalizeH="0" baseline="0" noProof="0" smtClean="0">
              <a:solidFill>
                <a:srgbClr val="1234DC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拍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皮球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练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跑步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做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游戏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打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篮球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跳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皮筋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扔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沙包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踢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毽子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做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早操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课文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擦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桌子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讲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拖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地板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洗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衣服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炒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青菜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跳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长绳</a:t>
            </a:r>
            <a:r>
              <a:rPr kumimoji="0" lang="zh-CN" altLang="zh-CN" sz="440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背</a:t>
            </a:r>
            <a:r>
              <a:rPr kumimoji="0" lang="zh-CN" altLang="zh-CN" sz="4400" kern="1200" cap="none" spc="0" normalizeH="0" baseline="0" noProof="0" smtClean="0">
                <a:solidFill>
                  <a:srgbClr val="1234D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古诗</a:t>
            </a:r>
            <a:endParaRPr kumimoji="0" lang="zh-CN" altLang="zh-CN" sz="4400" kern="1200" cap="none" spc="0" normalizeH="0" baseline="0" noProof="0" smtClean="0">
              <a:solidFill>
                <a:srgbClr val="1234DC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440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9">
                                            <p:txEl>
                                              <p:charRg st="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3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869">
                                            <p:txEl>
                                              <p:charRg st="3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6869">
                                            <p:txEl>
                                              <p:charRg st="6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8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6869">
                                            <p:txEl>
                                              <p:charRg st="8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108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6869">
                                            <p:txEl>
                                              <p:charRg st="108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136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869">
                                            <p:txEl>
                                              <p:charRg st="136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827088" y="620713"/>
            <a:ext cx="7921625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我是组词小能手：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          棋盘   棋子   围棋    跳棋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AutoShape 3"/>
          <p:cNvSpPr/>
          <p:nvPr/>
        </p:nvSpPr>
        <p:spPr>
          <a:xfrm>
            <a:off x="971550" y="1268413"/>
            <a:ext cx="647700" cy="504825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25649" y="51114"/>
              </a:cxn>
              <a:cxn ang="11796480">
                <a:pos x="87799" y="252413"/>
              </a:cxn>
              <a:cxn ang="5898240">
                <a:pos x="325649" y="504825"/>
              </a:cxn>
              <a:cxn ang="0">
                <a:pos x="559901" y="252413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68" name="Text Box 4"/>
          <p:cNvSpPr txBox="1"/>
          <p:nvPr/>
        </p:nvSpPr>
        <p:spPr>
          <a:xfrm>
            <a:off x="1042988" y="126841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棋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69" name="AutoShape 5"/>
          <p:cNvSpPr/>
          <p:nvPr/>
        </p:nvSpPr>
        <p:spPr>
          <a:xfrm>
            <a:off x="971550" y="1989138"/>
            <a:ext cx="792163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2" y="58347"/>
              </a:cxn>
              <a:cxn ang="11796480">
                <a:pos x="107382" y="288131"/>
              </a:cxn>
              <a:cxn ang="5898240">
                <a:pos x="398282" y="576262"/>
              </a:cxn>
              <a:cxn ang="0">
                <a:pos x="684781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0" name="AutoShape 6"/>
          <p:cNvSpPr/>
          <p:nvPr/>
        </p:nvSpPr>
        <p:spPr>
          <a:xfrm>
            <a:off x="2268538" y="1989138"/>
            <a:ext cx="792162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1" y="58347"/>
              </a:cxn>
              <a:cxn ang="11796480">
                <a:pos x="107382" y="288131"/>
              </a:cxn>
              <a:cxn ang="5898240">
                <a:pos x="398281" y="576262"/>
              </a:cxn>
              <a:cxn ang="0">
                <a:pos x="684780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1" name="AutoShape 7"/>
          <p:cNvSpPr/>
          <p:nvPr/>
        </p:nvSpPr>
        <p:spPr>
          <a:xfrm>
            <a:off x="7235825" y="1989138"/>
            <a:ext cx="792163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2" y="58347"/>
              </a:cxn>
              <a:cxn ang="11796480">
                <a:pos x="107382" y="288131"/>
              </a:cxn>
              <a:cxn ang="5898240">
                <a:pos x="398282" y="576262"/>
              </a:cxn>
              <a:cxn ang="0">
                <a:pos x="684781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2" name="AutoShape 8"/>
          <p:cNvSpPr/>
          <p:nvPr/>
        </p:nvSpPr>
        <p:spPr>
          <a:xfrm>
            <a:off x="6084888" y="1989138"/>
            <a:ext cx="792162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1" y="58347"/>
              </a:cxn>
              <a:cxn ang="11796480">
                <a:pos x="107382" y="288131"/>
              </a:cxn>
              <a:cxn ang="5898240">
                <a:pos x="398281" y="576262"/>
              </a:cxn>
              <a:cxn ang="0">
                <a:pos x="684780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3" name="AutoShape 9"/>
          <p:cNvSpPr/>
          <p:nvPr/>
        </p:nvSpPr>
        <p:spPr>
          <a:xfrm>
            <a:off x="4787900" y="1989138"/>
            <a:ext cx="792163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2" y="58347"/>
              </a:cxn>
              <a:cxn ang="11796480">
                <a:pos x="107382" y="288131"/>
              </a:cxn>
              <a:cxn ang="5898240">
                <a:pos x="398282" y="576262"/>
              </a:cxn>
              <a:cxn ang="0">
                <a:pos x="684781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4" name="AutoShape 10"/>
          <p:cNvSpPr/>
          <p:nvPr/>
        </p:nvSpPr>
        <p:spPr>
          <a:xfrm>
            <a:off x="3492500" y="1989138"/>
            <a:ext cx="792163" cy="576262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398282" y="58347"/>
              </a:cxn>
              <a:cxn ang="11796480">
                <a:pos x="107382" y="288131"/>
              </a:cxn>
              <a:cxn ang="5898240">
                <a:pos x="398282" y="576262"/>
              </a:cxn>
              <a:cxn ang="0">
                <a:pos x="684781" y="288131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5" name="Text Box 11"/>
          <p:cNvSpPr txBox="1"/>
          <p:nvPr/>
        </p:nvSpPr>
        <p:spPr>
          <a:xfrm>
            <a:off x="1116013" y="19891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戏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76" name="Text Box 12"/>
          <p:cNvSpPr txBox="1"/>
          <p:nvPr/>
        </p:nvSpPr>
        <p:spPr>
          <a:xfrm>
            <a:off x="2411413" y="19891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航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77" name="Text Box 13"/>
          <p:cNvSpPr txBox="1"/>
          <p:nvPr/>
        </p:nvSpPr>
        <p:spPr>
          <a:xfrm>
            <a:off x="3635375" y="1989138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琴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78" name="Text Box 14"/>
          <p:cNvSpPr txBox="1"/>
          <p:nvPr/>
        </p:nvSpPr>
        <p:spPr>
          <a:xfrm>
            <a:off x="4932363" y="1989138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钢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79" name="Text Box 15"/>
          <p:cNvSpPr txBox="1"/>
          <p:nvPr/>
        </p:nvSpPr>
        <p:spPr>
          <a:xfrm>
            <a:off x="6227763" y="1989138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弹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80" name="Text Box 16"/>
          <p:cNvSpPr txBox="1"/>
          <p:nvPr/>
        </p:nvSpPr>
        <p:spPr>
          <a:xfrm>
            <a:off x="7380288" y="1989138"/>
            <a:ext cx="719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333FF"/>
                </a:solidFill>
                <a:latin typeface="Arial" panose="020B0604020202020204" pitchFamily="34" charset="0"/>
              </a:rPr>
              <a:t>养</a:t>
            </a:r>
            <a:endParaRPr lang="zh-CN" altLang="zh-CN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6881" name="Text Box 17"/>
          <p:cNvSpPr txBox="1"/>
          <p:nvPr/>
        </p:nvSpPr>
        <p:spPr>
          <a:xfrm>
            <a:off x="179388" y="2708275"/>
            <a:ext cx="9467850" cy="372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我会填：（填上合适的动词）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（   ）书法    （    ）图画  （    ）象棋   （    ）钢琴  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（    ）电脑   （    ）金鱼  （    ）鸽子   （    ）天气      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（    ）航模   （    ）京戏  （    ）花草   （    ）二胡     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（    ）舞蹈   （    ）作业  （    ）音乐   （    ）报纸      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（    ）问题   （    ）歌曲  （    ）篮子   （    ）黑板</a:t>
            </a:r>
            <a:endParaRPr lang="zh-CN" altLang="zh-CN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-5715"/>
            <a:ext cx="9022715" cy="6750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6735" y="2875915"/>
            <a:ext cx="6737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8495" y="2875915"/>
            <a:ext cx="3454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0385" y="3000375"/>
            <a:ext cx="4635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3345" y="3000375"/>
            <a:ext cx="5111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4295" y="5638165"/>
            <a:ext cx="4724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2015" y="5638165"/>
            <a:ext cx="5861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5985" y="5817870"/>
            <a:ext cx="6121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4415" y="5751830"/>
            <a:ext cx="5721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257800"/>
          </a:xfrm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7892" name="Picture 4" descr="201191413515933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5"/>
          <p:cNvSpPr txBox="1"/>
          <p:nvPr/>
        </p:nvSpPr>
        <p:spPr>
          <a:xfrm>
            <a:off x="457200" y="228600"/>
            <a:ext cx="82296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刚       钢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1234DC"/>
                </a:solidFill>
                <a:latin typeface="Arial" panose="020B0604020202020204" pitchFamily="34" charset="0"/>
              </a:rPr>
              <a:t>（   ）才     （   ）笔   （   ）铁  （   ）要     （   ）琴</a:t>
            </a:r>
            <a:endParaRPr lang="zh-CN" altLang="zh-CN" sz="4000" dirty="0">
              <a:solidFill>
                <a:srgbClr val="1234DC"/>
              </a:solidFill>
              <a:latin typeface="Arial" panose="020B0604020202020204" pitchFamily="34" charset="0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533400" y="2895600"/>
            <a:ext cx="80010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棋       其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1234DC"/>
                </a:solidFill>
                <a:latin typeface="Arial" panose="020B0604020202020204" pitchFamily="34" charset="0"/>
              </a:rPr>
              <a:t>下（   ）    （   ）中   （    ）实      象（   ）      (    )他</a:t>
            </a:r>
            <a:endParaRPr lang="zh-CN" altLang="zh-CN" sz="4000" dirty="0">
              <a:solidFill>
                <a:srgbClr val="1234DC"/>
              </a:solidFill>
              <a:latin typeface="Arial" panose="020B0604020202020204" pitchFamily="34" charset="0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1562100" y="1066800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刚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0" name="Text Box 8"/>
          <p:cNvSpPr txBox="1"/>
          <p:nvPr/>
        </p:nvSpPr>
        <p:spPr>
          <a:xfrm>
            <a:off x="4191000" y="1050925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钢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1" name="Text Box 9"/>
          <p:cNvSpPr txBox="1"/>
          <p:nvPr/>
        </p:nvSpPr>
        <p:spPr>
          <a:xfrm>
            <a:off x="6629400" y="1066800"/>
            <a:ext cx="533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钢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2741295" y="1773555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刚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3" name="Text Box 11"/>
          <p:cNvSpPr txBox="1"/>
          <p:nvPr/>
        </p:nvSpPr>
        <p:spPr>
          <a:xfrm>
            <a:off x="5410200" y="1773555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钢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900" name="Rectangle 12"/>
          <p:cNvSpPr/>
          <p:nvPr/>
        </p:nvSpPr>
        <p:spPr>
          <a:xfrm>
            <a:off x="2095500" y="387858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棋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5" name="Text Box 13"/>
          <p:cNvSpPr txBox="1"/>
          <p:nvPr/>
        </p:nvSpPr>
        <p:spPr>
          <a:xfrm>
            <a:off x="4076700" y="3657600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6" name="Text Box 14"/>
          <p:cNvSpPr txBox="1"/>
          <p:nvPr/>
        </p:nvSpPr>
        <p:spPr>
          <a:xfrm>
            <a:off x="6510655" y="3878580"/>
            <a:ext cx="379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7" name="Text Box 15"/>
          <p:cNvSpPr txBox="1"/>
          <p:nvPr/>
        </p:nvSpPr>
        <p:spPr>
          <a:xfrm>
            <a:off x="3274695" y="4495800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棋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928" name="Text Box 16"/>
          <p:cNvSpPr txBox="1"/>
          <p:nvPr/>
        </p:nvSpPr>
        <p:spPr>
          <a:xfrm>
            <a:off x="5410200" y="458533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1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7">
                                            <p:txEl>
                                              <p:charRg st="1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2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1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918">
                                            <p:txEl>
                                              <p:charRg st="1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892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89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892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389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389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613535"/>
            <a:ext cx="8315960" cy="2773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3810" y="4619625"/>
            <a:ext cx="5530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......</a:t>
            </a:r>
            <a:r>
              <a:rPr lang="zh-CN" altLang="en-US" sz="4400">
                <a:solidFill>
                  <a:srgbClr val="FF0000"/>
                </a:solidFill>
              </a:rPr>
              <a:t>一边</a:t>
            </a:r>
            <a:r>
              <a:rPr lang="en-US" altLang="zh-CN" sz="4400">
                <a:solidFill>
                  <a:srgbClr val="FF0000"/>
                </a:solidFill>
              </a:rPr>
              <a:t>......</a:t>
            </a:r>
            <a:r>
              <a:rPr lang="zh-CN" altLang="en-US" sz="4400">
                <a:solidFill>
                  <a:srgbClr val="FF0000"/>
                </a:solidFill>
              </a:rPr>
              <a:t>，一边</a:t>
            </a:r>
            <a:r>
              <a:rPr lang="en-US" altLang="zh-CN" sz="4400">
                <a:solidFill>
                  <a:srgbClr val="FF0000"/>
                </a:solidFill>
              </a:rPr>
              <a:t>......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793875" y="1773238"/>
            <a:ext cx="5059363" cy="155416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6600"/>
            </a:outerShdw>
          </a:effectLst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展示作品</a:t>
            </a:r>
            <a:endParaRPr lang="zh-CN" altLang="en-US" sz="96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" y="993140"/>
            <a:ext cx="8903970" cy="579183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流程图: 过程 18433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5" name="流程图: 过程 18434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8436" name="图片 18435" descr="20099319333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95400"/>
            <a:ext cx="39624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 descr="20090711134606-794359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295400"/>
            <a:ext cx="42291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文本框 18437"/>
          <p:cNvSpPr txBox="1"/>
          <p:nvPr/>
        </p:nvSpPr>
        <p:spPr>
          <a:xfrm>
            <a:off x="2688590" y="762000"/>
            <a:ext cx="386461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芭比娃娃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流程图: 过程 12289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流程图: 过程 12290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2294" name="图片 12293" descr="53b81746c576bc7e7d5a0c266a0e_750_7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981200"/>
            <a:ext cx="28194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2294" descr="1982969_002725205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447800"/>
            <a:ext cx="43434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文本框 12295"/>
          <p:cNvSpPr txBox="1"/>
          <p:nvPr/>
        </p:nvSpPr>
        <p:spPr>
          <a:xfrm>
            <a:off x="2743200" y="10668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玩具熊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流程图: 过程 20481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3" name="流程图: 过程 20482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0484" name="图片 20483" descr="2_200904242230072k9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00"/>
            <a:ext cx="4038600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64835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676400"/>
            <a:ext cx="3276600" cy="398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文本框 20485"/>
          <p:cNvSpPr txBox="1"/>
          <p:nvPr/>
        </p:nvSpPr>
        <p:spPr>
          <a:xfrm>
            <a:off x="2599055" y="990600"/>
            <a:ext cx="441134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卡通玩具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流程图: 过程 11265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7" name="流程图: 过程 11266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270" name="图片 11269" descr="1484718_11370301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19200"/>
            <a:ext cx="3886200" cy="464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2022617_10412000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609600"/>
            <a:ext cx="3429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2640965" y="685800"/>
            <a:ext cx="45218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变形金刚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流程图: 过程 15361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3" name="流程图: 过程 15362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5366" name="图片 15365" descr="155133_174841011715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4122738" cy="426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5366" descr="1356519401_50dad7e90ddb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600200"/>
            <a:ext cx="445770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文本框 15367"/>
          <p:cNvSpPr txBox="1"/>
          <p:nvPr/>
        </p:nvSpPr>
        <p:spPr>
          <a:xfrm>
            <a:off x="3962400" y="838200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玩具车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3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流程图: 过程 8195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7" name="流程图: 过程 8196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8198" name="图片 8197" descr="1258119140284_9690_b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3048000"/>
            <a:ext cx="3657600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云形标注 8198"/>
          <p:cNvSpPr/>
          <p:nvPr/>
        </p:nvSpPr>
        <p:spPr>
          <a:xfrm>
            <a:off x="5105400" y="0"/>
            <a:ext cx="2362200" cy="3733800"/>
          </a:xfrm>
          <a:prstGeom prst="cloudCallout">
            <a:avLst>
              <a:gd name="adj1" fmla="val 13708"/>
              <a:gd name="adj2" fmla="val 206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大</a:t>
            </a:r>
            <a:endParaRPr lang="zh-CN" altLang="en-US" sz="5400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家</a:t>
            </a:r>
            <a:endParaRPr lang="zh-CN" altLang="en-US" sz="5400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好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81000" y="1828800"/>
            <a:ext cx="4419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如何对玩具进行描写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？？？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614680" y="3048000"/>
            <a:ext cx="41859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类型</a:t>
            </a:r>
            <a:r>
              <a:rPr lang="en-US" altLang="zh-CN" sz="5400" dirty="0">
                <a:latin typeface="Arial" panose="020B0604020202020204" pitchFamily="34" charset="0"/>
              </a:rPr>
              <a:t>:</a:t>
            </a:r>
            <a:r>
              <a:rPr lang="zh-CN" altLang="en-US" sz="5400" dirty="0">
                <a:latin typeface="Arial" panose="020B0604020202020204" pitchFamily="34" charset="0"/>
              </a:rPr>
              <a:t>玩偶类、模型类</a:t>
            </a:r>
            <a:r>
              <a:rPr lang="en-US" altLang="zh-CN" sz="5400" dirty="0">
                <a:latin typeface="Arial" panose="020B0604020202020204" pitchFamily="34" charset="0"/>
              </a:rPr>
              <a:t>......</a:t>
            </a:r>
            <a:endParaRPr lang="en-US" alt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流程图: 过程 9217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19" name="流程图: 过程 9218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1" name="文本框 9220"/>
          <p:cNvSpPr txBox="1"/>
          <p:nvPr/>
        </p:nvSpPr>
        <p:spPr>
          <a:xfrm>
            <a:off x="365125" y="608013"/>
            <a:ext cx="648335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en-US" altLang="zh-CN" sz="1800" b="0" dirty="0">
                <a:latin typeface="Arial" panose="020B0604020202020204" pitchFamily="34" charset="0"/>
              </a:rPr>
              <a:t>                                    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我喜爱的玩具小熊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我的小床上摆着一只毛绒绒的玩具小熊，这是我六岁时姑姑送给我的，我可喜欢它了。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玩具熊</a:t>
            </a:r>
            <a:r>
              <a:rPr lang="zh-CN" altLang="en-US" sz="18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非常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可爱，它脖子上系着一个领结，好像一个小绅士。它</a:t>
            </a:r>
            <a:r>
              <a:rPr lang="en-US" altLang="x-none" sz="18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全身是浅棕色的，只有鼻子是深棕色。它那像黑水晶球一样的双眼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透出了调皮神情。两只小耳朵是半圆形，直直地竖在头顶，特别有趣。你瞧，它一只耳朵上上还别着一个漂亮的蝴蝶结呢！最讨人喜欢的要数它的小鼻子，就像一颗桃心贴在脸上，看上去是那么有意思。胳臂和腿的长短差不多。玩具熊一手插腰，一手微微举起，，好像在说：“你看我多精神呀！”</a:t>
            </a:r>
            <a:endParaRPr lang="zh-CN" altLang="en-US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写作业时，每当遇到难题，</a:t>
            </a:r>
            <a:r>
              <a:rPr lang="zh-CN" altLang="zh-CN" sz="1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我就烦躁得</a:t>
            </a:r>
            <a:r>
              <a:rPr lang="zh-CN" altLang="en-US" sz="1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x-none" sz="1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声喊叫</a:t>
            </a:r>
            <a:r>
              <a:rPr lang="en-US" altLang="x-none" sz="1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可一看到玩具熊，心就静下来了，过了一会儿，不知怎么着我就想出了难题的做法，我俩就像最佳搭档一样。但有时玩具熊也很调皮捣蛋，记得一次，我和妈妈带着玩具熊一起到公园去玩，我把玩具熊扛在头上，倚靠着一棵古树照相，在妈妈按下按钮的那一刹，玩具熊从我的头上掉了下来，正好把我的脸挡住了。玩具熊呀，难道你在跟我撒娇？尽管这样，我却更喜欢玩具熊了。</a:t>
            </a:r>
            <a:endParaRPr lang="en-US" altLang="x-none" sz="1800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我真喜欢这只玩具熊，它能给我带来无限的欢乐。</a:t>
            </a:r>
            <a:endParaRPr lang="zh-CN" altLang="en-US" sz="18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直接连接符 9223"/>
          <p:cNvSpPr/>
          <p:nvPr/>
        </p:nvSpPr>
        <p:spPr>
          <a:xfrm>
            <a:off x="6781800" y="11430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直接连接符 9224"/>
          <p:cNvSpPr/>
          <p:nvPr/>
        </p:nvSpPr>
        <p:spPr>
          <a:xfrm>
            <a:off x="6781800" y="22860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6" name="直接连接符 9225"/>
          <p:cNvSpPr/>
          <p:nvPr/>
        </p:nvSpPr>
        <p:spPr>
          <a:xfrm>
            <a:off x="6781800" y="43434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7" name="直接连接符 9226"/>
          <p:cNvSpPr/>
          <p:nvPr/>
        </p:nvSpPr>
        <p:spPr>
          <a:xfrm>
            <a:off x="6781800" y="59436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8" name="文本框 9227"/>
          <p:cNvSpPr txBox="1"/>
          <p:nvPr/>
        </p:nvSpPr>
        <p:spPr>
          <a:xfrm>
            <a:off x="7266623" y="838200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8F3191"/>
                </a:solidFill>
                <a:latin typeface="Arial" panose="020B0604020202020204" pitchFamily="34" charset="0"/>
              </a:rPr>
              <a:t>来历</a:t>
            </a:r>
            <a:endParaRPr lang="zh-CN" altLang="en-US" sz="40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7241223" y="1981200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外形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7225348" y="3983038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事例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7166610" y="563880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表达喜爱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流程图: 过程 17409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1" name="流程图: 过程 17410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6" name="文本框 17415"/>
          <p:cNvSpPr txBox="1"/>
          <p:nvPr/>
        </p:nvSpPr>
        <p:spPr>
          <a:xfrm>
            <a:off x="228600" y="609600"/>
            <a:ext cx="6705600" cy="571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600" dirty="0">
                <a:latin typeface="Arial" panose="020B0604020202020204" pitchFamily="34" charset="0"/>
              </a:rPr>
              <a:t>我喜欢的玩具</a:t>
            </a:r>
            <a:endParaRPr lang="zh-CN" altLang="en-US" sz="1600" dirty="0">
              <a:latin typeface="Arial" panose="020B0604020202020204" pitchFamily="34" charset="0"/>
            </a:endParaRPr>
          </a:p>
          <a:p>
            <a:pPr algn="l"/>
            <a:r>
              <a:rPr lang="zh-CN" altLang="en-US" sz="1600" dirty="0">
                <a:solidFill>
                  <a:schemeClr val="hlink"/>
                </a:solidFill>
                <a:latin typeface="Arial" panose="020B0604020202020204" pitchFamily="34" charset="0"/>
              </a:rPr>
              <a:t>       每个人都有自己的喜欢的玩具：玩具火车、玩具熊、变形金刚、遥控汽车、溜冰鞋等等玩具。你若问我最喜欢的是什么，我会自豪的告诉你：悠悠球，据说，悠悠球是前几年从国外传来的洋玩意儿。他比我的拳头略小一些，黑的、黄的。红的、紫的、橘红的</a:t>
            </a:r>
            <a:r>
              <a:rPr lang="en-US" altLang="zh-CN" sz="1600" dirty="0">
                <a:solidFill>
                  <a:schemeClr val="hlin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chemeClr val="hlink"/>
                </a:solidFill>
                <a:latin typeface="Arial" panose="020B0604020202020204" pitchFamily="34" charset="0"/>
              </a:rPr>
              <a:t>色彩多样。</a:t>
            </a:r>
            <a:br>
              <a:rPr lang="zh-CN" altLang="en-US" sz="1600" dirty="0">
                <a:latin typeface="Arial" panose="020B0604020202020204" pitchFamily="34" charset="0"/>
              </a:rPr>
            </a:br>
            <a:r>
              <a:rPr lang="zh-CN" altLang="en-US" sz="1600" dirty="0">
                <a:latin typeface="Arial" panose="020B0604020202020204" pitchFamily="34" charset="0"/>
              </a:rPr>
              <a:t>        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</a:rPr>
              <a:t>悠悠球的构造比较简单，两块状如飞碟、直径约</a:t>
            </a:r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</a:rPr>
              <a:t>6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</a:rPr>
              <a:t>厘米的塑料，中间用一截细铁棒连接起来，一根约</a:t>
            </a:r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</a:rPr>
              <a:t>1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</a:rPr>
              <a:t>米长的细绳缠在铁棒上。通过有些透明的外壳，可以清晰的看到里面一些精细的零件。有的球上还装有塑料套，起到了保护的作用；还有些球档次更高些，里面还带着闪光灯和音乐呢！</a:t>
            </a:r>
            <a:b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1600" dirty="0">
                <a:latin typeface="Arial" panose="020B0604020202020204" pitchFamily="34" charset="0"/>
              </a:rPr>
              <a:t> </a:t>
            </a:r>
            <a:r>
              <a:rPr lang="zh-CN" altLang="en-US" sz="1600" dirty="0">
                <a:solidFill>
                  <a:srgbClr val="8F3191"/>
                </a:solidFill>
                <a:latin typeface="Arial" panose="020B0604020202020204" pitchFamily="34" charset="0"/>
              </a:rPr>
              <a:t>悠悠球它的玩法很简单：将绳绕在铁棒上，末端打结成环，一般中指穿过环处，手掌向上握球。用力把球向下投掷，球往下滚，不一会儿，球又往上滚</a:t>
            </a:r>
            <a:r>
              <a:rPr lang="en-US" altLang="zh-CN" sz="1600" dirty="0">
                <a:solidFill>
                  <a:srgbClr val="8F319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rgbClr val="8F3191"/>
                </a:solidFill>
                <a:latin typeface="Arial" panose="020B0604020202020204" pitchFamily="34" charset="0"/>
              </a:rPr>
              <a:t>玩球高手玩出了很多花样，什么“催眠”啦，“遛狗”啦</a:t>
            </a:r>
            <a:r>
              <a:rPr lang="en-US" altLang="zh-CN" sz="1600" dirty="0">
                <a:solidFill>
                  <a:srgbClr val="8F319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rgbClr val="8F3191"/>
                </a:solidFill>
                <a:latin typeface="Arial" panose="020B0604020202020204" pitchFamily="34" charset="0"/>
              </a:rPr>
              <a:t>光听听名字，就觉得有趣、你瞧，小明让“猴子上树”了，绳子放完后，他左手捏住绳子的中间，把绳子对折起来，把两段绳慢慢地靠近中轴，球就像一只敏捷的猴子一样，沿着“树干”上上下下的爬来爬去。不过，要掌握如此高超的技巧，还需要多日的苦练哦！</a:t>
            </a:r>
            <a:endParaRPr lang="zh-CN" altLang="en-US" sz="1600" dirty="0">
              <a:solidFill>
                <a:srgbClr val="8F3191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1600" dirty="0">
                <a:solidFill>
                  <a:srgbClr val="8F319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1600" dirty="0">
                <a:solidFill>
                  <a:srgbClr val="669900"/>
                </a:solidFill>
                <a:latin typeface="Arial" panose="020B0604020202020204" pitchFamily="34" charset="0"/>
              </a:rPr>
              <a:t>就是这个貌不惊人的玩意儿，把我们班很多同学的魂都给勾去了。下课的铃声一响，大家纷纷从抽屉或口袋里拿出球，找块空地，三个一群两个一伙地悠了起来；有的同学甚至在课上偷偷玩。玩球的大多数是男同学，也有少数“女中豪杰”加入队列。</a:t>
            </a:r>
            <a:br>
              <a:rPr lang="zh-CN" altLang="en-US" sz="1600" dirty="0">
                <a:latin typeface="Arial" panose="020B0604020202020204" pitchFamily="34" charset="0"/>
              </a:rPr>
            </a:br>
            <a:r>
              <a:rPr lang="zh-CN" altLang="en-US" sz="1600" dirty="0">
                <a:latin typeface="Arial" panose="020B0604020202020204" pitchFamily="34" charset="0"/>
              </a:rPr>
              <a:t>     如今，玩悠悠球成了校园一道独特的风景线。也成了我最喜欢的玩具。</a:t>
            </a:r>
            <a:endParaRPr lang="zh-CN" altLang="en-US" sz="1600" dirty="0">
              <a:latin typeface="Arial" panose="020B0604020202020204" pitchFamily="34" charset="0"/>
            </a:endParaRPr>
          </a:p>
        </p:txBody>
      </p:sp>
      <p:pic>
        <p:nvPicPr>
          <p:cNvPr id="17417" name="图片 17416" descr="1280x800_副本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2113" y="-533400"/>
            <a:ext cx="1131887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9" name="直接连接符 17418"/>
          <p:cNvSpPr/>
          <p:nvPr/>
        </p:nvSpPr>
        <p:spPr>
          <a:xfrm>
            <a:off x="6781800" y="14478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0" name="文本框 17419"/>
          <p:cNvSpPr txBox="1"/>
          <p:nvPr/>
        </p:nvSpPr>
        <p:spPr>
          <a:xfrm>
            <a:off x="7432517" y="990600"/>
            <a:ext cx="1706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8F3191"/>
                </a:solidFill>
                <a:latin typeface="Arial" panose="020B0604020202020204" pitchFamily="34" charset="0"/>
              </a:rPr>
              <a:t>介绍自己</a:t>
            </a:r>
            <a:endParaRPr lang="zh-CN" altLang="en-US" sz="2800" dirty="0">
              <a:solidFill>
                <a:srgbClr val="8F3191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rgbClr val="8F3191"/>
                </a:solidFill>
                <a:latin typeface="Arial" panose="020B0604020202020204" pitchFamily="34" charset="0"/>
              </a:rPr>
              <a:t>喜欢的玩具</a:t>
            </a:r>
            <a:endParaRPr lang="zh-CN" altLang="en-US" sz="24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17421" name="直接连接符 17420"/>
          <p:cNvSpPr/>
          <p:nvPr/>
        </p:nvSpPr>
        <p:spPr>
          <a:xfrm>
            <a:off x="6781800" y="25908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2" name="文本框 17421"/>
          <p:cNvSpPr txBox="1"/>
          <p:nvPr/>
        </p:nvSpPr>
        <p:spPr>
          <a:xfrm>
            <a:off x="7242810" y="236220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rgbClr val="8F3191"/>
                </a:solidFill>
                <a:latin typeface="Arial" panose="020B0604020202020204" pitchFamily="34" charset="0"/>
              </a:rPr>
              <a:t>外形材质</a:t>
            </a:r>
            <a:endParaRPr lang="zh-CN" altLang="en-US" sz="36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17423" name="直接连接符 17422"/>
          <p:cNvSpPr/>
          <p:nvPr/>
        </p:nvSpPr>
        <p:spPr>
          <a:xfrm>
            <a:off x="6934200" y="60198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4" name="直接连接符 17423"/>
          <p:cNvSpPr/>
          <p:nvPr/>
        </p:nvSpPr>
        <p:spPr>
          <a:xfrm>
            <a:off x="6781800" y="35814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5" name="直接连接符 17424"/>
          <p:cNvSpPr/>
          <p:nvPr/>
        </p:nvSpPr>
        <p:spPr>
          <a:xfrm>
            <a:off x="6858000" y="49530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6" name="文本框 17425"/>
          <p:cNvSpPr txBox="1"/>
          <p:nvPr/>
        </p:nvSpPr>
        <p:spPr>
          <a:xfrm>
            <a:off x="7419023" y="4724400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8F3191"/>
                </a:solidFill>
                <a:latin typeface="Arial" panose="020B0604020202020204" pitchFamily="34" charset="0"/>
              </a:rPr>
              <a:t>趣事</a:t>
            </a:r>
            <a:endParaRPr lang="zh-CN" altLang="en-US" sz="40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17427" name="文本框 17426"/>
          <p:cNvSpPr txBox="1"/>
          <p:nvPr/>
        </p:nvSpPr>
        <p:spPr>
          <a:xfrm>
            <a:off x="7342823" y="3276600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rgbClr val="8F3191"/>
                </a:solidFill>
                <a:latin typeface="Arial" panose="020B0604020202020204" pitchFamily="34" charset="0"/>
              </a:rPr>
              <a:t>玩法</a:t>
            </a:r>
            <a:endParaRPr lang="zh-CN" altLang="en-US" sz="40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  <p:sp>
        <p:nvSpPr>
          <p:cNvPr id="17428" name="文本框 17427"/>
          <p:cNvSpPr txBox="1"/>
          <p:nvPr/>
        </p:nvSpPr>
        <p:spPr>
          <a:xfrm>
            <a:off x="7344410" y="5715000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200" dirty="0">
                <a:solidFill>
                  <a:srgbClr val="8F3191"/>
                </a:solidFill>
                <a:latin typeface="Arial" panose="020B0604020202020204" pitchFamily="34" charset="0"/>
              </a:rPr>
              <a:t>表达喜爱</a:t>
            </a:r>
            <a:endParaRPr lang="zh-CN" altLang="en-US" sz="3200" dirty="0">
              <a:solidFill>
                <a:srgbClr val="8F319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圆角矩形 7169"/>
          <p:cNvSpPr/>
          <p:nvPr/>
        </p:nvSpPr>
        <p:spPr>
          <a:xfrm>
            <a:off x="304800" y="685800"/>
            <a:ext cx="7010400" cy="5410200"/>
          </a:xfrm>
          <a:prstGeom prst="roundRect">
            <a:avLst>
              <a:gd name="adj" fmla="val 16667"/>
            </a:avLst>
          </a:prstGeom>
          <a:solidFill>
            <a:schemeClr val="bg1">
              <a:alpha val="0"/>
            </a:schemeClr>
          </a:solidFill>
          <a:ln w="38100" cap="flat" cmpd="sng">
            <a:solidFill>
              <a:srgbClr val="33CCCC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2" name="流程图: 过程 7171"/>
          <p:cNvSpPr/>
          <p:nvPr/>
        </p:nvSpPr>
        <p:spPr>
          <a:xfrm>
            <a:off x="0" y="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3" name="流程图: 过程 7172"/>
          <p:cNvSpPr/>
          <p:nvPr/>
        </p:nvSpPr>
        <p:spPr>
          <a:xfrm>
            <a:off x="0" y="6248400"/>
            <a:ext cx="9144000" cy="609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6" name="矩形 7175"/>
          <p:cNvSpPr/>
          <p:nvPr/>
        </p:nvSpPr>
        <p:spPr>
          <a:xfrm>
            <a:off x="762000" y="762000"/>
            <a:ext cx="5486400" cy="6524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外形：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按顺序</a:t>
            </a:r>
            <a:endParaRPr lang="zh-CN" altLang="en-US" sz="28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381000" y="1600200"/>
            <a:ext cx="6705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</a:t>
            </a:r>
            <a:r>
              <a:rPr lang="zh-CN" altLang="en-US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特点：大小、结构、图案、材料</a:t>
            </a:r>
            <a:r>
              <a:rPr lang="en-US" altLang="zh-CN" sz="20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br>
              <a:rPr lang="en-US" altLang="zh-CN" sz="20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20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0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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一部分一部分</a:t>
            </a:r>
            <a:r>
              <a:rPr lang="zh-CN" altLang="en-US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观察：从上到下、从前到后、从外到里</a:t>
            </a:r>
            <a:br>
              <a:rPr lang="zh-CN" altLang="en-US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写清楚每一部分的形状、颜色、用途</a:t>
            </a:r>
            <a:r>
              <a:rPr lang="en-US" altLang="zh-CN" sz="200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00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9" name="图片 7178" descr="OOOPIC_lanweijy_20090629afd4f585c557de6e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5875" y="3429000"/>
            <a:ext cx="2778125" cy="3189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0" name="椭圆形标注 7179"/>
          <p:cNvSpPr/>
          <p:nvPr/>
        </p:nvSpPr>
        <p:spPr>
          <a:xfrm>
            <a:off x="4953000" y="4267200"/>
            <a:ext cx="2058988" cy="1563688"/>
          </a:xfrm>
          <a:prstGeom prst="wedgeEllipseCallout">
            <a:avLst>
              <a:gd name="adj1" fmla="val -43755"/>
              <a:gd name="adj2" fmla="val 6837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0"/>
              </a:spcBef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5181600" y="4572000"/>
            <a:ext cx="1520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怎样才能写得更生动、优美呢？</a:t>
            </a:r>
            <a:endParaRPr lang="zh-CN" altLang="en-US" sz="2000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188913"/>
            <a:ext cx="4762500" cy="622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7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188913"/>
            <a:ext cx="4227512" cy="635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1475740"/>
            <a:ext cx="8982710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55" y="1576070"/>
            <a:ext cx="9007475" cy="51663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6510"/>
            <a:ext cx="9144000" cy="68029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971550" y="673418"/>
            <a:ext cx="6769100" cy="43999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/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我爱做手工是一个花瓶。它的材料是纸杯和包装纸。我是这样做的：</a:t>
            </a:r>
            <a:r>
              <a:rPr lang="zh-CN" altLang="en-US" sz="280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先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把两个底部掏空的纸杯底对底粘在一起，</a:t>
            </a:r>
            <a:r>
              <a:rPr lang="zh-CN" altLang="en-US" sz="280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再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在粘好的两个纸杯外面裹上一层漂亮的包装纸，</a:t>
            </a:r>
            <a:r>
              <a:rPr lang="zh-CN" altLang="en-US" sz="280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接着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把另外一个纸杯剪去一半，也裹上包装纸，作为花瓶的底座，并且在里面放一块橡皮（橡皮可以增加花瓶的重量，保持平衡）；</a:t>
            </a:r>
            <a:r>
              <a:rPr lang="zh-CN" altLang="en-US" sz="280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最后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再把花瓶套在底座上。这样花瓶就做好了，我们可以把它放在家里或教室里作装饰。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-98425" y="4149725"/>
            <a:ext cx="6399213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/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⑶　说话时还要注意什么？</a:t>
            </a:r>
            <a:endParaRPr lang="zh-CN" altLang="en-US" sz="48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250825" y="1773238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⑴　老师从哪些方面介绍作品的？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250825" y="2924175"/>
            <a:ext cx="7993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⑵　老师介绍手工制作方法时用了哪些连接词？ 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755650" y="1844675"/>
            <a:ext cx="7993063" cy="1249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fontAlgn="t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                  （作品的名字，作品的材料、形状、颜色、用途和制作方法</a:t>
            </a:r>
            <a:r>
              <a:rPr lang="zh-CN" altLang="en-US" sz="4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）  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827088" y="3573463"/>
            <a:ext cx="5873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（先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再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接着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最后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684213" y="4797425"/>
            <a:ext cx="54467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（注意说话要清楚、完整、态度要自然、大方、有礼貌。）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1331913" y="549275"/>
            <a:ext cx="51847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我会思考</a:t>
            </a:r>
            <a:endParaRPr lang="zh-CN" altLang="en-US" b="1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1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1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2" grpId="0"/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12d7375326641a55843524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288462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-747712" y="1989138"/>
            <a:ext cx="80565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　         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1.能讲清楚制作过程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403350" y="549275"/>
            <a:ext cx="47529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6600"/>
                </a:solidFill>
                <a:latin typeface="华文楷体" pitchFamily="2" charset="-122"/>
                <a:ea typeface="华文楷体" pitchFamily="2" charset="-122"/>
              </a:rPr>
              <a:t>说一说</a:t>
            </a:r>
            <a:endParaRPr lang="zh-CN" altLang="en-US" sz="7200" b="1" dirty="0">
              <a:solidFill>
                <a:srgbClr val="FF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692275" y="3573463"/>
            <a:ext cx="331311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0" y="3068638"/>
            <a:ext cx="85328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2.态度自然、大方，有礼貌。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323850" y="4498975"/>
            <a:ext cx="69119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endParaRPr lang="zh-CN" altLang="en-US" sz="2800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12d7375326641a55843524b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2124075" y="4076700"/>
            <a:ext cx="47513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2339975" y="3860800"/>
            <a:ext cx="47529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700338" y="4149725"/>
            <a:ext cx="45561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1981200" y="3789363"/>
            <a:ext cx="62642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2700338" y="620713"/>
            <a:ext cx="2697162" cy="109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评一评</a:t>
            </a:r>
            <a:endParaRPr lang="zh-CN" altLang="en-US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1187450" y="1844675"/>
            <a:ext cx="734536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谁的小制作做得好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谁介绍得好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60350"/>
            <a:ext cx="8274050" cy="626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3041</Words>
  <Application>WPS 演示</Application>
  <PresentationFormat>在屏幕上显示</PresentationFormat>
  <Paragraphs>255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楷体_GB2312</vt:lpstr>
      <vt:lpstr>华文隶书</vt:lpstr>
      <vt:lpstr>华文楷体</vt:lpstr>
      <vt:lpstr>新宋体</vt:lpstr>
      <vt:lpstr>微软雅黑</vt:lpstr>
      <vt:lpstr>隶书</vt:lpstr>
      <vt:lpstr>楷体_GB2312</vt:lpstr>
      <vt:lpstr>Arial Unicode MS</vt:lpstr>
      <vt:lpstr>黑体</vt:lpstr>
      <vt:lpstr>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yjj</dc:creator>
  <cp:lastModifiedBy>Administrator</cp:lastModifiedBy>
  <cp:revision>120</cp:revision>
  <dcterms:created xsi:type="dcterms:W3CDTF">1999-01-31T15:21:10Z</dcterms:created>
  <dcterms:modified xsi:type="dcterms:W3CDTF">2017-08-17T03:05:12Z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