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95" r:id="rId1"/>
    <p:sldMasterId id="2147483701" r:id="rId2"/>
  </p:sldMasterIdLst>
  <p:notesMasterIdLst>
    <p:notesMasterId r:id="rId53"/>
  </p:notesMasterIdLst>
  <p:handoutMasterIdLst>
    <p:handoutMasterId r:id="rId54"/>
  </p:handoutMasterIdLst>
  <p:sldIdLst>
    <p:sldId id="1024" r:id="rId3"/>
    <p:sldId id="1058" r:id="rId4"/>
    <p:sldId id="1025" r:id="rId5"/>
    <p:sldId id="1026" r:id="rId6"/>
    <p:sldId id="1027" r:id="rId7"/>
    <p:sldId id="1001" r:id="rId8"/>
    <p:sldId id="1028" r:id="rId9"/>
    <p:sldId id="1023" r:id="rId10"/>
    <p:sldId id="1002" r:id="rId11"/>
    <p:sldId id="1060" r:id="rId12"/>
    <p:sldId id="1022" r:id="rId13"/>
    <p:sldId id="1021" r:id="rId14"/>
    <p:sldId id="1029" r:id="rId15"/>
    <p:sldId id="1004" r:id="rId16"/>
    <p:sldId id="1031" r:id="rId17"/>
    <p:sldId id="1030" r:id="rId18"/>
    <p:sldId id="1005" r:id="rId19"/>
    <p:sldId id="1032" r:id="rId20"/>
    <p:sldId id="1033" r:id="rId21"/>
    <p:sldId id="1059" r:id="rId22"/>
    <p:sldId id="1034" r:id="rId23"/>
    <p:sldId id="1035" r:id="rId24"/>
    <p:sldId id="1036" r:id="rId25"/>
    <p:sldId id="1006" r:id="rId26"/>
    <p:sldId id="1061" r:id="rId27"/>
    <p:sldId id="1008" r:id="rId28"/>
    <p:sldId id="1038" r:id="rId29"/>
    <p:sldId id="1010" r:id="rId30"/>
    <p:sldId id="1013" r:id="rId31"/>
    <p:sldId id="1072" r:id="rId32"/>
    <p:sldId id="1012" r:id="rId33"/>
    <p:sldId id="1039" r:id="rId34"/>
    <p:sldId id="1040" r:id="rId35"/>
    <p:sldId id="1041" r:id="rId36"/>
    <p:sldId id="1014" r:id="rId37"/>
    <p:sldId id="1042" r:id="rId38"/>
    <p:sldId id="1062" r:id="rId39"/>
    <p:sldId id="1044" r:id="rId40"/>
    <p:sldId id="1045" r:id="rId41"/>
    <p:sldId id="1016" r:id="rId42"/>
    <p:sldId id="1046" r:id="rId43"/>
    <p:sldId id="1047" r:id="rId44"/>
    <p:sldId id="1074" r:id="rId45"/>
    <p:sldId id="1075" r:id="rId46"/>
    <p:sldId id="1048" r:id="rId47"/>
    <p:sldId id="1049" r:id="rId48"/>
    <p:sldId id="1050" r:id="rId49"/>
    <p:sldId id="1017" r:id="rId50"/>
    <p:sldId id="1053" r:id="rId51"/>
    <p:sldId id="1067" r:id="rId52"/>
  </p:sldIdLst>
  <p:sldSz cx="9144000" cy="6858000" type="screen4x3"/>
  <p:notesSz cx="6858000" cy="9144000"/>
  <p:embeddedFontLst>
    <p:embeddedFont>
      <p:font typeface="黑体" pitchFamily="49" charset="-122"/>
      <p:regular r:id="rId55"/>
    </p:embeddedFont>
    <p:embeddedFont>
      <p:font typeface="楷体" pitchFamily="49" charset="-122"/>
      <p:regular r:id="rId56"/>
    </p:embeddedFont>
    <p:embeddedFont>
      <p:font typeface="Franklin Gothic Book" pitchFamily="34" charset="0"/>
      <p:regular r:id="rId57"/>
      <p:italic r:id="rId58"/>
    </p:embeddedFont>
    <p:embeddedFont>
      <p:font typeface="Calibri" pitchFamily="34" charset="0"/>
      <p:regular r:id="rId59"/>
      <p:bold r:id="rId60"/>
      <p:italic r:id="rId61"/>
      <p:boldItalic r:id="rId62"/>
    </p:embeddedFont>
    <p:embeddedFont>
      <p:font typeface="华文楷体" pitchFamily="2" charset="-122"/>
      <p:regular r:id="rId63"/>
    </p:embeddedFont>
    <p:embeddedFont>
      <p:font typeface="汉语拼音" charset="-122"/>
      <p:regular r:id="rId64"/>
    </p:embeddedFont>
    <p:embeddedFont>
      <p:font typeface="YouYuan" pitchFamily="49" charset="-122"/>
      <p:regular r:id="rId65"/>
    </p:embeddedFont>
    <p:embeddedFont>
      <p:font typeface="Wingdings 2" pitchFamily="18" charset="2"/>
      <p:regular r:id="rId66"/>
    </p:embeddedFont>
    <p:embeddedFont>
      <p:font typeface="Franklin Gothic Medium" pitchFamily="34" charset="0"/>
      <p:regular r:id="rId67"/>
      <p:italic r:id="rId68"/>
    </p:embeddedFont>
    <p:embeddedFont>
      <p:font typeface="微软雅黑" pitchFamily="34" charset="-122"/>
      <p:regular r:id="rId69"/>
      <p:bold r:id="rId7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00FF"/>
    <a:srgbClr val="FF6600"/>
    <a:srgbClr val="00B050"/>
    <a:srgbClr val="FFFFFF"/>
    <a:srgbClr val="A38302"/>
    <a:srgbClr val="0066FF"/>
    <a:srgbClr val="D60093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457" autoAdjust="0"/>
    <p:restoredTop sz="94635" autoAdjust="0"/>
  </p:normalViewPr>
  <p:slideViewPr>
    <p:cSldViewPr>
      <p:cViewPr>
        <p:scale>
          <a:sx n="100" d="100"/>
          <a:sy n="100" d="100"/>
        </p:scale>
        <p:origin x="-396" y="624"/>
      </p:cViewPr>
      <p:guideLst>
        <p:guide orient="horz" pos="4216"/>
        <p:guide pos="5759"/>
      </p:guideLst>
    </p:cSldViewPr>
  </p:slideViewPr>
  <p:outlineViewPr>
    <p:cViewPr>
      <p:scale>
        <a:sx n="33" d="100"/>
        <a:sy n="33" d="100"/>
      </p:scale>
      <p:origin x="0" y="1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>
        <p:scale>
          <a:sx n="66" d="100"/>
          <a:sy n="66" d="100"/>
        </p:scale>
        <p:origin x="-1704" y="-72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" Type="http://schemas.openxmlformats.org/officeDocument/2006/relationships/slide" Target="slides/slide5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2019/2/7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10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2/7/2019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www.mianfeiwendang.com/pic/3c2bddee17a34388561d9e4d/4-810-jpg_6-1080-0-0-1080.jp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80528" y="4965171"/>
            <a:ext cx="9649072" cy="219575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700" r:id="rId4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2/7/2019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Picture 2" descr="https://www.mianfeiwendang.com/pic/3c2bddee17a34388561d9e4d/4-810-jpg_6-1080-0-0-1080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80528" y="4965171"/>
            <a:ext cx="9649072" cy="219575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&#39321;&#27874;.pptx" TargetMode="Externa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jpeg"/><Relationship Id="rId5" Type="http://schemas.openxmlformats.org/officeDocument/2006/relationships/image" Target="../media/image37.jpeg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48"/>
          <p:cNvSpPr txBox="1"/>
          <p:nvPr/>
        </p:nvSpPr>
        <p:spPr>
          <a:xfrm>
            <a:off x="0" y="1844824"/>
            <a:ext cx="9144000" cy="900246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16 </a:t>
            </a:r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小真的长头发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31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0"/>
          <p:cNvSpPr/>
          <p:nvPr/>
        </p:nvSpPr>
        <p:spPr>
          <a:xfrm>
            <a:off x="287524" y="1633491"/>
            <a:ext cx="1476164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钓大鱼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547664" y="4005064"/>
            <a:ext cx="1826394" cy="1654952"/>
            <a:chOff x="4788024" y="2683624"/>
            <a:chExt cx="1826394" cy="1241214"/>
          </a:xfrm>
        </p:grpSpPr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88024" y="2683624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Box 55"/>
            <p:cNvSpPr txBox="1"/>
            <p:nvPr/>
          </p:nvSpPr>
          <p:spPr>
            <a:xfrm>
              <a:off x="5292080" y="2971656"/>
              <a:ext cx="1008112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itchFamily="49" charset="-122"/>
                  <a:ea typeface="楷体" pitchFamily="49" charset="-122"/>
                </a:rPr>
                <a:t>栅栏</a:t>
              </a:r>
              <a:endParaRPr lang="zh-CN" altLang="en-US" sz="3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47435" y="3947007"/>
            <a:ext cx="1826394" cy="1654952"/>
            <a:chOff x="4788024" y="2683624"/>
            <a:chExt cx="1826394" cy="1241214"/>
          </a:xfrm>
        </p:grpSpPr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88024" y="2683624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TextBox 74"/>
            <p:cNvSpPr txBox="1"/>
            <p:nvPr/>
          </p:nvSpPr>
          <p:spPr>
            <a:xfrm>
              <a:off x="5004477" y="2971656"/>
              <a:ext cx="1512167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itchFamily="49" charset="-122"/>
                  <a:ea typeface="楷体" pitchFamily="49" charset="-122"/>
                </a:rPr>
                <a:t>肥皂泡</a:t>
              </a:r>
              <a:endParaRPr lang="zh-CN" altLang="en-US" sz="3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339753" y="5203048"/>
            <a:ext cx="2016223" cy="1654952"/>
            <a:chOff x="5596317" y="2193581"/>
            <a:chExt cx="2016223" cy="1241214"/>
          </a:xfrm>
        </p:grpSpPr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96317" y="2193581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5" name="TextBox 84"/>
            <p:cNvSpPr txBox="1"/>
            <p:nvPr/>
          </p:nvSpPr>
          <p:spPr>
            <a:xfrm>
              <a:off x="6100373" y="2519229"/>
              <a:ext cx="1512167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itchFamily="49" charset="-122"/>
                  <a:ea typeface="楷体" pitchFamily="49" charset="-122"/>
                </a:rPr>
                <a:t>冰凌</a:t>
              </a:r>
              <a:endParaRPr lang="zh-CN" altLang="en-US" sz="3200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2121" y="4485117"/>
            <a:ext cx="2099883" cy="191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矩形 88"/>
          <p:cNvSpPr/>
          <p:nvPr/>
        </p:nvSpPr>
        <p:spPr>
          <a:xfrm>
            <a:off x="6084169" y="496517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套装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8293" y="4794755"/>
            <a:ext cx="2099883" cy="191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矩形 90"/>
          <p:cNvSpPr/>
          <p:nvPr/>
        </p:nvSpPr>
        <p:spPr>
          <a:xfrm>
            <a:off x="670341" y="527480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悠闲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12007" y="4988277"/>
            <a:ext cx="2099883" cy="191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矩形 92"/>
          <p:cNvSpPr/>
          <p:nvPr/>
        </p:nvSpPr>
        <p:spPr>
          <a:xfrm>
            <a:off x="4444055" y="546833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妨碍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387260" y="668834"/>
            <a:ext cx="2426130" cy="704340"/>
            <a:chOff x="3387260" y="501625"/>
            <a:chExt cx="2426130" cy="528255"/>
          </a:xfrm>
        </p:grpSpPr>
        <p:grpSp>
          <p:nvGrpSpPr>
            <p:cNvPr id="57" name="组合 56">
              <a:extLst>
                <a:ext uri="{FF2B5EF4-FFF2-40B4-BE49-F238E27FC236}">
                  <a16:creationId xmlns="" xmlns:a16="http://schemas.microsoft.com/office/drawing/2014/main" id="{C659F928-1C00-B740-B2D7-F430407590E8}"/>
                </a:ext>
              </a:extLst>
            </p:cNvPr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59" name="Oval 10">
                <a:extLst>
                  <a:ext uri="{FF2B5EF4-FFF2-40B4-BE49-F238E27FC236}">
                    <a16:creationId xmlns="" xmlns:a16="http://schemas.microsoft.com/office/drawing/2014/main" id="{10619C77-ED6E-7546-A95E-47AD9C00D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1">
                <a:extLst>
                  <a:ext uri="{FF2B5EF4-FFF2-40B4-BE49-F238E27FC236}">
                    <a16:creationId xmlns="" xmlns:a16="http://schemas.microsoft.com/office/drawing/2014/main" id="{0C877AB4-2744-1E42-B98E-F9CE99544E7F}"/>
                  </a:ext>
                </a:extLst>
              </p:cNvPr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2">
                <a:extLst>
                  <a:ext uri="{FF2B5EF4-FFF2-40B4-BE49-F238E27FC236}">
                    <a16:creationId xmlns="" xmlns:a16="http://schemas.microsoft.com/office/drawing/2014/main" id="{567A399A-F512-3144-A69C-923A0336C1CE}"/>
                  </a:ext>
                </a:extLst>
              </p:cNvPr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3">
                <a:extLst>
                  <a:ext uri="{FF2B5EF4-FFF2-40B4-BE49-F238E27FC236}">
                    <a16:creationId xmlns="" xmlns:a16="http://schemas.microsoft.com/office/drawing/2014/main" id="{F7BEF744-321D-3147-8592-78A4798B5351}"/>
                  </a:ext>
                </a:extLst>
              </p:cNvPr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4">
                <a:extLst>
                  <a:ext uri="{FF2B5EF4-FFF2-40B4-BE49-F238E27FC236}">
                    <a16:creationId xmlns="" xmlns:a16="http://schemas.microsoft.com/office/drawing/2014/main" id="{405EDC20-2242-F849-A984-BA0358D3083E}"/>
                  </a:ext>
                </a:extLst>
              </p:cNvPr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5">
                <a:extLst>
                  <a:ext uri="{FF2B5EF4-FFF2-40B4-BE49-F238E27FC236}">
                    <a16:creationId xmlns="" xmlns:a16="http://schemas.microsoft.com/office/drawing/2014/main" id="{DFEC6EB0-2361-A94C-B043-30F289EEF9B4}"/>
                  </a:ext>
                </a:extLst>
              </p:cNvPr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16">
                <a:extLst>
                  <a:ext uri="{FF2B5EF4-FFF2-40B4-BE49-F238E27FC236}">
                    <a16:creationId xmlns="" xmlns:a16="http://schemas.microsoft.com/office/drawing/2014/main" id="{C710A14D-97FB-3E49-8BB8-E43834827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17">
                <a:extLst>
                  <a:ext uri="{FF2B5EF4-FFF2-40B4-BE49-F238E27FC236}">
                    <a16:creationId xmlns="" xmlns:a16="http://schemas.microsoft.com/office/drawing/2014/main" id="{1A10A97E-0CF5-B64A-A14C-7AEC686B6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18">
                <a:extLst>
                  <a:ext uri="{FF2B5EF4-FFF2-40B4-BE49-F238E27FC236}">
                    <a16:creationId xmlns="" xmlns:a16="http://schemas.microsoft.com/office/drawing/2014/main" id="{6D311555-D67F-F543-AC6E-4EF7D119A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19">
                <a:extLst>
                  <a:ext uri="{FF2B5EF4-FFF2-40B4-BE49-F238E27FC236}">
                    <a16:creationId xmlns="" xmlns:a16="http://schemas.microsoft.com/office/drawing/2014/main" id="{FF0E73A4-48AE-A341-9CAE-C1A455E8D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0">
                <a:extLst>
                  <a:ext uri="{FF2B5EF4-FFF2-40B4-BE49-F238E27FC236}">
                    <a16:creationId xmlns="" xmlns:a16="http://schemas.microsoft.com/office/drawing/2014/main" id="{60094488-DD1E-7B4B-A6B2-ED2F52C75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21">
                <a:extLst>
                  <a:ext uri="{FF2B5EF4-FFF2-40B4-BE49-F238E27FC236}">
                    <a16:creationId xmlns="" xmlns:a16="http://schemas.microsoft.com/office/drawing/2014/main" id="{AB7FE6EA-D9C3-0F43-A0C4-DC193262E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22">
                <a:extLst>
                  <a:ext uri="{FF2B5EF4-FFF2-40B4-BE49-F238E27FC236}">
                    <a16:creationId xmlns="" xmlns:a16="http://schemas.microsoft.com/office/drawing/2014/main" id="{DE465B80-8AC1-F946-9A91-CF43CFB7D2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23">
                <a:extLst>
                  <a:ext uri="{FF2B5EF4-FFF2-40B4-BE49-F238E27FC236}">
                    <a16:creationId xmlns="" xmlns:a16="http://schemas.microsoft.com/office/drawing/2014/main" id="{63244C61-ED75-F04B-9ADB-E2FC11EF19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24">
                <a:extLst>
                  <a:ext uri="{FF2B5EF4-FFF2-40B4-BE49-F238E27FC236}">
                    <a16:creationId xmlns="" xmlns:a16="http://schemas.microsoft.com/office/drawing/2014/main" id="{37B4D497-269C-4343-844C-45A95CCC5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25">
                <a:extLst>
                  <a:ext uri="{FF2B5EF4-FFF2-40B4-BE49-F238E27FC236}">
                    <a16:creationId xmlns="" xmlns:a16="http://schemas.microsoft.com/office/drawing/2014/main" id="{F5C3726C-BAB8-ED46-8F99-9A7885E0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26">
                <a:extLst>
                  <a:ext uri="{FF2B5EF4-FFF2-40B4-BE49-F238E27FC236}">
                    <a16:creationId xmlns="" xmlns:a16="http://schemas.microsoft.com/office/drawing/2014/main" id="{0CBCBDA7-DFE6-DE45-A82D-F00E6B8E3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27">
                <a:extLst>
                  <a:ext uri="{FF2B5EF4-FFF2-40B4-BE49-F238E27FC236}">
                    <a16:creationId xmlns="" xmlns:a16="http://schemas.microsoft.com/office/drawing/2014/main" id="{820F7C9B-9945-2F43-8E72-7D81FFDD6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28">
                <a:extLst>
                  <a:ext uri="{FF2B5EF4-FFF2-40B4-BE49-F238E27FC236}">
                    <a16:creationId xmlns="" xmlns:a16="http://schemas.microsoft.com/office/drawing/2014/main" id="{A72DBDF8-1462-824A-936C-6344C25EBE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29">
                <a:extLst>
                  <a:ext uri="{FF2B5EF4-FFF2-40B4-BE49-F238E27FC236}">
                    <a16:creationId xmlns="" xmlns:a16="http://schemas.microsoft.com/office/drawing/2014/main" id="{A1A26EB9-368D-6648-BCC3-CDAD8694D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30">
                <a:extLst>
                  <a:ext uri="{FF2B5EF4-FFF2-40B4-BE49-F238E27FC236}">
                    <a16:creationId xmlns="" xmlns:a16="http://schemas.microsoft.com/office/drawing/2014/main" id="{88B5E7A3-BCA2-8842-9E30-80761243E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31">
                <a:extLst>
                  <a:ext uri="{FF2B5EF4-FFF2-40B4-BE49-F238E27FC236}">
                    <a16:creationId xmlns="" xmlns:a16="http://schemas.microsoft.com/office/drawing/2014/main" id="{7DF8CD43-D646-E04B-A053-1625FC343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32">
                <a:extLst>
                  <a:ext uri="{FF2B5EF4-FFF2-40B4-BE49-F238E27FC236}">
                    <a16:creationId xmlns="" xmlns:a16="http://schemas.microsoft.com/office/drawing/2014/main" id="{5EE05BDF-7D2A-9C4F-ADE4-EF19B160E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33">
                <a:extLst>
                  <a:ext uri="{FF2B5EF4-FFF2-40B4-BE49-F238E27FC236}">
                    <a16:creationId xmlns="" xmlns:a16="http://schemas.microsoft.com/office/drawing/2014/main" id="{C2EFFE06-D399-924B-AA7A-A0FABAFE3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34">
                <a:extLst>
                  <a:ext uri="{FF2B5EF4-FFF2-40B4-BE49-F238E27FC236}">
                    <a16:creationId xmlns="" xmlns:a16="http://schemas.microsoft.com/office/drawing/2014/main" id="{614D46F6-2D41-A048-900E-CA4733216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35">
                <a:extLst>
                  <a:ext uri="{FF2B5EF4-FFF2-40B4-BE49-F238E27FC236}">
                    <a16:creationId xmlns="" xmlns:a16="http://schemas.microsoft.com/office/drawing/2014/main" id="{D3B03976-1F83-724F-BA1C-0DDF61418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36">
                <a:extLst>
                  <a:ext uri="{FF2B5EF4-FFF2-40B4-BE49-F238E27FC236}">
                    <a16:creationId xmlns="" xmlns:a16="http://schemas.microsoft.com/office/drawing/2014/main" id="{C589363D-F621-8D45-8411-0D20A11D4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Rectangle 37">
                <a:extLst>
                  <a:ext uri="{FF2B5EF4-FFF2-40B4-BE49-F238E27FC236}">
                    <a16:creationId xmlns="" xmlns:a16="http://schemas.microsoft.com/office/drawing/2014/main" id="{5EC8CA71-0BA5-AB40-A104-83DA6E8A7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Rectangle 38">
                <a:extLst>
                  <a:ext uri="{FF2B5EF4-FFF2-40B4-BE49-F238E27FC236}">
                    <a16:creationId xmlns="" xmlns:a16="http://schemas.microsoft.com/office/drawing/2014/main" id="{60A2932C-16BF-4846-9BFF-C14C201F1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Rectangle 39">
                <a:extLst>
                  <a:ext uri="{FF2B5EF4-FFF2-40B4-BE49-F238E27FC236}">
                    <a16:creationId xmlns="" xmlns:a16="http://schemas.microsoft.com/office/drawing/2014/main" id="{CAB3636D-FB5B-3D4F-B437-CB3CDF34D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40">
                <a:extLst>
                  <a:ext uri="{FF2B5EF4-FFF2-40B4-BE49-F238E27FC236}">
                    <a16:creationId xmlns="" xmlns:a16="http://schemas.microsoft.com/office/drawing/2014/main" id="{7E64C40B-EA08-5444-981A-B6DFF4AA7537}"/>
                  </a:ext>
                </a:extLst>
              </p:cNvPr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41">
                <a:extLst>
                  <a:ext uri="{FF2B5EF4-FFF2-40B4-BE49-F238E27FC236}">
                    <a16:creationId xmlns="" xmlns:a16="http://schemas.microsoft.com/office/drawing/2014/main" id="{EE778CBB-4A19-1240-B4FF-783FFA117427}"/>
                  </a:ext>
                </a:extLst>
              </p:cNvPr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432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6632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323 0.07198 C -0.18542 0.01916 -0.19514 -0.04047 -0.18872 -0.09391 C -0.18785 -0.10967 -0.18594 -0.12295 -0.18438 -0.13809 C -0.18403 -0.14241 -0.18386 -0.14674 -0.18334 -0.15075 C -0.18282 -0.1557 -0.18108 -0.16558 -0.18108 -0.16527 C -0.17986 -0.19926 -0.17847 -0.20636 -0.18004 -0.24436 C -0.18021 -0.24992 -0.18177 -0.25548 -0.18334 -0.25919 C -0.18542 -0.26444 -0.18993 -0.27433 -0.18993 -0.27402 C -0.19167 -0.28946 -0.19219 -0.29008 -0.18993 -0.31109 C -0.18907 -0.31974 -0.18108 -0.32437 -0.179 -0.32623 C -0.17066 -0.3324 -0.16146 -0.32746 -0.15278 -0.32839 C -0.14757 -0.32901 -0.14254 -0.33024 -0.13733 -0.33086 C -0.13525 -0.33271 -0.13125 -0.33488 -0.12969 -0.33858 C -0.11754 -0.36639 -0.13091 -0.34507 -0.12205 -0.35835 C -0.11841 -0.36948 -0.11476 -0.38091 -0.10886 -0.38523 C -0.10643 -0.3911 -0.10261 -0.39419 -0.10018 -0.40006 C -0.09844 -0.40408 -0.09722 -0.40809 -0.09462 -0.41025 C -0.09184 -0.41273 -0.08872 -0.41273 -0.08594 -0.41489 C -0.07275 -0.41427 -0.05955 -0.41489 -0.04653 -0.41273 C -0.04427 -0.41242 -0.03993 -0.40778 -0.03993 -0.40747 C -0.03472 -0.39975 -0.03785 -0.40346 -0.03004 -0.39759 C -0.029 -0.39697 -0.02674 -0.39543 -0.02674 -0.39512 C -0.0257 -0.39357 -0.02466 -0.39172 -0.02344 -0.39048 C -0.0224 -0.38925 -0.02118 -0.38925 -0.02014 -0.38801 C -0.00886 -0.3738 -0.01788 -0.38091 -0.01042 -0.37565 C -0.0092 -0.3738 -0.00834 -0.37195 -0.00712 -0.37071 C -0.00608 -0.36948 -0.00486 -0.36948 -0.00382 -0.36793 C 0.00729 -0.35434 -0.00104 -0.36113 0.00607 -0.35588 C 0.01128 -0.34785 0.00816 -0.35156 0.0158 -0.34569 C 0.01701 -0.34507 0.01823 -0.34414 0.01927 -0.34353 C 0.02031 -0.3426 0.02239 -0.34105 0.02239 -0.34074 C 0.03437 -0.34198 0.0467 -0.3392 0.05764 -0.35063 " pathEditMode="relative" rAng="0" ptsTypes="fffffffffffffffffffffffffffffffA">
                                      <p:cBhvr>
                                        <p:cTn id="1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-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99 0.00958 C -0.08906 -0.02842 -0.10781 -0.07043 -0.09548 -0.10843 C -0.09392 -0.11986 -0.0901 -0.12944 -0.08715 -0.14025 C -0.08663 -0.14303 -0.08594 -0.14581 -0.08507 -0.1489 C -0.08385 -0.15261 -0.08073 -0.15941 -0.08073 -0.1591 C -0.0783 -0.18381 -0.07569 -0.18875 -0.07864 -0.21563 C -0.07899 -0.21965 -0.08212 -0.22366 -0.08507 -0.22613 C -0.08906 -0.22984 -0.09774 -0.23695 -0.09774 -0.23664 C -0.10104 -0.24776 -0.10225 -0.24807 -0.09774 -0.2629 C -0.09618 -0.26907 -0.08073 -0.27278 -0.07656 -0.27371 C -0.06059 -0.27834 -0.04271 -0.27464 -0.02587 -0.27556 C -0.01597 -0.27587 -0.00625 -0.27649 0.00382 -0.27711 C 0.00781 -0.27834 0.01563 -0.2802 0.01858 -0.28267 C 0.04219 -0.30244 0.01615 -0.2873 0.03351 -0.29657 C 0.04028 -0.3046 0.0474 -0.31294 0.05886 -0.31603 C 0.06372 -0.32005 0.07084 -0.32221 0.0757 -0.32654 C 0.079 -0.32932 0.0816 -0.33179 0.08629 -0.33364 C 0.09184 -0.33519 0.09757 -0.33549 0.1033 -0.33673 C 0.12865 -0.33642 0.154 -0.33673 0.17917 -0.33519 C 0.18368 -0.33519 0.19202 -0.33179 0.19202 -0.33179 C 0.20191 -0.32623 0.19601 -0.3287 0.21111 -0.32468 C 0.2132 -0.32406 0.21736 -0.32314 0.21736 -0.32283 C 0.21962 -0.32159 0.22153 -0.32036 0.22379 -0.31943 C 0.2257 -0.31881 0.22813 -0.31881 0.23021 -0.31789 C 0.25191 -0.30769 0.23472 -0.31294 0.24931 -0.30893 C 0.25139 -0.30769 0.25313 -0.30645 0.25538 -0.30553 C 0.25764 -0.3046 0.2599 -0.3046 0.26181 -0.30367 C 0.28316 -0.29348 0.26702 -0.29873 0.28091 -0.29502 C 0.29097 -0.28916 0.2849 -0.29163 0.29983 -0.28792 C 0.30191 -0.2873 0.30434 -0.28668 0.30643 -0.28607 C 0.30834 -0.28545 0.31268 -0.28421 0.31268 -0.2839 C 0.33542 -0.28514 0.35938 -0.28298 0.38056 -0.29101 " pathEditMode="relative" rAng="0" ptsTypes="fffffffffffffffffffffffffffffffA">
                                      <p:cBhvr>
                                        <p:cTn id="2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-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87 0.00957 C -0.09358 -0.04634 -0.10782 -0.10936 -0.09844 -0.1659 C -0.09723 -0.18258 -0.09427 -0.19679 -0.09219 -0.21286 C -0.09167 -0.21718 -0.09132 -0.22181 -0.09063 -0.22614 C -0.08976 -0.23139 -0.08733 -0.24189 -0.08733 -0.24159 C -0.08542 -0.27742 -0.08351 -0.28514 -0.08577 -0.32531 C -0.08612 -0.33117 -0.08837 -0.33704 -0.09063 -0.34106 C -0.09358 -0.34662 -0.10018 -0.35682 -0.10018 -0.35651 C -0.10261 -0.37288 -0.10348 -0.37381 -0.10018 -0.39605 C -0.09896 -0.40501 -0.08733 -0.40995 -0.08421 -0.41181 C -0.07223 -0.41829 -0.05886 -0.41304 -0.04601 -0.41428 C -0.03855 -0.41489 -0.03125 -0.41613 -0.02379 -0.41675 C -0.02066 -0.4186 -0.01493 -0.42107 -0.01268 -0.42478 C 0.0052 -0.45444 -0.01441 -0.43189 -0.00139 -0.44579 C 0.00382 -0.45784 0.0092 -0.46988 0.0177 -0.47452 C 0.02135 -0.4807 0.02673 -0.48379 0.03038 -0.49027 C 0.03281 -0.49429 0.03472 -0.4983 0.03836 -0.50078 C 0.04253 -0.50325 0.04687 -0.50356 0.05121 -0.50572 C 0.07031 -0.5051 0.08941 -0.50572 0.1085 -0.50325 C 0.1118 -0.50294 0.11805 -0.498 0.11805 -0.498 C 0.12552 -0.48965 0.121 -0.49367 0.13229 -0.48749 C 0.13385 -0.48657 0.13715 -0.48502 0.13715 -0.48471 C 0.13871 -0.48317 0.1401 -0.48131 0.14184 -0.47977 C 0.1434 -0.47884 0.14513 -0.47884 0.1467 -0.4773 C 0.16319 -0.46216 0.15 -0.46988 0.16111 -0.46401 C 0.16267 -0.46247 0.16406 -0.46031 0.16579 -0.45907 C 0.16736 -0.45784 0.16909 -0.45753 0.17066 -0.45598 C 0.18663 -0.44146 0.17448 -0.44888 0.18489 -0.44332 C 0.19236 -0.43467 0.18784 -0.43868 0.19913 -0.4325 C 0.20069 -0.43189 0.20243 -0.43096 0.20399 -0.43003 C 0.20555 -0.42911 0.20885 -0.42756 0.20885 -0.42725 C 0.22604 -0.42849 0.24392 -0.4254 0.25989 -0.43776 " pathEditMode="relative" rAng="0" ptsTypes="fffffffffffffffffffffffffffffffA">
                                      <p:cBhvr>
                                        <p:cTn id="3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-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9" grpId="0"/>
      <p:bldP spid="91" grpId="0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484783"/>
            <a:ext cx="41367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鱼饵：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钓鱼时装于鱼钩之上引诱鱼来上钩的食物。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532" y="3236979"/>
            <a:ext cx="3996444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我拿出鱼竿，在鱼钩上挂好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鱼饵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，然后把线抛向河面。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://img1.cache.netease.com/catchpic/1/14/14CD10CB837AB61F91A4DFA6996F1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10" y="1363960"/>
            <a:ext cx="3810000" cy="350520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467544" y="644691"/>
            <a:ext cx="1944216" cy="590461"/>
            <a:chOff x="882216" y="641906"/>
            <a:chExt cx="1944216" cy="442846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375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2EC8D093-F15E-C44F-BB22-292353ED6C6B}"/>
                </a:ext>
              </a:extLst>
            </p:cNvPr>
            <p:cNvSpPr/>
            <p:nvPr/>
          </p:nvSpPr>
          <p:spPr>
            <a:xfrm>
              <a:off x="2627784" y="760752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04879769-7720-EE4E-9830-2D111B55CA7A}"/>
                </a:ext>
              </a:extLst>
            </p:cNvPr>
            <p:cNvSpPr/>
            <p:nvPr/>
          </p:nvSpPr>
          <p:spPr>
            <a:xfrm>
              <a:off x="891326" y="7579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5016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322" y="1700808"/>
            <a:ext cx="4119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牧场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适于放牧的草场。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9" y="3595470"/>
            <a:ext cx="4104456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远远望去，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牧场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上的羊群像团团白云在飘动。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://img.pconline.com.cn/images/upload/upc/tx/photoblog/1509/16/c2/12702514_12702514_14423678182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44084" y="1458947"/>
            <a:ext cx="4016348" cy="3571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184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7" y="1580794"/>
            <a:ext cx="42226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暄腾腾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形容松软、暖和的样子。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1698" y="3621022"/>
            <a:ext cx="4404318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夜晚，我钻进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暄腾腾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的被窝里，感觉幸福无比。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s://gaitaobao3.alicdn.com/tfscom/i3/1901201486/TB2HPDScjgy_uJjSZJnXXbuOXXa_!!1901201486.jpg_300x300q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7754"/>
            <a:ext cx="4110460" cy="3643428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31293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1520" y="1388773"/>
            <a:ext cx="4536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遗憾：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由无法控制的或无力补救的情况所引起的后悔。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426" y="3149936"/>
            <a:ext cx="4309582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叔叔没有上过大学，至今想起来都觉得非常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9266" name="Picture 2" descr="http://imgmini.dfshurufa.com/20151230075909_7900b9d4d595cf0ecd8c628a31ece1a7_1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9" y="872324"/>
            <a:ext cx="4467225" cy="4165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4784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834842" y="2084851"/>
            <a:ext cx="792088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自由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朗读课文，概括出本文主要讲述了什么。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3911375"/>
            <a:ext cx="9001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u="sng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在想象</a:t>
            </a:r>
            <a:r>
              <a:rPr lang="zh-CN" altLang="en-US" sz="3600" u="sng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很</a:t>
            </a:r>
            <a:r>
              <a:rPr lang="zh-CN" altLang="en-US" sz="3600" u="sng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。 </a:t>
            </a:r>
            <a:r>
              <a:rPr lang="zh-CN" altLang="en-US" sz="3600" u="sng" dirty="0" smtClean="0">
                <a:latin typeface="楷体" pitchFamily="49" charset="-122"/>
                <a:ea typeface="楷体" pitchFamily="49" charset="-122"/>
              </a:rPr>
              <a:t>             </a:t>
            </a:r>
            <a:endParaRPr lang="zh-CN" altLang="en-US" sz="3600" u="sng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1" y="391137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10452" y="3815365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长头发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84168" y="391137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有用途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13990" y="567843"/>
            <a:ext cx="2529818" cy="678687"/>
            <a:chOff x="154490" y="436158"/>
            <a:chExt cx="2529818" cy="509015"/>
          </a:xfrm>
        </p:grpSpPr>
        <p:sp>
          <p:nvSpPr>
            <p:cNvPr id="12" name="文本框 14">
              <a:extLst>
                <a:ext uri="{FF2B5EF4-FFF2-40B4-BE49-F238E27FC236}">
                  <a16:creationId xmlns:a16="http://schemas.microsoft.com/office/drawing/2014/main" xmlns="" id="{2CE03CEB-302D-7F49-91E3-27EDABCA2FA5}"/>
                </a:ext>
              </a:extLst>
            </p:cNvPr>
            <p:cNvSpPr txBox="1"/>
            <p:nvPr/>
          </p:nvSpPr>
          <p:spPr>
            <a:xfrm>
              <a:off x="536936" y="436158"/>
              <a:ext cx="2147372" cy="4212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YouYuan" panose="02010509060101010101" pitchFamily="49" charset="-122"/>
                  <a:ea typeface="YouYuan" panose="02010509060101010101" pitchFamily="49" charset="-122"/>
                </a:rPr>
                <a:t>整体感知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09C90686-15F3-D346-BEB7-8A3E8DB4E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09122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755577" y="2084852"/>
            <a:ext cx="7762413" cy="11033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第一部分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（  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）：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小叶和小美留着长发，留短发的小真希望自己的头发能长得更长。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5"/>
          <p:cNvSpPr/>
          <p:nvPr/>
        </p:nvSpPr>
        <p:spPr>
          <a:xfrm>
            <a:off x="755577" y="3944514"/>
            <a:ext cx="7445786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小真讲述自己的“长头发”具有的神奇的功能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8313" y="2125537"/>
            <a:ext cx="677108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1-8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7" y="4010290"/>
            <a:ext cx="856645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653272" y="836712"/>
            <a:ext cx="7910593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读完课文，根据课文内容划分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段落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03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986052" y="836713"/>
            <a:ext cx="7762413" cy="16204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第三部分（  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）：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小真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向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小叶和小美讲述如何梳洗自己的“长头发”，她让十个妹妹帮助梳头，并让河水冲洗头发。</a:t>
            </a:r>
          </a:p>
        </p:txBody>
      </p:sp>
      <p:sp>
        <p:nvSpPr>
          <p:cNvPr id="15476" name="矩形 5"/>
          <p:cNvSpPr/>
          <p:nvPr/>
        </p:nvSpPr>
        <p:spPr>
          <a:xfrm>
            <a:off x="986052" y="3243752"/>
            <a:ext cx="7388229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第四部分（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：小真想象把“长头发”烫起来，让它变成树林，让小动物们居住。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71801" y="836713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13-16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43732" y="3242205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5"/>
          <p:cNvSpPr/>
          <p:nvPr/>
        </p:nvSpPr>
        <p:spPr>
          <a:xfrm>
            <a:off x="986052" y="4875934"/>
            <a:ext cx="7388229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第五部分（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：小叶和小美羡慕起小真的“长头发”来。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86252" y="4869161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5476" grpId="0"/>
      <p:bldP spid="29" grpId="0"/>
      <p:bldP spid="3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99746" y="1357207"/>
            <a:ext cx="8455025" cy="5863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找出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描写柔软的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词语，用“√”标出来。</a:t>
            </a:r>
          </a:p>
        </p:txBody>
      </p:sp>
      <p:sp>
        <p:nvSpPr>
          <p:cNvPr id="4" name="矩形 20"/>
          <p:cNvSpPr/>
          <p:nvPr/>
        </p:nvSpPr>
        <p:spPr>
          <a:xfrm>
            <a:off x="1115616" y="2562861"/>
            <a:ext cx="8136904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冷冰冰   闹嚷嚷   暄腾腾  软绵绵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棉绒绒   白茫茫   泥泞泞  黏乎乎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148065" y="2852936"/>
            <a:ext cx="572205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6" name="矩形 20"/>
          <p:cNvSpPr/>
          <p:nvPr/>
        </p:nvSpPr>
        <p:spPr>
          <a:xfrm>
            <a:off x="6804249" y="2852936"/>
            <a:ext cx="572205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7" name="矩形 20"/>
          <p:cNvSpPr/>
          <p:nvPr/>
        </p:nvSpPr>
        <p:spPr>
          <a:xfrm>
            <a:off x="1403649" y="4581128"/>
            <a:ext cx="572205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4620" y="548680"/>
            <a:ext cx="2403164" cy="678687"/>
            <a:chOff x="224620" y="411510"/>
            <a:chExt cx="2403164" cy="509015"/>
          </a:xfrm>
        </p:grpSpPr>
        <p:sp>
          <p:nvSpPr>
            <p:cNvPr id="9" name="文本框 14">
              <a:extLst>
                <a:ext uri="{FF2B5EF4-FFF2-40B4-BE49-F238E27FC236}">
                  <a16:creationId xmlns:a16="http://schemas.microsoft.com/office/drawing/2014/main" xmlns="" id="{A877C714-4028-FF4B-B84A-5B0010632C27}"/>
                </a:ext>
              </a:extLst>
            </p:cNvPr>
            <p:cNvSpPr txBox="1"/>
            <p:nvPr/>
          </p:nvSpPr>
          <p:spPr>
            <a:xfrm>
              <a:off x="624428" y="411510"/>
              <a:ext cx="2003356" cy="4212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YouYuan" panose="02010509060101010101" pitchFamily="49" charset="-122"/>
                  <a:ea typeface="YouYuan" panose="02010509060101010101" pitchFamily="49" charset="-122"/>
                </a:rPr>
                <a:t>课堂演练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6C2535B-9C36-3A4E-83C0-84B1A9CD2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6811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99504" y="932723"/>
            <a:ext cx="7600888" cy="5863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、读课文，在括号里填上恰当的形容词。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755576" y="2468894"/>
            <a:ext cx="8388424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）的头发     （     ）地说  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）的被子     （     ）地坐着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）的冰激凌   （     ）地荡来荡去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0426" y="2468893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3838" y="3332989"/>
            <a:ext cx="12666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暄腾腾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0427" y="4005064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866" y="3332989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1335" y="4075523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865" y="2520189"/>
            <a:ext cx="906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859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51920" y="1264263"/>
            <a:ext cx="4896544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高楼方子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日本绘本绘画家，活跃于儿童读物创作领域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代表作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《酷老师》《到奇妙的森林去》《十一月的门》《绿色种子》《小真的魔法》等，曾获日本产经儿童出版文化奖、路傍之石文学奖。</a:t>
            </a:r>
          </a:p>
        </p:txBody>
      </p:sp>
      <p:pic>
        <p:nvPicPr>
          <p:cNvPr id="71681" name="Picture 1" descr="C:\Users\Administrator\AppData\Roaming\Tencent\Users\303144734\QQ\WinTemp\RichOle\QEM%R31A8936MG~90~PD(QJ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1604798"/>
            <a:ext cx="3096344" cy="355239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0050" y="714969"/>
            <a:ext cx="1629583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1">
            <a:extLst>
              <a:ext uri="{FF2B5EF4-FFF2-40B4-BE49-F238E27FC236}">
                <a16:creationId xmlns:a16="http://schemas.microsoft.com/office/drawing/2014/main" xmlns="" id="{9FDC4D59-C4EE-164C-8F2E-F8055F73027B}"/>
              </a:ext>
            </a:extLst>
          </p:cNvPr>
          <p:cNvSpPr txBox="1"/>
          <p:nvPr/>
        </p:nvSpPr>
        <p:spPr>
          <a:xfrm>
            <a:off x="172162" y="700655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63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836713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三、读完课文，说一说小真的长头发是真的吗？她的长头发是怎么来的？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3044958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小真的长头发不是真的，是她自己想象出来的。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20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79912" y="1220755"/>
            <a:ext cx="4752528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上节课我们通过朗读课文，了解了小真、小美和小叶之间的谈话内容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这节课，我们就深入地分析小真丰富的想象力。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6494" y="1700809"/>
            <a:ext cx="3688333" cy="491777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21078" y="714969"/>
            <a:ext cx="1629583" cy="519165"/>
            <a:chOff x="321077" y="536227"/>
            <a:chExt cx="1629583" cy="38937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46FC3C70-07FC-524D-8E0A-6C12C0962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21077" y="546963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文本框 11">
              <a:extLst>
                <a:ext uri="{FF2B5EF4-FFF2-40B4-BE49-F238E27FC236}">
                  <a16:creationId xmlns:a16="http://schemas.microsoft.com/office/drawing/2014/main" xmlns="" id="{9FDC4D59-C4EE-164C-8F2E-F8055F73027B}"/>
                </a:ext>
              </a:extLst>
            </p:cNvPr>
            <p:cNvSpPr txBox="1"/>
            <p:nvPr/>
          </p:nvSpPr>
          <p:spPr>
            <a:xfrm>
              <a:off x="333190" y="536227"/>
              <a:ext cx="1231486" cy="300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9888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816" y="2057257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自由朗读第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1-8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自然段，思考：小叶、小美和小真是怎样谈论自己的长头发的？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6194" y="548680"/>
            <a:ext cx="2319582" cy="678687"/>
            <a:chOff x="236194" y="411510"/>
            <a:chExt cx="2319582" cy="509015"/>
          </a:xfrm>
        </p:grpSpPr>
        <p:sp>
          <p:nvSpPr>
            <p:cNvPr id="9" name="文本框 14">
              <a:extLst>
                <a:ext uri="{FF2B5EF4-FFF2-40B4-BE49-F238E27FC236}">
                  <a16:creationId xmlns:a16="http://schemas.microsoft.com/office/drawing/2014/main" xmlns="" id="{5484379D-3776-7748-BF08-F82CF795CA5C}"/>
                </a:ext>
              </a:extLst>
            </p:cNvPr>
            <p:cNvSpPr txBox="1"/>
            <p:nvPr/>
          </p:nvSpPr>
          <p:spPr>
            <a:xfrm>
              <a:off x="624428" y="411510"/>
              <a:ext cx="1931348" cy="4212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YouYuan" panose="02010509060101010101" pitchFamily="49" charset="-122"/>
                  <a:ea typeface="YouYuan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E56DA78-629F-0143-BFBE-341A78A97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93547" y="2483848"/>
            <a:ext cx="1406926" cy="268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767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58pic.ooopic.com/58pic/17/53/41/07558PICyiP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51112" y="3343681"/>
            <a:ext cx="1297068" cy="2303099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431033" y="1231447"/>
            <a:ext cx="8352927" cy="1536171"/>
            <a:chOff x="3141694" y="613051"/>
            <a:chExt cx="11552661" cy="544073"/>
          </a:xfrm>
        </p:grpSpPr>
        <p:sp>
          <p:nvSpPr>
            <p:cNvPr id="6" name="矩形 5"/>
            <p:cNvSpPr/>
            <p:nvPr/>
          </p:nvSpPr>
          <p:spPr>
            <a:xfrm>
              <a:off x="3141694" y="1111405"/>
              <a:ext cx="11453070" cy="45719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Copyright Notice"/>
            <p:cNvSpPr>
              <a:spLocks/>
            </p:cNvSpPr>
            <p:nvPr/>
          </p:nvSpPr>
          <p:spPr bwMode="auto">
            <a:xfrm>
              <a:off x="3141694" y="613051"/>
              <a:ext cx="11552661" cy="481003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 cap="sm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rPr>
                <a:t>        小叶和小美留 着长头发，她俩美得不行。小真呢，留的却是短短的妹妹头。</a:t>
              </a:r>
              <a:endParaRPr lang="en-US" sz="2800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839744" y="1999532"/>
            <a:ext cx="122413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7487816" y="1135436"/>
            <a:ext cx="72008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05332" y="65538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指非常美丽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91272" y="2479585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951312" y="1231446"/>
            <a:ext cx="144016" cy="12481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67745" y="65538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说明小真的不同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663280" y="3439692"/>
            <a:ext cx="1728192" cy="1248139"/>
          </a:xfrm>
          <a:prstGeom prst="wedgeRoundRectCallout">
            <a:avLst>
              <a:gd name="adj1" fmla="val -58626"/>
              <a:gd name="adj2" fmla="val -3396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63281" y="363171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能盖过腰。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823520" y="3439692"/>
            <a:ext cx="1656184" cy="1344149"/>
          </a:xfrm>
          <a:prstGeom prst="wedgeRoundRectCallout">
            <a:avLst>
              <a:gd name="adj1" fmla="val 60423"/>
              <a:gd name="adj2" fmla="val -1070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895529" y="3511699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对，能到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腰呢。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7548" y="5674624"/>
            <a:ext cx="5570756" cy="5539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听她们炫耀，小真有什么反应？</a:t>
            </a:r>
            <a:endParaRPr lang="zh-CN" altLang="en-US" sz="3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9" name="Picture 4" descr="http://pic.58pic.com/58pic/13/19/82/61458PICPrR_102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479704" y="3343682"/>
            <a:ext cx="1729762" cy="2180861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994652" y="276761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有多长？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083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箭头 18"/>
          <p:cNvSpPr/>
          <p:nvPr/>
        </p:nvSpPr>
        <p:spPr>
          <a:xfrm>
            <a:off x="3419872" y="836712"/>
            <a:ext cx="2376264" cy="1152128"/>
          </a:xfrm>
          <a:prstGeom prst="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22878" y="2468893"/>
            <a:ext cx="472538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40260" y="3082137"/>
            <a:ext cx="4668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我的啊，能长得更长呢！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3250" name="Picture 2" descr="http://img2.touxiang.cn/file/20170427/398c86fcbc90e87f93a831bf1de2a54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796819"/>
            <a:ext cx="1905000" cy="2540000"/>
          </a:xfrm>
          <a:prstGeom prst="rect">
            <a:avLst/>
          </a:prstGeom>
          <a:noFill/>
        </p:spPr>
      </p:pic>
      <p:sp>
        <p:nvSpPr>
          <p:cNvPr id="12" name="梯形 11"/>
          <p:cNvSpPr/>
          <p:nvPr/>
        </p:nvSpPr>
        <p:spPr>
          <a:xfrm>
            <a:off x="0" y="4677139"/>
            <a:ext cx="9144000" cy="2180861"/>
          </a:xfrm>
          <a:prstGeom prst="trapezoid">
            <a:avLst>
              <a:gd name="adj" fmla="val 115512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长得更长”说明小真是对自己的头发充满了希望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。要读出自信感。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99992" y="3813043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线形标注 1 12"/>
          <p:cNvSpPr/>
          <p:nvPr/>
        </p:nvSpPr>
        <p:spPr>
          <a:xfrm>
            <a:off x="7020272" y="1220755"/>
            <a:ext cx="1584176" cy="3264363"/>
          </a:xfrm>
          <a:prstGeom prst="borderCallout1">
            <a:avLst>
              <a:gd name="adj1" fmla="val 18750"/>
              <a:gd name="adj2" fmla="val -8333"/>
              <a:gd name="adj3" fmla="val 78065"/>
              <a:gd name="adj4" fmla="val -79325"/>
            </a:avLst>
          </a:prstGeom>
          <a:solidFill>
            <a:schemeClr val="bg1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老长老长老长老长老</a:t>
            </a:r>
            <a:r>
              <a:rPr lang="en-US" altLang="zh-CN" sz="25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5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长！</a:t>
            </a:r>
            <a:endParaRPr lang="zh-CN" altLang="en-US" sz="25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3" y="1028733"/>
            <a:ext cx="2243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到底有多长？  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599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/>
      <p:bldP spid="12" grpId="0" animBg="1"/>
      <p:bldP spid="13" grpId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5741" y="1534673"/>
            <a:ext cx="77803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1958" y="577755"/>
            <a:ext cx="850943" cy="929468"/>
          </a:xfrm>
          <a:prstGeom prst="rect">
            <a:avLst/>
          </a:prstGeom>
        </p:spPr>
      </p:pic>
      <p:sp>
        <p:nvSpPr>
          <p:cNvPr id="5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399878" y="819574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2343282"/>
            <a:ext cx="59766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注意对话的语气，“哼”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字说明小真有点小小的不服气！朗读时要读出这种感情。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387689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915816" y="1388979"/>
            <a:ext cx="53042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9-12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自然段，思考：小真想象自己的长头发有怎样神奇的功能？（课后第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679" y="1988840"/>
            <a:ext cx="1104039" cy="2109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394945"/>
            <a:ext cx="37444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要是从桥上把辫子垂下去，就能钓到鱼呢。挂上一点儿鱼饵，河里的鱼，不管什么样的，都能钓上来。还有呢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9552" y="2067019"/>
            <a:ext cx="57606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24028" y="674865"/>
            <a:ext cx="306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能体现出小真的头发又长又重。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538806746945&amp;di=201820bbf6fab5101d65751f245de87b&amp;imgtype=0&amp;src=http%3A%2F%2Fwww.danglang123.com%2Fimages%2Fupload%2FImage%2F4-5%252849%25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033" y="2019014"/>
            <a:ext cx="2837977" cy="4386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228185" y="2115025"/>
            <a:ext cx="595035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4716016" y="578854"/>
            <a:ext cx="3168352" cy="1204007"/>
          </a:xfrm>
          <a:prstGeom prst="borderCallout1">
            <a:avLst>
              <a:gd name="adj1" fmla="val 18750"/>
              <a:gd name="adj2" fmla="val -8333"/>
              <a:gd name="adj3" fmla="val 111185"/>
              <a:gd name="adj4" fmla="val -11292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155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86  E" pathEditMode="relative" ptsTypes="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9" grpId="1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1028734"/>
            <a:ext cx="43204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要是从牧场的栅栏外面，把辫子嗖的一下甩过去，连牛都能套住呢。一下子就能套到牛角上，只要用劲啦啊啦的，一整头牛就是我的了。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1323902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体现出辫子被扔去出的力度很大。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35896" y="1740079"/>
            <a:ext cx="432048" cy="768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187624" y="3197999"/>
            <a:ext cx="25202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72750" y="5222372"/>
            <a:ext cx="2083027" cy="15713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Freeform 24"/>
          <p:cNvSpPr>
            <a:spLocks/>
          </p:cNvSpPr>
          <p:nvPr/>
        </p:nvSpPr>
        <p:spPr bwMode="gray">
          <a:xfrm rot="17974131" flipV="1">
            <a:off x="3515884" y="4439117"/>
            <a:ext cx="672073" cy="141657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AutoShape 22"/>
          <p:cNvSpPr>
            <a:spLocks noChangeArrowheads="1"/>
          </p:cNvSpPr>
          <p:nvPr/>
        </p:nvSpPr>
        <p:spPr bwMode="gray">
          <a:xfrm>
            <a:off x="4760402" y="4561554"/>
            <a:ext cx="1152128" cy="1344149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832410" y="4581128"/>
            <a:ext cx="1251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自豪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开心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5724128" y="1124745"/>
            <a:ext cx="2304256" cy="2119980"/>
          </a:xfrm>
          <a:prstGeom prst="borderCallout1">
            <a:avLst>
              <a:gd name="adj1" fmla="val 18750"/>
              <a:gd name="adj2" fmla="val -8333"/>
              <a:gd name="adj3" fmla="val 34077"/>
              <a:gd name="adj4" fmla="val -6204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2"/>
      <p:bldP spid="10" grpId="0" animBg="1"/>
      <p:bldP spid="19" grpId="0" animBg="1"/>
      <p:bldP spid="20" grpId="0" animBg="1"/>
      <p:bldP spid="22" grpId="0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1124744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就是在露天地里，也能睡大觉。只要把头发像紫菜卷那样卷在身上，就成了暄腾腾的被子了。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9900592" y="2948947"/>
            <a:ext cx="9144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83455" y="4516861"/>
            <a:ext cx="4464496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运用比喻的修辞，体现出头发又密又暖又长又柔软。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5776" y="1700808"/>
            <a:ext cx="432048" cy="707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436096" y="2372492"/>
            <a:ext cx="23762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5148064" y="2372492"/>
            <a:ext cx="1008112" cy="19202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2298044" y="234081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3" name="AutoShape 2" descr="http://img.mp.itc.cn/upload/20161118/9231c5f7ae454443b731a8ce90d42765_th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4" descr="http://img.mp.itc.cn/upload/20161118/9231c5f7ae454443b731a8ce90d42765_th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19112" y="2041875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栅</a:t>
            </a:r>
            <a:endParaRPr lang="zh-CN" altLang="en-US" sz="4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6440" y="147297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zhà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419872" y="2041875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220072" y="2041875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913182" y="2041875"/>
            <a:ext cx="68315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483768" y="4031582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419872" y="4031582"/>
            <a:ext cx="64807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220072" y="4031582"/>
            <a:ext cx="86409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碍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452320" y="4031582"/>
            <a:ext cx="6111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91880" y="147297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má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8064" y="147297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76256" y="147297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róu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83768" y="351571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19872" y="351571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wéi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98808" y="351571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4328" y="351571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2423168" y="2041875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923928" y="2111368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5724128" y="2111368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524328" y="2111368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1907704" y="4031582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995936" y="4031582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5807544" y="3962088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6876256" y="4031582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505295" y="201410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524285" y="2084851"/>
            <a:ext cx="36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525663" y="2110165"/>
            <a:ext cx="36000" cy="432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283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809019089&amp;di=a8de050af477b7974d3781e0fb3a69f4&amp;imgtype=0&amp;src=http%3A%2F%2Fs15.sinaimg.cn%2Fmiddle%2F692dbe33g976e227874ce%2669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740701"/>
            <a:ext cx="8352928" cy="5856651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矩形 2"/>
          <p:cNvSpPr/>
          <p:nvPr/>
        </p:nvSpPr>
        <p:spPr>
          <a:xfrm>
            <a:off x="7020273" y="37051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84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74 -0.00958 0.00295 -0.01885 0.00469 -0.02842 C 0.00417 -0.03862 0.00417 -0.04912 0.00313 -0.05931 C 0.00261 -0.06333 0.00052 -0.06673 0 -0.07075 C -0.00104 -0.07909 -0.00034 -0.08774 -0.00156 -0.09608 C -0.0026 -0.10287 -0.00729 -0.10813 -0.00955 -0.11307 C -0.02014 -0.135 -0.03073 -0.16219 -0.04757 -0.1696 C -0.05538 -0.17794 -0.06267 -0.18628 -0.07135 -0.18937 C -0.08212 -0.2076 -0.11892 -0.20822 -0.12864 -0.20914 C -0.13819 -0.20822 -0.14774 -0.20884 -0.15712 -0.20636 C -0.15903 -0.20575 -0.16024 -0.20204 -0.16198 -0.20049 C -0.16944 -0.1937 -0.16719 -0.20358 -0.17621 -0.18659 C -0.17725 -0.18474 -0.17795 -0.18165 -0.17934 -0.18072 C -0.18281 -0.17856 -0.1868 -0.17887 -0.19045 -0.17794 C -0.1993 -0.16744 -0.20989 -0.15786 -0.21753 -0.14427 C -0.22326 -0.13408 -0.22396 -0.12295 -0.23177 -0.11863 C -0.23784 -0.10226 -0.23715 -0.10658 -0.23975 -0.0933 C -0.2408 -0.08774 -0.24184 -0.08187 -0.24288 -0.07631 C -0.2434 -0.07353 -0.24444 -0.06796 -0.24444 -0.06796 C -0.24496 -0.05746 -0.24479 -0.04696 -0.246 -0.03676 C -0.24653 -0.03275 -0.24861 -0.02966 -0.24913 -0.02564 C -0.25191 -0.00618 -0.25191 0.01421 -0.25555 0.03367 C -0.25451 0.06209 -0.25486 0.0865 -0.246 0.10998 C -0.24184 0.14767 -0.24739 0.10287 -0.24132 0.13562 C -0.23576 0.16497 -0.24201 0.15107 -0.23333 0.16651 C -0.22864 0.19184 -0.22847 0.18412 -0.21909 0.20605 C -0.21232 0.22212 -0.20034 0.24529 -0.19045 0.25703 C -0.18906 0.25857 -0.18732 0.25857 -0.18576 0.25981 C -0.18038 0.26444 -0.17534 0.27031 -0.16979 0.27402 C -0.1625 0.27896 -0.15573 0.28051 -0.14913 0.28792 C -0.13055 0.28699 -0.11198 0.2873 -0.09357 0.28514 C -0.08923 0.28452 -0.08507 0.28143 -0.0809 0.27958 C -0.07882 0.27865 -0.07465 0.2768 -0.07465 0.2768 C -0.0684 0.26568 -0.06215 0.25579 -0.05555 0.2456 C -0.05278 0.24127 -0.04757 0.23139 -0.04757 0.23139 C -0.04583 0.22212 -0.04357 0.21594 -0.03975 0.20883 C -0.03732 0.19339 -0.03559 0.17794 -0.03177 0.16373 C -0.03229 0.12512 -0.03246 0.0865 -0.03333 0.04788 C -0.03455 -0.00371 -0.04323 -0.07538 -0.07465 -0.0933 C -0.08212 -0.10195 -0.09427 -0.10782 -0.10312 -0.11029 C -0.13576 -0.10813 -0.13559 -0.10998 -0.15712 -0.10164 C -0.16076 -0.09855 -0.1651 -0.09762 -0.16823 -0.0933 C -0.17291 -0.08712 -0.18298 -0.07013 -0.18732 -0.0621 C -0.19149 -0.04016 -0.18576 -0.06827 -0.19201 -0.04541 C -0.19566 -0.03213 -0.19705 -0.01421 -0.19844 0 C -0.19791 0.01977 -0.19774 0.03954 -0.19687 0.05931 C -0.19635 0.07105 -0.19444 0.07105 -0.19201 0.08187 C -0.18871 0.09608 -0.18732 0.11338 -0.1809 0.12419 C -0.17743 0.14921 -0.16319 0.16713 -0.15243 0.1835 C -0.14722 0.19123 -0.14462 0.19679 -0.13802 0.20049 C -0.12482 0.21748 -0.13142 0.21316 -0.11909 0.21748 C -0.10746 0.21656 -0.09583 0.21718 -0.0842 0.2147 C -0.08003 0.21378 -0.07864 0.20389 -0.07621 0.19771 C -0.06979 0.18134 -0.06701 0.16837 -0.06354 0.14952 C -0.06302 0.13531 -0.06284 0.1211 -0.06198 0.1072 C -0.0618 0.10411 -0.06024 0.10195 -0.06024 0.09886 C -0.06024 0.07198 -0.06406 0.05375 -0.06979 0.03089 C -0.07587 0.00649 -0.06927 0.0207 -0.07778 0.00556 C -0.07986 -0.00587 -0.07934 -0.00865 -0.08889 -0.01421 C -0.09201 -0.01606 -0.09844 -0.01977 -0.09844 -0.01977 C -0.1059 -0.01885 -0.11337 -0.01854 -0.12066 -0.01699 C -0.12691 -0.01576 -0.13142 -0.00309 -0.13646 0.00278 C -0.14166 0.05035 -0.13489 0.07909 -0.10955 0.09021 C -0.1085 0.09206 -0.10781 0.09484 -0.10642 0.09608 C -0.10347 0.09886 -0.09687 0.10164 -0.09687 0.10164 C -0.09375 0.10071 -0.08975 0.10256 -0.08732 0.09886 C -0.08472 0.09484 -0.08524 0.08743 -0.0842 0.08187 C -0.08368 0.07909 -0.08246 0.07322 -0.08246 0.07322 C -0.08333 0.06024 -0.08385 0.03151 -0.09201 0.02255 C -0.09479 0.01946 -0.09844 0.01884 -0.10156 0.01699 C -0.10503 0.01483 -0.10903 0.01699 -0.11267 0.01699 " pathEditMode="relative" ptsTypes="fffffffffffffffffffffffff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1316765"/>
            <a:ext cx="7452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要是把右边的辫子和左边的辫子绷紧了拉在树上，家里洗的衣服就能一次全晾完啦。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3813043"/>
            <a:ext cx="561662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“拉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与“绷紧”相呼应，体现头发有弹性。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 flipH="1" flipV="1">
            <a:off x="7380312" y="1424089"/>
            <a:ext cx="432048" cy="7486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 flipV="1">
            <a:off x="6300192" y="1424088"/>
            <a:ext cx="792088" cy="7486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9001" y="4467394"/>
            <a:ext cx="576064" cy="768085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94487" y="3557832"/>
            <a:ext cx="576064" cy="768085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79972" y="2648271"/>
            <a:ext cx="576064" cy="768085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76726" y="1700808"/>
            <a:ext cx="576064" cy="768085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644691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小真的头发有怎样的用途？（课后第一题）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6606" y="1796819"/>
            <a:ext cx="249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把辫子垂下去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6606" y="2703499"/>
            <a:ext cx="249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把辫子甩过去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0542" y="1892829"/>
            <a:ext cx="432048" cy="576064"/>
          </a:xfrm>
          <a:prstGeom prst="ellipse">
            <a:avLst/>
          </a:prstGeom>
          <a:ln/>
        </p:spPr>
        <p:style>
          <a:lnRef idx="1">
            <a:schemeClr val="accent6"/>
          </a:lnRef>
          <a:fillRef idx="1002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20542" y="2756925"/>
            <a:ext cx="432048" cy="576064"/>
          </a:xfrm>
          <a:prstGeom prst="ellipse">
            <a:avLst/>
          </a:prstGeom>
          <a:ln/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0542" y="3621021"/>
            <a:ext cx="432048" cy="576064"/>
          </a:xfrm>
          <a:prstGeom prst="ellipse">
            <a:avLst/>
          </a:prstGeom>
          <a:ln/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5636" y="3625651"/>
            <a:ext cx="270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把辫子卷在身上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35057" y="4581128"/>
            <a:ext cx="432048" cy="576064"/>
          </a:xfrm>
          <a:prstGeom prst="ellipse">
            <a:avLst/>
          </a:prstGeom>
          <a:ln/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0150" y="4535213"/>
            <a:ext cx="269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把辫子拉在树上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933110" y="1988840"/>
            <a:ext cx="504056" cy="3360373"/>
          </a:xfrm>
          <a:prstGeom prst="leftBrace">
            <a:avLst>
              <a:gd name="adj1" fmla="val 97598"/>
              <a:gd name="adj2" fmla="val 51728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653190" y="1892829"/>
            <a:ext cx="1512168" cy="345638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想象力丰富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词语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运用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生动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20422" y="1736037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能钓鱼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20422" y="2531229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74537" y="3586044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睡大觉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74537" y="4612107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晾衣服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941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1504130"/>
            <a:ext cx="7261592" cy="4758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89421" y="2077665"/>
            <a:ext cx="4896543" cy="145270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包饺子     听故事    抡锄头     敲大鼓        </a:t>
            </a:r>
            <a:endParaRPr lang="zh-CN" altLang="en-US" sz="3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74176" y="3909054"/>
            <a:ext cx="4286808" cy="1372683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挤眼睛     拍苍蝇    捏泥巴     掰玉米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11">
            <a:extLst>
              <a:ext uri="{FF2B5EF4-FFF2-40B4-BE49-F238E27FC236}">
                <a16:creationId xmlns="" xmlns:a16="http://schemas.microsoft.com/office/drawing/2014/main" id="{D674E012-A0BB-8043-8DA1-7BC8D461660E}"/>
              </a:ext>
            </a:extLst>
          </p:cNvPr>
          <p:cNvSpPr txBox="1"/>
          <p:nvPr/>
        </p:nvSpPr>
        <p:spPr>
          <a:xfrm>
            <a:off x="1250536" y="628871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动宾短语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1AD8AB2-A875-B746-911F-46D721D4BA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1027" y="597565"/>
            <a:ext cx="447979" cy="7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685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691149"/>
            <a:ext cx="8460432" cy="177279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说一说：小真的长头发还能变成什么？用来做什么？和同学交流，看谁的想法更奇妙、更有趣。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（课后第二题）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3312080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小真的长头发可以变成长长的风筝线，用来放风筝。</a:t>
            </a: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小真的长头发可以变成长绳子，同学们一起在上面跳绳，太好玩了！</a:t>
            </a:r>
          </a:p>
        </p:txBody>
      </p:sp>
    </p:spTree>
    <p:extLst>
      <p:ext uri="{BB962C8B-B14F-4D97-AF65-F5344CB8AC3E}">
        <p14:creationId xmlns:p14="http://schemas.microsoft.com/office/powerpoint/2010/main" xmlns="" val="1229765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102608" y="1604798"/>
            <a:ext cx="4205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快速读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13-20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自然段，想一想，长头发给小真带来哪些不便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lc="http://schemas.openxmlformats.org/drawingml/2006/lockedCanvas" xmlns="" xmlns:a16="http://schemas.microsoft.com/office/drawing/2014/main" id="{C061C24E-8F5B-344B-B0B0-700FB18A0805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45270" y="1849167"/>
            <a:ext cx="1512168" cy="2877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6129" y="887829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可是，那么长的头发，洗起来不是很麻烦吗？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497" y="887829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0105" y="1726373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（不方便洗头）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497" y="2629543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8072" y="266824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再说，怎么梳呢？那么长的头发。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191" y="3390677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（不方便梳头）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040" y="4274496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429384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是啊。拖在地上不难受？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2113" y="5035629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（拖在地上难受）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968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0086" y="1988841"/>
            <a:ext cx="6068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在小真的想象中，这些不便是怎样解决的？在课文中找出来。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lc="http://schemas.openxmlformats.org/drawingml/2006/lockedCanvas" xmlns="" xmlns:a16="http://schemas.microsoft.com/office/drawing/2014/main" id="{C061C24E-8F5B-344B-B0B0-700FB18A0805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9552" y="1988840"/>
            <a:ext cx="1512168" cy="28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6833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604798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：抹上</a:t>
            </a:r>
            <a:r>
              <a:rPr lang="zh-CN" altLang="en-US" sz="2800" dirty="0" smtClean="0">
                <a:solidFill>
                  <a:schemeClr val="accent3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hlinkClick r:id="rId2" action="ppaction://hlinkpres?slideindex=1&amp;slidetitle="/>
              </a:rPr>
              <a:t>香波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一揉，那泡沫啊，高得能够着云彩，好像一个大大的大大的蛋卷冰激凌。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429001"/>
            <a:ext cx="64967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躺在岸边，让河水冲洗头发，头发就在水里轻轻地荡来荡去，好像海带一样。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43808" y="2802320"/>
            <a:ext cx="4176464" cy="0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8266" y="3414155"/>
            <a:ext cx="851407" cy="14845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36818" y="4652708"/>
            <a:ext cx="851407" cy="14845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68266" y="5252632"/>
            <a:ext cx="851407" cy="14845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文本框 6"/>
          <p:cNvSpPr txBox="1"/>
          <p:nvPr/>
        </p:nvSpPr>
        <p:spPr>
          <a:xfrm>
            <a:off x="370870" y="628120"/>
            <a:ext cx="5029222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第一个不便：怎样洗头发？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26297" y="1943764"/>
            <a:ext cx="677108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轻松有趣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5445224"/>
            <a:ext cx="664797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比喻手法，生动地写出头发当时的形状。</a:t>
            </a:r>
          </a:p>
        </p:txBody>
      </p:sp>
    </p:spTree>
    <p:extLst>
      <p:ext uri="{BB962C8B-B14F-4D97-AF65-F5344CB8AC3E}">
        <p14:creationId xmlns:p14="http://schemas.microsoft.com/office/powerpoint/2010/main" xmlns="" val="96982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0" grpId="0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5243" y="1029411"/>
            <a:ext cx="8339245" cy="5828591"/>
            <a:chOff x="906289" y="1203600"/>
            <a:chExt cx="8132859" cy="4371443"/>
          </a:xfrm>
        </p:grpSpPr>
        <p:pic>
          <p:nvPicPr>
            <p:cNvPr id="4" name="图片 3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 rot="5400000">
              <a:off x="4564414" y="1100309"/>
              <a:ext cx="4371443" cy="45780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 rot="5400000">
              <a:off x="550796" y="1651373"/>
              <a:ext cx="4279161" cy="3568176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空心弧 7"/>
            <p:cNvSpPr/>
            <p:nvPr/>
          </p:nvSpPr>
          <p:spPr>
            <a:xfrm>
              <a:off x="3834774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>
              <a:off x="3842433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66885" y="33134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97661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空心弧 18"/>
            <p:cNvSpPr/>
            <p:nvPr/>
          </p:nvSpPr>
          <p:spPr>
            <a:xfrm>
              <a:off x="3814122" y="3195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3842433" y="3688505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lc="http://schemas.openxmlformats.org/drawingml/2006/lockedCanvas" xmlns:a16="http://schemas.microsoft.com/office/drawing/2014/main" xmlns="" id="{22BADDDF-DD50-8C49-833D-C31B86EBD4E1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6" y="356659"/>
            <a:ext cx="1224209" cy="10561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611560" y="644691"/>
            <a:ext cx="10801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比喻</a:t>
            </a:r>
            <a:endParaRPr lang="zh-CN" altLang="en-US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87624" y="2084851"/>
            <a:ext cx="1872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那泡沫呀，高得能够着云彩，好像一个</a:t>
            </a:r>
            <a:r>
              <a:rPr lang="zh-CN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大大的蛋卷冰激凌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Picture 2" descr="https://timgsa.baidu.com/timg?image&amp;quality=80&amp;size=b9999_10000&amp;sec=1533223724480&amp;di=458c5bad48e5186f82259a94c846376c&amp;imgtype=0&amp;src=http%3A%2F%2Fimgsrc.baidu.com%2Fimgad%2Fpic%2Fitem%2F0824ab18972bd4072fad5ada70899e510fb309aa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145280"/>
            <a:ext cx="1151890" cy="2712720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4845224" y="1697803"/>
            <a:ext cx="3615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使上香波的头发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比作了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蛋卷冰激凌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8024" y="2948948"/>
            <a:ext cx="3615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对比图片。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Picture 2" descr="http://s1.sinaimg.cn/large/3ea71679tdceacafcb370&amp;69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92080" y="3684636"/>
            <a:ext cx="1170018" cy="26559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4" descr="https://timgsa.baidu.com/timg?image&amp;quality=80&amp;size=b9999_10000&amp;sec=1538822895428&amp;di=df8110093221b3309604fb2b4aef2aad&amp;imgtype=0&amp;src=http%3A%2F%2Fimgsrc.baidu.com%2Fimgad%2Fpic%2Fitem%2F7af40ad162d9f2d3a19937cba3ec8a136327cc0e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3648405"/>
            <a:ext cx="936104" cy="2660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4973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/>
          <p:nvPr/>
        </p:nvGrpSpPr>
        <p:grpSpPr>
          <a:xfrm>
            <a:off x="2391981" y="1140215"/>
            <a:ext cx="1095518" cy="1302477"/>
            <a:chOff x="2437" y="2032"/>
            <a:chExt cx="1244" cy="1264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" name="文本框 64"/>
          <p:cNvSpPr txBox="1"/>
          <p:nvPr/>
        </p:nvSpPr>
        <p:spPr>
          <a:xfrm>
            <a:off x="2391983" y="932723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en-US" altLang="zh-CN" sz="7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3735182" y="932723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</a:p>
        </p:txBody>
      </p:sp>
      <p:sp>
        <p:nvSpPr>
          <p:cNvPr id="11" name="文本框 64"/>
          <p:cNvSpPr txBox="1"/>
          <p:nvPr/>
        </p:nvSpPr>
        <p:spPr>
          <a:xfrm>
            <a:off x="5067903" y="996453"/>
            <a:ext cx="944527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6410627" y="996453"/>
            <a:ext cx="944527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</a:p>
        </p:txBody>
      </p:sp>
      <p:sp>
        <p:nvSpPr>
          <p:cNvPr id="13" name="文本框 64"/>
          <p:cNvSpPr txBox="1"/>
          <p:nvPr/>
        </p:nvSpPr>
        <p:spPr>
          <a:xfrm>
            <a:off x="2396363" y="4836880"/>
            <a:ext cx="935477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6473646" y="2916667"/>
            <a:ext cx="834658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2437766" y="2948947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3770487" y="2948947"/>
            <a:ext cx="566811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5149518" y="2948947"/>
            <a:ext cx="608488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4"/>
          <p:cNvSpPr txBox="1"/>
          <p:nvPr/>
        </p:nvSpPr>
        <p:spPr>
          <a:xfrm>
            <a:off x="5100291" y="4869160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3707905" y="4869160"/>
            <a:ext cx="854291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7"/>
          <p:cNvGrpSpPr/>
          <p:nvPr/>
        </p:nvGrpSpPr>
        <p:grpSpPr>
          <a:xfrm>
            <a:off x="3686597" y="1164344"/>
            <a:ext cx="1095518" cy="1302477"/>
            <a:chOff x="2437" y="2032"/>
            <a:chExt cx="1244" cy="1264"/>
          </a:xfrm>
        </p:grpSpPr>
        <p:sp>
          <p:nvSpPr>
            <p:cNvPr id="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" name="组合 7"/>
          <p:cNvGrpSpPr/>
          <p:nvPr/>
        </p:nvGrpSpPr>
        <p:grpSpPr>
          <a:xfrm>
            <a:off x="5017889" y="1140215"/>
            <a:ext cx="1095518" cy="1302477"/>
            <a:chOff x="2437" y="2032"/>
            <a:chExt cx="1244" cy="1264"/>
          </a:xfrm>
        </p:grpSpPr>
        <p:sp>
          <p:nvSpPr>
            <p:cNvPr id="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" name="组合 7"/>
          <p:cNvGrpSpPr/>
          <p:nvPr/>
        </p:nvGrpSpPr>
        <p:grpSpPr>
          <a:xfrm>
            <a:off x="6356802" y="1128784"/>
            <a:ext cx="1095518" cy="1302477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2" name="组合 7"/>
          <p:cNvGrpSpPr/>
          <p:nvPr/>
        </p:nvGrpSpPr>
        <p:grpSpPr>
          <a:xfrm>
            <a:off x="2396362" y="4965171"/>
            <a:ext cx="1095518" cy="1302477"/>
            <a:chOff x="2437" y="2032"/>
            <a:chExt cx="1244" cy="1264"/>
          </a:xfrm>
        </p:grpSpPr>
        <p:sp>
          <p:nvSpPr>
            <p:cNvPr id="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6" name="组合 7"/>
          <p:cNvGrpSpPr/>
          <p:nvPr/>
        </p:nvGrpSpPr>
        <p:grpSpPr>
          <a:xfrm>
            <a:off x="6444208" y="3044957"/>
            <a:ext cx="1095518" cy="1302477"/>
            <a:chOff x="2437" y="2032"/>
            <a:chExt cx="1244" cy="1264"/>
          </a:xfrm>
        </p:grpSpPr>
        <p:sp>
          <p:nvSpPr>
            <p:cNvPr id="3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0" name="组合 7"/>
          <p:cNvGrpSpPr/>
          <p:nvPr/>
        </p:nvGrpSpPr>
        <p:grpSpPr>
          <a:xfrm>
            <a:off x="2389181" y="3044957"/>
            <a:ext cx="1095518" cy="1302477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4" name="组合 7"/>
          <p:cNvGrpSpPr/>
          <p:nvPr/>
        </p:nvGrpSpPr>
        <p:grpSpPr>
          <a:xfrm>
            <a:off x="3720473" y="3046731"/>
            <a:ext cx="1095518" cy="1302477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8" name="组合 7"/>
          <p:cNvGrpSpPr/>
          <p:nvPr/>
        </p:nvGrpSpPr>
        <p:grpSpPr>
          <a:xfrm>
            <a:off x="5036999" y="3057525"/>
            <a:ext cx="1095518" cy="1302477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2" name="组合 7"/>
          <p:cNvGrpSpPr/>
          <p:nvPr/>
        </p:nvGrpSpPr>
        <p:grpSpPr>
          <a:xfrm>
            <a:off x="5019446" y="4976916"/>
            <a:ext cx="1095518" cy="1302477"/>
            <a:chOff x="2437" y="2032"/>
            <a:chExt cx="1244" cy="1264"/>
          </a:xfrm>
        </p:grpSpPr>
        <p:sp>
          <p:nvSpPr>
            <p:cNvPr id="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6" name="组合 7"/>
          <p:cNvGrpSpPr/>
          <p:nvPr/>
        </p:nvGrpSpPr>
        <p:grpSpPr>
          <a:xfrm>
            <a:off x="3707904" y="4965171"/>
            <a:ext cx="1095518" cy="1302477"/>
            <a:chOff x="2437" y="2032"/>
            <a:chExt cx="1244" cy="1264"/>
          </a:xfrm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60" name="Picture 2" descr="https://timgsa.baidu.com/timg?image&amp;quality=80&amp;size=b9999_10000&amp;sec=1537979486&amp;di=01ef0b5e52459fa276987b6ce7c41b57&amp;imgtype=jpg&amp;er=1&amp;src=http%3A%2F%2Fi.ebayimg.com%2F00%2Fs%2FNTI1WDQ1Nw%3D%3D%2Fz%2F5ckAAOxy0NtTGR9t%2F%24_1.JPG%3Fset_id%3D880000500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3" y="4101075"/>
            <a:ext cx="1413689" cy="2166573"/>
          </a:xfrm>
          <a:prstGeom prst="rect">
            <a:avLst/>
          </a:prstGeom>
          <a:noFill/>
        </p:spPr>
      </p:pic>
      <p:sp>
        <p:nvSpPr>
          <p:cNvPr id="61" name="文本框 64"/>
          <p:cNvSpPr txBox="1"/>
          <p:nvPr/>
        </p:nvSpPr>
        <p:spPr>
          <a:xfrm>
            <a:off x="6516217" y="4869160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6435372" y="4976916"/>
            <a:ext cx="1095518" cy="1302477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102"/>
          <p:cNvGrpSpPr/>
          <p:nvPr/>
        </p:nvGrpSpPr>
        <p:grpSpPr>
          <a:xfrm>
            <a:off x="467545" y="698068"/>
            <a:ext cx="1121491" cy="556599"/>
            <a:chOff x="467544" y="523551"/>
            <a:chExt cx="1121491" cy="417449"/>
          </a:xfrm>
        </p:grpSpPr>
        <p:sp>
          <p:nvSpPr>
            <p:cNvPr id="104" name="TextBox 11">
              <a:extLst>
                <a:ext uri="{FF2B5EF4-FFF2-40B4-BE49-F238E27FC236}">
                  <a16:creationId xmlns="" xmlns:a16="http://schemas.microsoft.com/office/drawing/2014/main" id="{27BC95C4-0AA2-754A-9D6E-B3F0CA5826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328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106" name="矩形 105">
              <a:extLst>
                <a:ext uri="{FF2B5EF4-FFF2-40B4-BE49-F238E27FC236}">
                  <a16:creationId xmlns="" xmlns:a16="http://schemas.microsoft.com/office/drawing/2014/main" id="{2EC8D093-F15E-C44F-BB22-292353ED6C6B}"/>
                </a:ext>
              </a:extLst>
            </p:cNvPr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矩形 106">
              <a:extLst>
                <a:ext uri="{FF2B5EF4-FFF2-40B4-BE49-F238E27FC236}">
                  <a16:creationId xmlns="" xmlns:a16="http://schemas.microsoft.com/office/drawing/2014/main" id="{04879769-7720-EE4E-9830-2D111B55CA7A}"/>
                </a:ext>
              </a:extLst>
            </p:cNvPr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853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1"/>
          <p:cNvGrpSpPr/>
          <p:nvPr/>
        </p:nvGrpSpPr>
        <p:grpSpPr>
          <a:xfrm>
            <a:off x="625243" y="1029411"/>
            <a:ext cx="8339245" cy="5828591"/>
            <a:chOff x="906289" y="1203600"/>
            <a:chExt cx="8132859" cy="4371443"/>
          </a:xfrm>
        </p:grpSpPr>
        <p:pic>
          <p:nvPicPr>
            <p:cNvPr id="14" name="图片 13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 rot="5400000">
              <a:off x="4564414" y="1100309"/>
              <a:ext cx="4371443" cy="457802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 rot="5400000">
              <a:off x="550796" y="1651373"/>
              <a:ext cx="4279161" cy="3568176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空心弧 17"/>
            <p:cNvSpPr/>
            <p:nvPr/>
          </p:nvSpPr>
          <p:spPr>
            <a:xfrm>
              <a:off x="3834774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空心弧 20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空心弧 25"/>
            <p:cNvSpPr/>
            <p:nvPr/>
          </p:nvSpPr>
          <p:spPr>
            <a:xfrm>
              <a:off x="3842433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66885" y="33134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97661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空心弧 28"/>
            <p:cNvSpPr/>
            <p:nvPr/>
          </p:nvSpPr>
          <p:spPr>
            <a:xfrm>
              <a:off x="3814122" y="3195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>
              <a:off x="3842433" y="3688505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lc="http://schemas.openxmlformats.org/drawingml/2006/lockedCanvas" xmlns:a16="http://schemas.microsoft.com/office/drawing/2014/main" xmlns="" id="{22BADDDF-DD50-8C49-833D-C31B86EBD4E1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537" y="376403"/>
            <a:ext cx="1283441" cy="10363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611561" y="701213"/>
            <a:ext cx="8386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2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比喻</a:t>
            </a:r>
            <a:endParaRPr lang="zh-CN" altLang="en-US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2084851"/>
            <a:ext cx="1872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头发就在水里轻轻地荡来荡去，</a:t>
            </a:r>
            <a:r>
              <a:rPr lang="zh-CN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好像海带一样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33223724480&amp;di=458c5bad48e5186f82259a94c846376c&amp;imgtype=0&amp;src=http%3A%2F%2Fimgsrc.baidu.com%2Fimgad%2Fpic%2Fitem%2F0824ab18972bd4072fad5ada70899e510fb309aa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145280"/>
            <a:ext cx="1151890" cy="2712720"/>
          </a:xfrm>
          <a:prstGeom prst="rect">
            <a:avLst/>
          </a:prstGeom>
          <a:noFill/>
        </p:spPr>
      </p:pic>
      <p:sp>
        <p:nvSpPr>
          <p:cNvPr id="33" name="矩形 32"/>
          <p:cNvSpPr/>
          <p:nvPr/>
        </p:nvSpPr>
        <p:spPr>
          <a:xfrm>
            <a:off x="4845224" y="1697803"/>
            <a:ext cx="3615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把水中飘荡的头发比作了海带。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7700" name="Picture 4" descr="https://ss0.bdstatic.com/70cFuHSh_Q1YnxGkpoWK1HF6hhy/it/u=3858470689,3653851585&amp;fm=26&amp;gp=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70424" y="3061671"/>
            <a:ext cx="2592288" cy="256189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101075"/>
            <a:ext cx="9144000" cy="325367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2" descr="http://s8.sinaimg.cn/large/3ea71679t94aaed07db47&amp;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28733"/>
            <a:ext cx="9107488" cy="531314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2" descr="https://timgsa.baidu.com/timg?image&amp;quality=80&amp;size=b9999_10000&amp;sec=1538823876966&amp;di=1ad75f83bebae50ed3a4c43ecb2f05a2&amp;imgtype=0&amp;src=http%3A%2F%2Fwww.tiexing.net%2Fimages%2Fzx%2F114new%2F201601%2F20160115160928550_8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01612" y="2756925"/>
            <a:ext cx="2366533" cy="32643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https://timgsa.baidu.com/timg?image&amp;quality=80&amp;size=b9999_10000&amp;sec=1538823876959&amp;di=db094aee271b87a4294eb6ef49f25bae&amp;imgtype=0&amp;src=http%3A%2F%2Fs10.sinaimg.cn%2Fmiddle%2F4f94c0d8x85bb59ba8679%2669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3" y="2756926"/>
            <a:ext cx="3152629" cy="33289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ttps://timgsa.baidu.com/timg?image&amp;quality=80&amp;size=b9999_10000&amp;sec=1538824098473&amp;di=8e20fb1f4bdeb9b8e59c9038384839a5&amp;imgtype=0&amp;src=http%3A%2F%2Fimgsrc.baidu.com%2Fimage%2Fc0%253Dshijue1%252C0%252C0%252C294%252C40%2Fsign%3Dffff0bd03cd3d539d530078052ee8325%2Fb7003af33a87e950033fd8421a385343fbf2b4f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4169" y="2756925"/>
            <a:ext cx="2880320" cy="32643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835696" y="932723"/>
            <a:ext cx="5519460" cy="584775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使用比喻手法使画面更直观！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04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3688" y="1508787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水面上的荷叶挨挨挤挤地排列着。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2340939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仿写：水面上的荷叶就像大圆盘一样挨挨挤挤地排列着。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3773554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漫山秋叶，真是美极了。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688" y="4581128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仿写：漫山秋叶，好像一幅色彩浓重的油画，真是美极了。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25479" y="648660"/>
            <a:ext cx="2162346" cy="6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仿写句子。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A1A10B2-CE78-6A4D-8987-BCB3984DCB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4" y="734410"/>
            <a:ext cx="455882" cy="59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59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2290751"/>
            <a:ext cx="8064896" cy="193033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这太简单了。当头发长到那么长的时候，我就已经有十个妹妹了。我只要悠闲地坐在椅子上就行了，十个妹妹会卖力地给我梳头的。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23528" y="628120"/>
            <a:ext cx="744149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第二个不便：怎样梳头发？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07903" y="3657564"/>
            <a:ext cx="44644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3" y="4329639"/>
            <a:ext cx="532859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5425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sinaimg.cn/large/3ea71679tdceaca5a92c1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32723"/>
            <a:ext cx="8640960" cy="4584509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椭圆 2"/>
          <p:cNvSpPr/>
          <p:nvPr/>
        </p:nvSpPr>
        <p:spPr>
          <a:xfrm>
            <a:off x="5364088" y="260648"/>
            <a:ext cx="2592288" cy="1632181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梳头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悠闲自在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843474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115616" y="2180861"/>
            <a:ext cx="6912768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没关系。到那时我就把头发烫起来。于是，我的头发就会变成树林！小鸟、松鼠、小虫子们，都来到这里，这座树林别提有多棒了。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80645" y="754267"/>
            <a:ext cx="744149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第三个不便：头发拖在地上难受怎么办？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616" y="2180861"/>
            <a:ext cx="6912768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没关系。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到那时我就把头发烫起来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。于是，我的头发就会变成树林！小鸟、松鼠、小虫子们，都来到这里，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这座树林别提有多棒了。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线形标注 2(带强调线) 9"/>
          <p:cNvSpPr/>
          <p:nvPr/>
        </p:nvSpPr>
        <p:spPr>
          <a:xfrm>
            <a:off x="1043608" y="4773149"/>
            <a:ext cx="4320480" cy="1152128"/>
          </a:xfrm>
          <a:prstGeom prst="accentCallout2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449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101075"/>
            <a:ext cx="9144000" cy="325367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3" y="16463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5061181"/>
            <a:ext cx="2483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我的头发就会变成树林！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2720" y="4765120"/>
            <a:ext cx="2861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小鸟、松鼠、小虫子们，都来到这里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2051720" y="836712"/>
            <a:ext cx="5184576" cy="107721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想象得太神奇了。真是一头令人羡慕的长发啊！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45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644691"/>
            <a:ext cx="71287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用自己的话说一说，怎样解决长头发的三个不便？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lc="http://schemas.openxmlformats.org/drawingml/2006/lockedCanvas" xmlns="" xmlns:a16="http://schemas.microsoft.com/office/drawing/2014/main" id="{C061C24E-8F5B-344B-B0B0-700FB18A080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3528" y="1988840"/>
            <a:ext cx="1944216" cy="37444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07071" y="2660915"/>
            <a:ext cx="583264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怎样梳头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让妹妹梳头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3517551"/>
            <a:ext cx="583264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怎样洗头：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让河水冲洗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2557" y="4460687"/>
            <a:ext cx="583264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拖地难受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变成“树林”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32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057438" y="1945177"/>
            <a:ext cx="5042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21-23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自然段，小叶和小美听了小真的话后是怎样的感受？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53400" y="2372883"/>
            <a:ext cx="1104039" cy="2109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604798"/>
            <a:ext cx="662473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小叶和小美听得入了神，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羡慕地说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：“哦，这真是太好了。”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059832" y="2276872"/>
            <a:ext cx="1656184" cy="0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4139952" y="3621021"/>
            <a:ext cx="3816424" cy="1750649"/>
          </a:xfrm>
          <a:prstGeom prst="borderCallout1">
            <a:avLst>
              <a:gd name="adj1" fmla="val -3902"/>
              <a:gd name="adj2" fmla="val 46090"/>
              <a:gd name="adj3" fmla="val -70459"/>
              <a:gd name="adj4" fmla="val 7846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“入了神”说明小艳和小美完全被小真所描述的情景吸引住了。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3643639"/>
            <a:ext cx="1008112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羡慕入神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35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6039770" y="1812285"/>
            <a:ext cx="2996726" cy="3340289"/>
            <a:chOff x="5823746" y="1359213"/>
            <a:chExt cx="2996726" cy="2505217"/>
          </a:xfrm>
        </p:grpSpPr>
        <p:pic>
          <p:nvPicPr>
            <p:cNvPr id="109" name="图片 108">
              <a:extLst>
                <a:ext uri="{FF2B5EF4-FFF2-40B4-BE49-F238E27FC236}">
                  <a16:creationId xmlns="" xmlns:a16="http://schemas.microsoft.com/office/drawing/2014/main" id="{F862BABD-5C7B-3B4D-AF47-66B68798C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823746" y="1359213"/>
              <a:ext cx="2996726" cy="2505217"/>
            </a:xfrm>
            <a:prstGeom prst="rect">
              <a:avLst/>
            </a:prstGeom>
          </p:spPr>
        </p:pic>
        <p:cxnSp>
          <p:nvCxnSpPr>
            <p:cNvPr id="110" name="直线连接符 75">
              <a:extLst>
                <a:ext uri="{FF2B5EF4-FFF2-40B4-BE49-F238E27FC236}">
                  <a16:creationId xmlns="" xmlns:a16="http://schemas.microsoft.com/office/drawing/2014/main" id="{6B5ABEDD-A59F-084F-BCE5-1F4A8740713F}"/>
                </a:ext>
              </a:extLst>
            </p:cNvPr>
            <p:cNvCxnSpPr/>
            <p:nvPr/>
          </p:nvCxnSpPr>
          <p:spPr>
            <a:xfrm>
              <a:off x="6203721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64"/>
            <p:cNvSpPr txBox="1"/>
            <p:nvPr/>
          </p:nvSpPr>
          <p:spPr>
            <a:xfrm>
              <a:off x="6444208" y="1851670"/>
              <a:ext cx="1728192" cy="3289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707904" y="1892829"/>
            <a:ext cx="2206044" cy="2365243"/>
            <a:chOff x="3467690" y="1419622"/>
            <a:chExt cx="2206044" cy="1773932"/>
          </a:xfrm>
        </p:grpSpPr>
        <p:pic>
          <p:nvPicPr>
            <p:cNvPr id="104" name="图片 103">
              <a:extLst>
                <a:ext uri="{FF2B5EF4-FFF2-40B4-BE49-F238E27FC236}">
                  <a16:creationId xmlns="" xmlns:a16="http://schemas.microsoft.com/office/drawing/2014/main" id="{D4557954-02D2-4C47-BB99-031B1422C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467690" y="1419622"/>
              <a:ext cx="2206044" cy="1773932"/>
            </a:xfrm>
            <a:prstGeom prst="rect">
              <a:avLst/>
            </a:prstGeom>
          </p:spPr>
        </p:pic>
        <p:sp>
          <p:nvSpPr>
            <p:cNvPr id="105" name="文本框 64"/>
            <p:cNvSpPr txBox="1"/>
            <p:nvPr/>
          </p:nvSpPr>
          <p:spPr>
            <a:xfrm>
              <a:off x="3703632" y="1851670"/>
              <a:ext cx="1970101" cy="3289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</a:t>
              </a:r>
              <a:r>
                <a:rPr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线连接符 73">
              <a:extLst>
                <a:ext uri="{FF2B5EF4-FFF2-40B4-BE49-F238E27FC236}">
                  <a16:creationId xmlns="" xmlns:a16="http://schemas.microsoft.com/office/drawing/2014/main" id="{BE805FA2-196F-8743-801F-04044EADCE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5621" y="2283718"/>
              <a:ext cx="1806204" cy="326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51520" y="1812285"/>
            <a:ext cx="3382536" cy="3848963"/>
            <a:chOff x="251520" y="1359213"/>
            <a:chExt cx="3115462" cy="2505217"/>
          </a:xfrm>
        </p:grpSpPr>
        <p:pic>
          <p:nvPicPr>
            <p:cNvPr id="94" name="图片 93">
              <a:extLst>
                <a:ext uri="{FF2B5EF4-FFF2-40B4-BE49-F238E27FC236}">
                  <a16:creationId xmlns="" xmlns:a16="http://schemas.microsoft.com/office/drawing/2014/main" id="{5EA40ED6-447B-864D-B36E-9E69951E0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51520" y="1359213"/>
              <a:ext cx="3115462" cy="2505217"/>
            </a:xfrm>
            <a:prstGeom prst="rect">
              <a:avLst/>
            </a:prstGeom>
          </p:spPr>
        </p:pic>
        <p:sp>
          <p:nvSpPr>
            <p:cNvPr id="95" name="文本框 64"/>
            <p:cNvSpPr txBox="1"/>
            <p:nvPr/>
          </p:nvSpPr>
          <p:spPr>
            <a:xfrm>
              <a:off x="917923" y="1851670"/>
              <a:ext cx="1800200" cy="267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</a:p>
          </p:txBody>
        </p:sp>
        <p:cxnSp>
          <p:nvCxnSpPr>
            <p:cNvPr id="102" name="直线连接符 5">
              <a:extLst>
                <a:ext uri="{FF2B5EF4-FFF2-40B4-BE49-F238E27FC236}">
                  <a16:creationId xmlns="" xmlns:a16="http://schemas.microsoft.com/office/drawing/2014/main" id="{CF255798-FD50-6D45-970A-E32DDA2BADEF}"/>
                </a:ext>
              </a:extLst>
            </p:cNvPr>
            <p:cNvCxnSpPr/>
            <p:nvPr/>
          </p:nvCxnSpPr>
          <p:spPr>
            <a:xfrm>
              <a:off x="669474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4"/>
          <p:cNvSpPr txBox="1"/>
          <p:nvPr/>
        </p:nvSpPr>
        <p:spPr>
          <a:xfrm>
            <a:off x="2262470" y="314108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</a:p>
        </p:txBody>
      </p:sp>
      <p:sp>
        <p:nvSpPr>
          <p:cNvPr id="8" name="文本框 64"/>
          <p:cNvSpPr txBox="1"/>
          <p:nvPr/>
        </p:nvSpPr>
        <p:spPr>
          <a:xfrm>
            <a:off x="827584" y="314096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867168" y="4005065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1539676" y="3141152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2307328" y="4005065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1587248" y="4005065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</a:p>
        </p:txBody>
      </p:sp>
      <p:sp>
        <p:nvSpPr>
          <p:cNvPr id="14" name="文本框 64"/>
          <p:cNvSpPr txBox="1"/>
          <p:nvPr/>
        </p:nvSpPr>
        <p:spPr>
          <a:xfrm>
            <a:off x="7779936" y="323709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6627808" y="410107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</a:p>
        </p:txBody>
      </p:sp>
      <p:sp>
        <p:nvSpPr>
          <p:cNvPr id="16" name="文本框 64"/>
          <p:cNvSpPr txBox="1"/>
          <p:nvPr/>
        </p:nvSpPr>
        <p:spPr>
          <a:xfrm>
            <a:off x="6627808" y="323709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7779936" y="410107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</a:p>
        </p:txBody>
      </p:sp>
      <p:sp>
        <p:nvSpPr>
          <p:cNvPr id="19" name="文本框 64"/>
          <p:cNvSpPr txBox="1"/>
          <p:nvPr/>
        </p:nvSpPr>
        <p:spPr>
          <a:xfrm>
            <a:off x="867168" y="486916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/>
          <p:nvPr/>
        </p:nvSpPr>
        <p:spPr>
          <a:xfrm>
            <a:off x="1587248" y="486916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1700808"/>
            <a:ext cx="2880320" cy="3552395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64"/>
          <p:cNvSpPr txBox="1"/>
          <p:nvPr/>
        </p:nvSpPr>
        <p:spPr>
          <a:xfrm>
            <a:off x="4020127" y="307910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5028239" y="307910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419872" y="740861"/>
            <a:ext cx="2426130" cy="704340"/>
            <a:chOff x="3419872" y="555645"/>
            <a:chExt cx="2426130" cy="528255"/>
          </a:xfrm>
        </p:grpSpPr>
        <p:sp>
          <p:nvSpPr>
            <p:cNvPr id="59" name="TextBox 11"/>
            <p:cNvSpPr txBox="1">
              <a:spLocks noChangeArrowheads="1"/>
            </p:cNvSpPr>
            <p:nvPr/>
          </p:nvSpPr>
          <p:spPr bwMode="auto">
            <a:xfrm>
              <a:off x="3909317" y="555645"/>
              <a:ext cx="1936685" cy="432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生字归类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="" xmlns:a16="http://schemas.microsoft.com/office/drawing/2014/main" id="{C659F928-1C00-B740-B2D7-F430407590E8}"/>
                </a:ext>
              </a:extLst>
            </p:cNvPr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61" name="Oval 10">
                <a:extLst>
                  <a:ext uri="{FF2B5EF4-FFF2-40B4-BE49-F238E27FC236}">
                    <a16:creationId xmlns="" xmlns:a16="http://schemas.microsoft.com/office/drawing/2014/main" id="{10619C77-ED6E-7546-A95E-47AD9C00D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Freeform 11">
                <a:extLst>
                  <a:ext uri="{FF2B5EF4-FFF2-40B4-BE49-F238E27FC236}">
                    <a16:creationId xmlns="" xmlns:a16="http://schemas.microsoft.com/office/drawing/2014/main" id="{0C877AB4-2744-1E42-B98E-F9CE99544E7F}"/>
                  </a:ext>
                </a:extLst>
              </p:cNvPr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12">
                <a:extLst>
                  <a:ext uri="{FF2B5EF4-FFF2-40B4-BE49-F238E27FC236}">
                    <a16:creationId xmlns="" xmlns:a16="http://schemas.microsoft.com/office/drawing/2014/main" id="{567A399A-F512-3144-A69C-923A0336C1CE}"/>
                  </a:ext>
                </a:extLst>
              </p:cNvPr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13">
                <a:extLst>
                  <a:ext uri="{FF2B5EF4-FFF2-40B4-BE49-F238E27FC236}">
                    <a16:creationId xmlns="" xmlns:a16="http://schemas.microsoft.com/office/drawing/2014/main" id="{F7BEF744-321D-3147-8592-78A4798B5351}"/>
                  </a:ext>
                </a:extLst>
              </p:cNvPr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Freeform 14">
                <a:extLst>
                  <a:ext uri="{FF2B5EF4-FFF2-40B4-BE49-F238E27FC236}">
                    <a16:creationId xmlns="" xmlns:a16="http://schemas.microsoft.com/office/drawing/2014/main" id="{405EDC20-2242-F849-A984-BA0358D3083E}"/>
                  </a:ext>
                </a:extLst>
              </p:cNvPr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Freeform 15">
                <a:extLst>
                  <a:ext uri="{FF2B5EF4-FFF2-40B4-BE49-F238E27FC236}">
                    <a16:creationId xmlns="" xmlns:a16="http://schemas.microsoft.com/office/drawing/2014/main" id="{DFEC6EB0-2361-A94C-B043-30F289EEF9B4}"/>
                  </a:ext>
                </a:extLst>
              </p:cNvPr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16">
                <a:extLst>
                  <a:ext uri="{FF2B5EF4-FFF2-40B4-BE49-F238E27FC236}">
                    <a16:creationId xmlns="" xmlns:a16="http://schemas.microsoft.com/office/drawing/2014/main" id="{C710A14D-97FB-3E49-8BB8-E43834827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17">
                <a:extLst>
                  <a:ext uri="{FF2B5EF4-FFF2-40B4-BE49-F238E27FC236}">
                    <a16:creationId xmlns="" xmlns:a16="http://schemas.microsoft.com/office/drawing/2014/main" id="{1A10A97E-0CF5-B64A-A14C-7AEC686B6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18">
                <a:extLst>
                  <a:ext uri="{FF2B5EF4-FFF2-40B4-BE49-F238E27FC236}">
                    <a16:creationId xmlns="" xmlns:a16="http://schemas.microsoft.com/office/drawing/2014/main" id="{6D311555-D67F-F543-AC6E-4EF7D119A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19">
                <a:extLst>
                  <a:ext uri="{FF2B5EF4-FFF2-40B4-BE49-F238E27FC236}">
                    <a16:creationId xmlns="" xmlns:a16="http://schemas.microsoft.com/office/drawing/2014/main" id="{FF0E73A4-48AE-A341-9CAE-C1A455E8D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0">
                <a:extLst>
                  <a:ext uri="{FF2B5EF4-FFF2-40B4-BE49-F238E27FC236}">
                    <a16:creationId xmlns="" xmlns:a16="http://schemas.microsoft.com/office/drawing/2014/main" id="{60094488-DD1E-7B4B-A6B2-ED2F52C75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1">
                <a:extLst>
                  <a:ext uri="{FF2B5EF4-FFF2-40B4-BE49-F238E27FC236}">
                    <a16:creationId xmlns="" xmlns:a16="http://schemas.microsoft.com/office/drawing/2014/main" id="{AB7FE6EA-D9C3-0F43-A0C4-DC193262E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22">
                <a:extLst>
                  <a:ext uri="{FF2B5EF4-FFF2-40B4-BE49-F238E27FC236}">
                    <a16:creationId xmlns="" xmlns:a16="http://schemas.microsoft.com/office/drawing/2014/main" id="{DE465B80-8AC1-F946-9A91-CF43CFB7D2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23">
                <a:extLst>
                  <a:ext uri="{FF2B5EF4-FFF2-40B4-BE49-F238E27FC236}">
                    <a16:creationId xmlns="" xmlns:a16="http://schemas.microsoft.com/office/drawing/2014/main" id="{63244C61-ED75-F04B-9ADB-E2FC11EF19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24">
                <a:extLst>
                  <a:ext uri="{FF2B5EF4-FFF2-40B4-BE49-F238E27FC236}">
                    <a16:creationId xmlns="" xmlns:a16="http://schemas.microsoft.com/office/drawing/2014/main" id="{37B4D497-269C-4343-844C-45A95CCC5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25">
                <a:extLst>
                  <a:ext uri="{FF2B5EF4-FFF2-40B4-BE49-F238E27FC236}">
                    <a16:creationId xmlns="" xmlns:a16="http://schemas.microsoft.com/office/drawing/2014/main" id="{F5C3726C-BAB8-ED46-8F99-9A7885E0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26">
                <a:extLst>
                  <a:ext uri="{FF2B5EF4-FFF2-40B4-BE49-F238E27FC236}">
                    <a16:creationId xmlns="" xmlns:a16="http://schemas.microsoft.com/office/drawing/2014/main" id="{0CBCBDA7-DFE6-DE45-A82D-F00E6B8E3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27">
                <a:extLst>
                  <a:ext uri="{FF2B5EF4-FFF2-40B4-BE49-F238E27FC236}">
                    <a16:creationId xmlns="" xmlns:a16="http://schemas.microsoft.com/office/drawing/2014/main" id="{820F7C9B-9945-2F43-8E72-7D81FFDD6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28">
                <a:extLst>
                  <a:ext uri="{FF2B5EF4-FFF2-40B4-BE49-F238E27FC236}">
                    <a16:creationId xmlns="" xmlns:a16="http://schemas.microsoft.com/office/drawing/2014/main" id="{A72DBDF8-1462-824A-936C-6344C25EBE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29">
                <a:extLst>
                  <a:ext uri="{FF2B5EF4-FFF2-40B4-BE49-F238E27FC236}">
                    <a16:creationId xmlns="" xmlns:a16="http://schemas.microsoft.com/office/drawing/2014/main" id="{A1A26EB9-368D-6648-BCC3-CDAD8694D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0">
                <a:extLst>
                  <a:ext uri="{FF2B5EF4-FFF2-40B4-BE49-F238E27FC236}">
                    <a16:creationId xmlns="" xmlns:a16="http://schemas.microsoft.com/office/drawing/2014/main" id="{88B5E7A3-BCA2-8842-9E30-80761243E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1">
                <a:extLst>
                  <a:ext uri="{FF2B5EF4-FFF2-40B4-BE49-F238E27FC236}">
                    <a16:creationId xmlns="" xmlns:a16="http://schemas.microsoft.com/office/drawing/2014/main" id="{7DF8CD43-D646-E04B-A053-1625FC343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Rectangle 32">
                <a:extLst>
                  <a:ext uri="{FF2B5EF4-FFF2-40B4-BE49-F238E27FC236}">
                    <a16:creationId xmlns="" xmlns:a16="http://schemas.microsoft.com/office/drawing/2014/main" id="{5EE05BDF-7D2A-9C4F-ADE4-EF19B160E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Rectangle 33">
                <a:extLst>
                  <a:ext uri="{FF2B5EF4-FFF2-40B4-BE49-F238E27FC236}">
                    <a16:creationId xmlns="" xmlns:a16="http://schemas.microsoft.com/office/drawing/2014/main" id="{C2EFFE06-D399-924B-AA7A-A0FABAFE3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Rectangle 34">
                <a:extLst>
                  <a:ext uri="{FF2B5EF4-FFF2-40B4-BE49-F238E27FC236}">
                    <a16:creationId xmlns="" xmlns:a16="http://schemas.microsoft.com/office/drawing/2014/main" id="{614D46F6-2D41-A048-900E-CA4733216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Rectangle 35">
                <a:extLst>
                  <a:ext uri="{FF2B5EF4-FFF2-40B4-BE49-F238E27FC236}">
                    <a16:creationId xmlns="" xmlns:a16="http://schemas.microsoft.com/office/drawing/2014/main" id="{D3B03976-1F83-724F-BA1C-0DDF61418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Rectangle 36">
                <a:extLst>
                  <a:ext uri="{FF2B5EF4-FFF2-40B4-BE49-F238E27FC236}">
                    <a16:creationId xmlns="" xmlns:a16="http://schemas.microsoft.com/office/drawing/2014/main" id="{C589363D-F621-8D45-8411-0D20A11D4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Rectangle 37">
                <a:extLst>
                  <a:ext uri="{FF2B5EF4-FFF2-40B4-BE49-F238E27FC236}">
                    <a16:creationId xmlns="" xmlns:a16="http://schemas.microsoft.com/office/drawing/2014/main" id="{5EC8CA71-0BA5-AB40-A104-83DA6E8A7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Rectangle 38">
                <a:extLst>
                  <a:ext uri="{FF2B5EF4-FFF2-40B4-BE49-F238E27FC236}">
                    <a16:creationId xmlns="" xmlns:a16="http://schemas.microsoft.com/office/drawing/2014/main" id="{60A2932C-16BF-4846-9BFF-C14C201F1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" name="Rectangle 39">
                <a:extLst>
                  <a:ext uri="{FF2B5EF4-FFF2-40B4-BE49-F238E27FC236}">
                    <a16:creationId xmlns="" xmlns:a16="http://schemas.microsoft.com/office/drawing/2014/main" id="{CAB3636D-FB5B-3D4F-B437-CB3CDF34D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1" name="Freeform 40">
                <a:extLst>
                  <a:ext uri="{FF2B5EF4-FFF2-40B4-BE49-F238E27FC236}">
                    <a16:creationId xmlns="" xmlns:a16="http://schemas.microsoft.com/office/drawing/2014/main" id="{7E64C40B-EA08-5444-981A-B6DFF4AA7537}"/>
                  </a:ext>
                </a:extLst>
              </p:cNvPr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41">
                <a:extLst>
                  <a:ext uri="{FF2B5EF4-FFF2-40B4-BE49-F238E27FC236}">
                    <a16:creationId xmlns="" xmlns:a16="http://schemas.microsoft.com/office/drawing/2014/main" id="{EE778CBB-4A19-1240-B4FF-783FFA117427}"/>
                  </a:ext>
                </a:extLst>
              </p:cNvPr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4498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3" grpId="0"/>
      <p:bldP spid="2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15419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读完课文，说说你觉得小真是个怎样的孩子？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191683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想象力丰富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5426" y="322090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5425" y="442592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38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5210086"/>
              </p:ext>
            </p:extLst>
          </p:nvPr>
        </p:nvGraphicFramePr>
        <p:xfrm>
          <a:off x="1619672" y="3168826"/>
          <a:ext cx="1481202" cy="2038181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657508" y="3037213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832734" y="1859527"/>
            <a:ext cx="12452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tào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4833" y="3262000"/>
            <a:ext cx="437505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：长大一相逢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</a:p>
        </p:txBody>
      </p:sp>
      <p:sp>
        <p:nvSpPr>
          <p:cNvPr id="2" name="矩形 1"/>
          <p:cNvSpPr/>
          <p:nvPr/>
        </p:nvSpPr>
        <p:spPr>
          <a:xfrm>
            <a:off x="2160056" y="4034154"/>
            <a:ext cx="504056" cy="480053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996246" y="1971235"/>
            <a:ext cx="3276379" cy="720080"/>
          </a:xfrm>
          <a:prstGeom prst="borderCallout2">
            <a:avLst>
              <a:gd name="adj1" fmla="val 18750"/>
              <a:gd name="adj2" fmla="val -1065"/>
              <a:gd name="adj3" fmla="val 18750"/>
              <a:gd name="adj4" fmla="val -16667"/>
              <a:gd name="adj5" fmla="val 302261"/>
              <a:gd name="adj6" fmla="val -4406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只有两横</a:t>
            </a: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勿写三横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739346"/>
            <a:ext cx="1944216" cy="705854"/>
            <a:chOff x="3635896" y="554509"/>
            <a:chExt cx="1944216" cy="529391"/>
          </a:xfrm>
        </p:grpSpPr>
        <p:sp>
          <p:nvSpPr>
            <p:cNvPr id="53" name="TextBox 11">
              <a:extLst>
                <a:ext uri="{FF2B5EF4-FFF2-40B4-BE49-F238E27FC236}">
                  <a16:creationId xmlns="" xmlns:a16="http://schemas.microsoft.com/office/drawing/2014/main" id="{8FE0BFC7-B61D-5A47-A831-C6B4E031AE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432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41E85033-E8C0-9343-9B46-5C9FD264E333}"/>
                </a:ext>
              </a:extLst>
            </p:cNvPr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5" name="Oval 10">
                <a:extLst>
                  <a:ext uri="{FF2B5EF4-FFF2-40B4-BE49-F238E27FC236}">
                    <a16:creationId xmlns="" xmlns:a16="http://schemas.microsoft.com/office/drawing/2014/main" id="{9B30D802-19E3-6A45-9C32-26CEF49CC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1">
                <a:extLst>
                  <a:ext uri="{FF2B5EF4-FFF2-40B4-BE49-F238E27FC236}">
                    <a16:creationId xmlns="" xmlns:a16="http://schemas.microsoft.com/office/drawing/2014/main" id="{42765D81-EE69-414F-B4DF-F1CB5278348F}"/>
                  </a:ext>
                </a:extLst>
              </p:cNvPr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2">
                <a:extLst>
                  <a:ext uri="{FF2B5EF4-FFF2-40B4-BE49-F238E27FC236}">
                    <a16:creationId xmlns="" xmlns:a16="http://schemas.microsoft.com/office/drawing/2014/main" id="{48DDAF00-5010-4D4D-814D-604C701FE49E}"/>
                  </a:ext>
                </a:extLst>
              </p:cNvPr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3">
                <a:extLst>
                  <a:ext uri="{FF2B5EF4-FFF2-40B4-BE49-F238E27FC236}">
                    <a16:creationId xmlns="" xmlns:a16="http://schemas.microsoft.com/office/drawing/2014/main" id="{0A106DC2-2737-3C4D-BD9B-250E930A2313}"/>
                  </a:ext>
                </a:extLst>
              </p:cNvPr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Freeform 14">
                <a:extLst>
                  <a:ext uri="{FF2B5EF4-FFF2-40B4-BE49-F238E27FC236}">
                    <a16:creationId xmlns="" xmlns:a16="http://schemas.microsoft.com/office/drawing/2014/main" id="{9535B714-72F2-AD42-AE7C-F16244161E45}"/>
                  </a:ext>
                </a:extLst>
              </p:cNvPr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15">
                <a:extLst>
                  <a:ext uri="{FF2B5EF4-FFF2-40B4-BE49-F238E27FC236}">
                    <a16:creationId xmlns="" xmlns:a16="http://schemas.microsoft.com/office/drawing/2014/main" id="{751FB210-F2D6-F346-901C-C4551F6FD566}"/>
                  </a:ext>
                </a:extLst>
              </p:cNvPr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6">
                <a:extLst>
                  <a:ext uri="{FF2B5EF4-FFF2-40B4-BE49-F238E27FC236}">
                    <a16:creationId xmlns="" xmlns:a16="http://schemas.microsoft.com/office/drawing/2014/main" id="{49906E3E-7773-C04F-934C-BDF75303F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7">
                <a:extLst>
                  <a:ext uri="{FF2B5EF4-FFF2-40B4-BE49-F238E27FC236}">
                    <a16:creationId xmlns="" xmlns:a16="http://schemas.microsoft.com/office/drawing/2014/main" id="{39E4B783-960D-F045-8C54-54A7530F9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18">
                <a:extLst>
                  <a:ext uri="{FF2B5EF4-FFF2-40B4-BE49-F238E27FC236}">
                    <a16:creationId xmlns="" xmlns:a16="http://schemas.microsoft.com/office/drawing/2014/main" id="{04E61CE1-192F-B641-8C2D-A0F725180C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19">
                <a:extLst>
                  <a:ext uri="{FF2B5EF4-FFF2-40B4-BE49-F238E27FC236}">
                    <a16:creationId xmlns="" xmlns:a16="http://schemas.microsoft.com/office/drawing/2014/main" id="{406042AE-8660-B044-83C3-34306D8F40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0">
                <a:extLst>
                  <a:ext uri="{FF2B5EF4-FFF2-40B4-BE49-F238E27FC236}">
                    <a16:creationId xmlns="" xmlns:a16="http://schemas.microsoft.com/office/drawing/2014/main" id="{1EA32813-1F5F-6B4A-93EC-26B9AC8AE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1">
                <a:extLst>
                  <a:ext uri="{FF2B5EF4-FFF2-40B4-BE49-F238E27FC236}">
                    <a16:creationId xmlns="" xmlns:a16="http://schemas.microsoft.com/office/drawing/2014/main" id="{8153D62C-B881-1744-921F-61870E7E3C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2">
                <a:extLst>
                  <a:ext uri="{FF2B5EF4-FFF2-40B4-BE49-F238E27FC236}">
                    <a16:creationId xmlns="" xmlns:a16="http://schemas.microsoft.com/office/drawing/2014/main" id="{E10DA7BB-C4F6-1F45-A5E3-74D772C8C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3">
                <a:extLst>
                  <a:ext uri="{FF2B5EF4-FFF2-40B4-BE49-F238E27FC236}">
                    <a16:creationId xmlns="" xmlns:a16="http://schemas.microsoft.com/office/drawing/2014/main" id="{A86D8FA8-1228-8B47-B415-B4B1FC786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4">
                <a:extLst>
                  <a:ext uri="{FF2B5EF4-FFF2-40B4-BE49-F238E27FC236}">
                    <a16:creationId xmlns="" xmlns:a16="http://schemas.microsoft.com/office/drawing/2014/main" id="{82289460-1D79-2C42-9F11-F67B2A786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5">
                <a:extLst>
                  <a:ext uri="{FF2B5EF4-FFF2-40B4-BE49-F238E27FC236}">
                    <a16:creationId xmlns="" xmlns:a16="http://schemas.microsoft.com/office/drawing/2014/main" id="{4024BD79-9059-B944-AE8F-80B3518DB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6">
                <a:extLst>
                  <a:ext uri="{FF2B5EF4-FFF2-40B4-BE49-F238E27FC236}">
                    <a16:creationId xmlns="" xmlns:a16="http://schemas.microsoft.com/office/drawing/2014/main" id="{8B49C1D7-1F25-264C-8A43-A8128C0EE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7">
                <a:extLst>
                  <a:ext uri="{FF2B5EF4-FFF2-40B4-BE49-F238E27FC236}">
                    <a16:creationId xmlns="" xmlns:a16="http://schemas.microsoft.com/office/drawing/2014/main" id="{782FD89F-DF09-7943-A17D-A8E3D35F8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28">
                <a:extLst>
                  <a:ext uri="{FF2B5EF4-FFF2-40B4-BE49-F238E27FC236}">
                    <a16:creationId xmlns="" xmlns:a16="http://schemas.microsoft.com/office/drawing/2014/main" id="{C2D2BE2B-1EC7-064B-A229-9BB045DA19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29">
                <a:extLst>
                  <a:ext uri="{FF2B5EF4-FFF2-40B4-BE49-F238E27FC236}">
                    <a16:creationId xmlns="" xmlns:a16="http://schemas.microsoft.com/office/drawing/2014/main" id="{A3D0AA8D-C0D2-5245-BC02-391AEF43C5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0">
                <a:extLst>
                  <a:ext uri="{FF2B5EF4-FFF2-40B4-BE49-F238E27FC236}">
                    <a16:creationId xmlns="" xmlns:a16="http://schemas.microsoft.com/office/drawing/2014/main" id="{618D25E3-9D00-1342-B38A-07863043B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1">
                <a:extLst>
                  <a:ext uri="{FF2B5EF4-FFF2-40B4-BE49-F238E27FC236}">
                    <a16:creationId xmlns="" xmlns:a16="http://schemas.microsoft.com/office/drawing/2014/main" id="{3F94CBDD-CE78-174C-851C-99DCA3FE9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2">
                <a:extLst>
                  <a:ext uri="{FF2B5EF4-FFF2-40B4-BE49-F238E27FC236}">
                    <a16:creationId xmlns="" xmlns:a16="http://schemas.microsoft.com/office/drawing/2014/main" id="{BFA21128-5DC5-0F49-A229-E265A0971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3">
                <a:extLst>
                  <a:ext uri="{FF2B5EF4-FFF2-40B4-BE49-F238E27FC236}">
                    <a16:creationId xmlns="" xmlns:a16="http://schemas.microsoft.com/office/drawing/2014/main" id="{E895F796-DD04-A94A-BA15-3244291E7E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4">
                <a:extLst>
                  <a:ext uri="{FF2B5EF4-FFF2-40B4-BE49-F238E27FC236}">
                    <a16:creationId xmlns="" xmlns:a16="http://schemas.microsoft.com/office/drawing/2014/main" id="{297390B9-9FE5-094B-BCC8-0507677D52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5">
                <a:extLst>
                  <a:ext uri="{FF2B5EF4-FFF2-40B4-BE49-F238E27FC236}">
                    <a16:creationId xmlns="" xmlns:a16="http://schemas.microsoft.com/office/drawing/2014/main" id="{F61888FE-0143-5649-AE95-CE63A593A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6">
                <a:extLst>
                  <a:ext uri="{FF2B5EF4-FFF2-40B4-BE49-F238E27FC236}">
                    <a16:creationId xmlns="" xmlns:a16="http://schemas.microsoft.com/office/drawing/2014/main" id="{A0A523CB-76FB-7143-98D2-341378AE6C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7">
                <a:extLst>
                  <a:ext uri="{FF2B5EF4-FFF2-40B4-BE49-F238E27FC236}">
                    <a16:creationId xmlns="" xmlns:a16="http://schemas.microsoft.com/office/drawing/2014/main" id="{81D96A4B-12B1-9346-AD78-6B47016748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Rectangle 38">
                <a:extLst>
                  <a:ext uri="{FF2B5EF4-FFF2-40B4-BE49-F238E27FC236}">
                    <a16:creationId xmlns="" xmlns:a16="http://schemas.microsoft.com/office/drawing/2014/main" id="{A84FE305-594D-A541-816F-D7D6A91B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Rectangle 39">
                <a:extLst>
                  <a:ext uri="{FF2B5EF4-FFF2-40B4-BE49-F238E27FC236}">
                    <a16:creationId xmlns="" xmlns:a16="http://schemas.microsoft.com/office/drawing/2014/main" id="{2D42DD71-FF50-CA41-991F-40BA09C867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Freeform 40">
                <a:extLst>
                  <a:ext uri="{FF2B5EF4-FFF2-40B4-BE49-F238E27FC236}">
                    <a16:creationId xmlns="" xmlns:a16="http://schemas.microsoft.com/office/drawing/2014/main" id="{C057316A-2842-EA49-AE84-97C616769143}"/>
                  </a:ext>
                </a:extLst>
              </p:cNvPr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41">
                <a:extLst>
                  <a:ext uri="{FF2B5EF4-FFF2-40B4-BE49-F238E27FC236}">
                    <a16:creationId xmlns="" xmlns:a16="http://schemas.microsoft.com/office/drawing/2014/main" id="{B3745C81-0F3C-574B-B1EE-BC6F8661A403}"/>
                  </a:ext>
                </a:extLst>
              </p:cNvPr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3078795"/>
              </p:ext>
            </p:extLst>
          </p:nvPr>
        </p:nvGraphicFramePr>
        <p:xfrm>
          <a:off x="2087400" y="2947715"/>
          <a:ext cx="1481202" cy="2038181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2125236" y="281610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2300462" y="1638417"/>
            <a:ext cx="12452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yōu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82561" y="3040889"/>
            <a:ext cx="437505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：一人一心做学文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</a:p>
        </p:txBody>
      </p:sp>
      <p:sp>
        <p:nvSpPr>
          <p:cNvPr id="7" name="矩形 6"/>
          <p:cNvSpPr/>
          <p:nvPr/>
        </p:nvSpPr>
        <p:spPr>
          <a:xfrm>
            <a:off x="2627784" y="3717032"/>
            <a:ext cx="144016" cy="384043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线形标注 2 7"/>
          <p:cNvSpPr/>
          <p:nvPr/>
        </p:nvSpPr>
        <p:spPr>
          <a:xfrm>
            <a:off x="4463974" y="1750124"/>
            <a:ext cx="2970717" cy="7200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2843"/>
              <a:gd name="adj6" fmla="val -5656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不要丢了一小竖</a:t>
            </a: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15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9299174"/>
              </p:ext>
            </p:extLst>
          </p:nvPr>
        </p:nvGraphicFramePr>
        <p:xfrm>
          <a:off x="2087400" y="2764322"/>
          <a:ext cx="1481202" cy="2038181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2125236" y="263270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1979712" y="1455023"/>
            <a:ext cx="172819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líng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3898064" y="1455501"/>
            <a:ext cx="2970717" cy="72008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49552"/>
              <a:gd name="adj6" fmla="val -1818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夂</a:t>
            </a:r>
            <a:r>
              <a:rPr lang="zh-CN" altLang="en-US" sz="27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”不是“文”。</a:t>
            </a:r>
            <a:endParaRPr lang="zh-CN" altLang="en-US" sz="27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1242" y="2903068"/>
            <a:ext cx="4337222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“凌”一般与“冰”搭配，组成“冰凌”一词。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冬天，河面、屋檐下，室外的水管处都会结冰凌。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3909053"/>
            <a:ext cx="720080" cy="960107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174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237"/>
            <a:ext cx="9144000" cy="68457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第一PPT模板网-WWW.1PPT.COM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1989</Words>
  <Application>Microsoft Office PowerPoint</Application>
  <PresentationFormat>全屏显示(4:3)</PresentationFormat>
  <Paragraphs>266</Paragraphs>
  <Slides>50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黑体</vt:lpstr>
      <vt:lpstr>楷体</vt:lpstr>
      <vt:lpstr>Franklin Gothic Book</vt:lpstr>
      <vt:lpstr>Calibri</vt:lpstr>
      <vt:lpstr>华文楷体</vt:lpstr>
      <vt:lpstr>汉语拼音</vt:lpstr>
      <vt:lpstr>Times New Roman</vt:lpstr>
      <vt:lpstr>YouYuan</vt:lpstr>
      <vt:lpstr>Wingdings 2</vt:lpstr>
      <vt:lpstr>Franklin Gothic Medium</vt:lpstr>
      <vt:lpstr>微软雅黑</vt:lpstr>
      <vt:lpstr>第一PPT模板网-WWW.1PPT.COM</vt:lpstr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Manager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2017-03-17T02:28:00Z</dcterms:created>
  <dcterms:modified xsi:type="dcterms:W3CDTF">2019-02-07T05:16:52Z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