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935" r:id="rId3"/>
    <p:sldId id="851" r:id="rId5"/>
    <p:sldId id="492" r:id="rId6"/>
    <p:sldId id="465" r:id="rId7"/>
    <p:sldId id="261" r:id="rId8"/>
    <p:sldId id="323" r:id="rId9"/>
    <p:sldId id="266" r:id="rId10"/>
    <p:sldId id="442" r:id="rId11"/>
    <p:sldId id="267" r:id="rId12"/>
    <p:sldId id="282" r:id="rId13"/>
    <p:sldId id="268" r:id="rId14"/>
    <p:sldId id="572" r:id="rId15"/>
    <p:sldId id="852" r:id="rId16"/>
    <p:sldId id="853" r:id="rId17"/>
    <p:sldId id="854" r:id="rId18"/>
    <p:sldId id="855" r:id="rId19"/>
    <p:sldId id="921" r:id="rId20"/>
    <p:sldId id="922" r:id="rId21"/>
    <p:sldId id="923" r:id="rId22"/>
    <p:sldId id="924" r:id="rId23"/>
    <p:sldId id="925" r:id="rId24"/>
    <p:sldId id="926" r:id="rId25"/>
    <p:sldId id="927" r:id="rId26"/>
    <p:sldId id="928" r:id="rId27"/>
    <p:sldId id="929" r:id="rId28"/>
    <p:sldId id="270" r:id="rId29"/>
    <p:sldId id="274" r:id="rId30"/>
    <p:sldId id="931" r:id="rId31"/>
    <p:sldId id="932" r:id="rId32"/>
    <p:sldId id="966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089"/>
    <a:srgbClr val="0000FF"/>
    <a:srgbClr val="FF00FF"/>
    <a:srgbClr val="DBC6EE"/>
    <a:srgbClr val="1DD2FF"/>
    <a:srgbClr val="95EDFF"/>
    <a:srgbClr val="ECFF9D"/>
    <a:srgbClr val="DFFF82"/>
    <a:srgbClr val="A8D86E"/>
    <a:srgbClr val="7B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>
      <p:cViewPr varScale="1">
        <p:scale>
          <a:sx n="96" d="100"/>
          <a:sy n="96" d="100"/>
        </p:scale>
        <p:origin x="816" y="72"/>
      </p:cViewPr>
      <p:guideLst>
        <p:guide orient="horz" pos="1531"/>
        <p:guide pos="2734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722"/>
        <p:guide pos="205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FA5A-66A3-4316-878E-E77A88EE2E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8CAC-6640-417F-821E-54E16AA23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更多精美模板请访问卡卡办公网：</a:t>
            </a:r>
            <a:r>
              <a:rPr lang="en-US" altLang="zh-CN" smtClean="0"/>
              <a:t>https://www.kakappt.com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更多精美模板请访问卡卡办公网：</a:t>
            </a:r>
            <a:r>
              <a:rPr lang="en-US" altLang="zh-CN" smtClean="0"/>
              <a:t>https://www.kakappt.com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更多精美模板请访问卡卡办公网：</a:t>
            </a:r>
            <a:r>
              <a:rPr lang="en-US" altLang="zh-CN" smtClean="0"/>
              <a:t>https://www.kakappt.com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更多精美模板请访问卡卡办公网：</a:t>
            </a:r>
            <a:r>
              <a:rPr lang="en-US" altLang="zh-CN" smtClean="0"/>
              <a:t>https://www.kakappt.com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kakappt.com_bq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056"/>
            <a:ext cx="9144000" cy="50013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29222" y="1700669"/>
            <a:ext cx="548579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5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花 之 歌</a:t>
            </a:r>
            <a:endParaRPr lang="zh-CN" altLang="en-US" sz="115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5705" y="1093291"/>
            <a:ext cx="27120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部编版 六年级上册</a:t>
            </a:r>
            <a:endParaRPr lang="zh-CN" altLang="en-US" sz="24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623" y="356209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邹悦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71855" y="1579245"/>
            <a:ext cx="3101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第一部分（1</a:t>
            </a:r>
            <a:r>
              <a:rPr lang="en-US" altLang="zh-CN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-4</a:t>
            </a:r>
            <a:r>
              <a:rPr lang="zh-CN" altLang="en-US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）：</a:t>
            </a:r>
            <a:endParaRPr lang="zh-CN" altLang="en-US" sz="24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29025" y="1394460"/>
            <a:ext cx="4316095" cy="829945"/>
          </a:xfrm>
          <a:prstGeom prst="rect">
            <a:avLst/>
          </a:prstGeom>
          <a:noFill/>
          <a:ln>
            <a:solidFill>
              <a:srgbClr val="F28089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sz="24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讲述花的成长、芬芳、凋谢以</a:t>
            </a:r>
            <a:endParaRPr lang="zh-CN" sz="2400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  <a:p>
            <a:r>
              <a:rPr lang="zh-CN" sz="24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及功用。</a:t>
            </a:r>
            <a:endParaRPr lang="zh-CN" sz="2400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1855" y="3128010"/>
            <a:ext cx="3101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第二部分（</a:t>
            </a:r>
            <a:r>
              <a:rPr lang="en-US" altLang="zh-CN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5-7</a:t>
            </a:r>
            <a:r>
              <a:rPr lang="zh-CN" altLang="en-US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）：</a:t>
            </a:r>
            <a:endParaRPr lang="zh-CN" altLang="en-US" sz="24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9025" y="2943225"/>
            <a:ext cx="4316095" cy="829945"/>
          </a:xfrm>
          <a:prstGeom prst="rect">
            <a:avLst/>
          </a:prstGeom>
          <a:noFill/>
          <a:ln>
            <a:solidFill>
              <a:srgbClr val="F28089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表现花积极乐观的态度，展现</a:t>
            </a:r>
            <a:endParaRPr sz="24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  <a:p>
            <a:r>
              <a:rPr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花的精神品质。</a:t>
            </a:r>
            <a:endParaRPr sz="24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  <p:bldP spid="3" grpId="0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1410970" y="1698625"/>
            <a:ext cx="652208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fontAlgn="auto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同学们，让我们按照刚才分的课文的两部分来一起好好了解一下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花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”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吧！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2" name="图片 1" descr="卡通看书【三元素 为设计而生 3png.com】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2890520"/>
            <a:ext cx="1986280" cy="1986280"/>
          </a:xfrm>
          <a:prstGeom prst="rect">
            <a:avLst/>
          </a:prstGeom>
        </p:spPr>
      </p:pic>
      <p:pic>
        <p:nvPicPr>
          <p:cNvPr id="4" name="图片 3" descr="卡通对话框【三元素 为设计而生 3png.com】 (4)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330" y="-378460"/>
            <a:ext cx="2477135" cy="1856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21180000">
            <a:off x="3754894" y="23812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课文解读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波形 12"/>
          <p:cNvSpPr/>
          <p:nvPr/>
        </p:nvSpPr>
        <p:spPr>
          <a:xfrm>
            <a:off x="3435350" y="314325"/>
            <a:ext cx="1599565" cy="709930"/>
          </a:xfrm>
          <a:prstGeom prst="wav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28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旗黑Y3-35简" panose="00020600040101010101" pitchFamily="18" charset="-122"/>
              <a:ea typeface="汉仪昌黎宋刻本原版W" panose="00020600040101010101" pitchFamily="18" charset="-122"/>
              <a:sym typeface="汉仪旗黑Y3-35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4105" y="1168400"/>
            <a:ext cx="6471920" cy="829945"/>
          </a:xfrm>
          <a:prstGeom prst="rect">
            <a:avLst/>
          </a:prstGeom>
          <a:noFill/>
          <a:ln w="28575"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我是大自然的话语，大自然说出来，又收回去，藏在心间，然后又说遍……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150" y="2267585"/>
            <a:ext cx="752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1.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通过阅读文章的第一自然段，你知道了些什么内容？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375" y="2727960"/>
            <a:ext cx="71208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这句话以花儿的口吻、轻松愉快的语调，写出了花儿一年四季的生命轮回。“说出来”是指春天花开，“收回去”是指秋天花落，“藏在心间”是指冬天花儿在孕育生命，“又说一遍”是指春天花又开。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57270" y="438785"/>
            <a:ext cx="1544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第一部分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 bldLvl="0" animBg="1"/>
      <p:bldP spid="9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27810" y="993140"/>
            <a:ext cx="6088380" cy="460375"/>
          </a:xfrm>
          <a:prstGeom prst="rect">
            <a:avLst/>
          </a:prstGeom>
          <a:noFill/>
          <a:ln w="28575"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我是星星，从苍穹（</a:t>
            </a:r>
            <a:r>
              <a:rPr lang="zh-CN" altLang="en-US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qióng</a:t>
            </a:r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）坠落在绿茵中。</a:t>
            </a:r>
            <a:endParaRPr lang="zh-CN" altLang="en-US" sz="24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0265" y="1765935"/>
            <a:ext cx="4280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2.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为什么说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“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”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是星星？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2695" y="2529205"/>
            <a:ext cx="42805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想象一下，一望无际的绿茵中，摇曳着无数小花，不就像星星在眨眼吗？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8" name="图片 7" descr="卡通看书【三元素 为设计而生 3png.com】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9790" y="2265680"/>
            <a:ext cx="2302510" cy="2302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77595" y="1005205"/>
            <a:ext cx="6988810" cy="829945"/>
          </a:xfrm>
          <a:prstGeom prst="rect">
            <a:avLst/>
          </a:prstGeom>
          <a:noFill/>
          <a:ln w="28575"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</a:t>
            </a:r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我是诸元素之女：冬将我孕（</a:t>
            </a:r>
            <a:r>
              <a:rPr lang="zh-CN" altLang="en-US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yùn</a:t>
            </a:r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）育，春使我开放，夏让我成长，秋令我昏昏睡去。</a:t>
            </a:r>
            <a:endParaRPr lang="zh-CN" altLang="en-US" sz="24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810" y="2115185"/>
            <a:ext cx="7810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3.“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诸元素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”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都是谁？为什么要写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“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”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是诸元素之女？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375" y="2656205"/>
            <a:ext cx="740600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诸元素”指四季——春、夏、秋、冬。 把花比作诸元素之女，写出了花在冬天孕育，在春天开放，在夏天成长，在秋天凋零的过程。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55725" y="871855"/>
            <a:ext cx="6433820" cy="829945"/>
          </a:xfrm>
          <a:prstGeom prst="rect">
            <a:avLst/>
          </a:prstGeom>
          <a:noFill/>
          <a:ln w="28575"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</a:t>
            </a:r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我是亲友之间交往的礼品，我是婚礼的冠冕（</a:t>
            </a:r>
            <a:r>
              <a:rPr lang="zh-CN" altLang="en-US" sz="24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miǎn</a:t>
            </a:r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），我是生者赠予死者最后的祭献。</a:t>
            </a:r>
            <a:endParaRPr lang="zh-CN" altLang="en-US" sz="24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9775" y="1883410"/>
            <a:ext cx="7665085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4.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在这句话里，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“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”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代表了什么？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“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交往的礼品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” 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表现了什么？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8680" y="2786380"/>
            <a:ext cx="740600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花是人类纯洁和神圣情感的寄托。“交往的礼品“婚礼的冠冕” 表现了花的纯洁，“生者赠予死者最后的祭献” 表现了花的神圣。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981960" y="668020"/>
            <a:ext cx="3481070" cy="521970"/>
          </a:xfrm>
          <a:prstGeom prst="rect">
            <a:avLst/>
          </a:prstGeom>
          <a:noFill/>
          <a:ln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想一想：速答型问题</a:t>
            </a:r>
            <a:endParaRPr lang="zh-CN" altLang="en-US" sz="28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4380" y="1429385"/>
            <a:ext cx="5471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从哪些地方可以看出“我”是花？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5035" y="2033905"/>
            <a:ext cx="781304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①  我是大自然的话语，大自然说出来，又收回去，藏在心间，然后又说一遍……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写出了花在自然界中的生命轮回：开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落—孕育—开。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5035" y="3517900"/>
            <a:ext cx="676783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②  我是星星，从苍穹坠落在绿茵中。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写的是绿茵中繁花点点的景象。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3" name="图片 2" descr="男2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930" y="320040"/>
            <a:ext cx="1218565" cy="1218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27075" y="934720"/>
            <a:ext cx="781304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③  我是诸元素之女：冬将我孕育，春使我开放，夏让我成长，秋令我昏昏睡去。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写出了花一年四季的变化过程。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75" y="2453640"/>
            <a:ext cx="7813040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④  我是亲友之间交往的礼品，我是婚礼的冠冕，我是生者赠予死者最后的祭献。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说的是花的功用：亲友之间用花束表达真挚的情谊，婚礼上用花冠象征纯洁的爱情，丧礼上用鲜花寄托哀思。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波形 12"/>
          <p:cNvSpPr/>
          <p:nvPr/>
        </p:nvSpPr>
        <p:spPr>
          <a:xfrm>
            <a:off x="3936365" y="466725"/>
            <a:ext cx="1599565" cy="709930"/>
          </a:xfrm>
          <a:prstGeom prst="wav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280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58285" y="591185"/>
            <a:ext cx="1544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第二部分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4275" y="1402080"/>
            <a:ext cx="6918960" cy="829945"/>
          </a:xfrm>
          <a:prstGeom prst="rect">
            <a:avLst/>
          </a:prstGeom>
          <a:noFill/>
          <a:ln w="28575"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清早，我同晨风一道将光明欢迎；傍晚，我又与群鸟一起为它送行。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810" y="2466975"/>
            <a:ext cx="6941820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5.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这句话运用了什么样的修辞手法？表现了什么？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5660" y="3092450"/>
            <a:ext cx="68027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这里运用拟人的修辞手法，写花一天中的生活，表现了花对光明的向往与追求。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8" grpId="0" bldLvl="0" animBg="1"/>
      <p:bldP spid="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75360" y="1016635"/>
            <a:ext cx="7417435" cy="977265"/>
          </a:xfrm>
          <a:prstGeom prst="rect">
            <a:avLst/>
          </a:prstGeom>
          <a:noFill/>
          <a:ln w="28575">
            <a:solidFill>
              <a:srgbClr val="F28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3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我在原野上摇曳（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yè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），使原野风光更加旖（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yǐ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）旎（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nǐ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）；我在清风中呼吸，使清风芬芳馥（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fù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）郁。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790" y="2310765"/>
            <a:ext cx="7810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6.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通过这句话，我们知道了花什么样的品质？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9270" y="2999105"/>
            <a:ext cx="55848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这里表现了花向世界传递芬芳的高洁品质。 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卡通对话框【三元素 为设计而生 3png.com】 (4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330" y="-378460"/>
            <a:ext cx="2477135" cy="1856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21180000">
            <a:off x="3754894" y="23812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学习目标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1240" y="1478280"/>
            <a:ext cx="723392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1. 有感情地朗读课文，想想从哪些地方可以看出“我”是花。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2. 找出课文和“阅读链接”中想象奇特的地方，和同学交流。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0160" y="990600"/>
            <a:ext cx="6839585" cy="829945"/>
          </a:xfrm>
          <a:prstGeom prst="rect">
            <a:avLst/>
          </a:prstGeom>
          <a:noFill/>
          <a:ln w="28575">
            <a:solidFill>
              <a:srgbClr val="F28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3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我饮着朝露酿成的琼（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qióng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）浆，听着小鸟的鸣啭（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zhuàn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）、歌唱；我婆娑（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suō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）起舞，芳草为我鼓掌。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160" y="2127250"/>
            <a:ext cx="6425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7.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通过这句话，我们知道了什么？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680" y="2757170"/>
            <a:ext cx="7406005" cy="14202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渴饮朝露、婆娑起舞，表现了花高洁的品格和积极乐观的生活态度。 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90575" y="788670"/>
            <a:ext cx="7661910" cy="829945"/>
          </a:xfrm>
          <a:prstGeom prst="rect">
            <a:avLst/>
          </a:prstGeom>
          <a:noFill/>
          <a:ln w="28575"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我总是仰望高空，对光明心驰神往；我从不顾影自怜，也不孤芳自赏。而这些哲理，人类尚未完全领悟。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290" y="1858645"/>
            <a:ext cx="7810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8.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通过这两句话，我们知道了什么？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9315" y="2319020"/>
            <a:ext cx="74060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第一句话的前半句赞美了花仰望高空、追求光明的精神，后半句赞美了花既不自卑也不骄傲的品质。作者以花自喻，表明了他追求光明与理想，积极向上的人生态度。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785" y="1197610"/>
            <a:ext cx="7539355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8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而第二句话中的“这些哲理”指的是花的品格：渴饮朝露，总是仰望高空，对光明心驰神往；从不顾影自怜，也不孤芳自赏。这句话含蓄地批评了那些没有高尚情操、自私狭隘的人。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60040" y="751205"/>
            <a:ext cx="4147185" cy="521970"/>
          </a:xfrm>
          <a:prstGeom prst="rect">
            <a:avLst/>
          </a:prstGeom>
          <a:noFill/>
          <a:ln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想一想：品读感悟型问题</a:t>
            </a:r>
            <a:endParaRPr lang="zh-CN" altLang="en-US" sz="28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7240" y="1678940"/>
            <a:ext cx="7085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找出课文中想象奇特的地方，和同学交流。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58545" y="2200910"/>
            <a:ext cx="7183755" cy="10222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①  我是大自然的话语，大自然说出来，又收回去，藏在心间，然后又说一遍……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8545" y="3251200"/>
            <a:ext cx="7183755" cy="10222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汉仪旗黑Y3-35简" panose="00020600040101010101" pitchFamily="18" charset="-122"/>
              </a:rPr>
              <a:t>体会：运用比喻，把花想象成大自然的话语，花开花谢就像大自然在说话、沉默一样。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汉仪旗黑Y3-35简" panose="00020600040101010101" pitchFamily="18" charset="-122"/>
            </a:endParaRPr>
          </a:p>
        </p:txBody>
      </p:sp>
      <p:pic>
        <p:nvPicPr>
          <p:cNvPr id="4" name="图片 3" descr="男2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0" y="535940"/>
            <a:ext cx="952500" cy="95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/>
      <p:bldP spid="13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63625" y="1990090"/>
            <a:ext cx="697801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汉仪旗黑Y3-35简" panose="00020600040101010101" pitchFamily="18" charset="-122"/>
              </a:rPr>
              <a:t>体会：把花想象成从苍穹坠落在绿茵中的星星，生动形象地写出了绿茵中繁花点点的美丽景象。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汉仪旗黑Y3-35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3625" y="1276985"/>
            <a:ext cx="60845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②  我是星星，从苍穹坠落在绿茵中。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1680" y="2082165"/>
            <a:ext cx="753110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体会：夜晚，花瓣合拢，就像花儿闭上眼睛睡着了；而天上亮晶晶的星星则是充满关爱的“千万颗亮晶晶的眼睛”。 白天，花瓣张开，就像花儿睁开眼睛睡醒了；而明亮的太阳则是凝视花儿的“硕大无朋的独眼”。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1680" y="918845"/>
            <a:ext cx="737743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③  我微睡时，黑夜星空的千万颗亮晶晶的眼睛对我察看；我醒来时，白昼的那只硕大无朋的独眼向我凝视。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7385" y="1358900"/>
            <a:ext cx="78092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诗人化身为花，运用第一人称，通过花语的真情流露，展现了一幅花态百现的自然图。 这首散文诗表面上是写花，但实际上是写人，诗人利用花这一大自然的符号，来寄托自己的伟大情操，同时也号召我们要像花一样，对光明心驰神往，既不顾影自怜，也不孤芳自赏。</a:t>
            </a:r>
            <a:endParaRPr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4" name="图片 3" descr="卡通对话框【三元素 为设计而生 3png.com】 (4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330" y="-378460"/>
            <a:ext cx="2477135" cy="1856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21180000">
            <a:off x="3754894" y="23812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主题归纳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5675" y="1455420"/>
            <a:ext cx="51860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……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（阅读资料原文见教材第11页）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040" y="1915795"/>
            <a:ext cx="4838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汉仪旗黑Y3-35简" panose="00020600040101010101" pitchFamily="18" charset="-122"/>
              </a:rPr>
              <a:t>找出文中想象奇特的地方。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汉仪旗黑Y3-35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5040" y="2503805"/>
            <a:ext cx="7183755" cy="529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①  “你时而歌唱，欢笑；时而又悲叹，哭号。”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5700" y="3272790"/>
            <a:ext cx="678307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把不同的风声想象成人在歌唱、欢笑、悲叹、哭号，非常奇特。</a:t>
            </a:r>
            <a:endParaRPr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4" name="图片 3" descr="卡通对话框【三元素 为设计而生 3png.com】 (4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330" y="-378460"/>
            <a:ext cx="2477135" cy="1856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21180000">
            <a:off x="3754894" y="23812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教材习题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3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27584" y="987574"/>
            <a:ext cx="7416824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②  “你仿佛是爱情的海洋，淹没了我们的灵魂，抚慰着我们宁静的心。”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6868" y="1677819"/>
            <a:ext cx="6118077" cy="4524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汉仪旗黑Y3-35简" panose="00020600040101010101" pitchFamily="18" charset="-122"/>
              </a:rPr>
              <a:t>把风想象成抚慰人心的爱情，非常奇特。</a:t>
            </a:r>
            <a:endParaRPr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汉仪旗黑Y3-35简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584" y="2193439"/>
            <a:ext cx="7802974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③  “升时，可看出你的刚毅、坚忍；降时，可看出你的谦恭、礼让；伸展时，则显示出你的轻盈、灵敏。” 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" y="3243729"/>
            <a:ext cx="7208998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把风想象成一个人：对待敌人和对手刚毅、坚忍，遇到朋友则谦恭、礼让，行动时更是步履轻盈、动作敏捷。</a:t>
            </a:r>
            <a:endParaRPr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8500" y="962025"/>
            <a:ext cx="755777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④  “你犹如一位尊贵而仁义的国王，对下层弱者显得和蔼可亲，对倨傲的强者则威风凛凛。” 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1525" y="2139315"/>
            <a:ext cx="7484745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同样大的风，作用在大树上时，大树枝干粗壮，受到的力就大；反之，作用在弱小的花草上时，花草受到的力就小。 作者由此把风想象成一位尊贵而仁义的国王，对倨傲者威风凛凛，对下层弱者则和蔼可亲。</a:t>
            </a:r>
            <a:endParaRPr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59790" y="1599565"/>
            <a:ext cx="7425055" cy="2331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纪伯伦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（1883～1931）  黎巴嫩诗人、散文家、画家。 纪伯伦认为诗人的职责是唱出“母亲心里的歌”，他的作品多以“爱”和“美”为主题。 他是阿拉伯近代文学史上第一个使用散文诗体的作家，并领导过阿拉伯著名的海外文学团体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笔会，为发展阿拉伯新文学作出了重大贡献。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2" name="图片 1" descr="卡通对话框【三元素 为设计而生 3png.com】 (4)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330" y="-378460"/>
            <a:ext cx="2477135" cy="1856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21180000">
            <a:off x="3754894" y="23812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作者简介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  <p:custDataLst>
      <p:tags r:id="rId3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54955" y="1700669"/>
            <a:ext cx="543433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5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下 课 了</a:t>
            </a:r>
            <a:endParaRPr lang="zh-CN" altLang="en-US" sz="115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5705" y="1093291"/>
            <a:ext cx="27120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部编版 六年级上册</a:t>
            </a:r>
            <a:endParaRPr lang="zh-CN" altLang="en-US" sz="24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623" y="3562092"/>
            <a:ext cx="1510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(1</a:t>
            </a:r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单元 </a:t>
            </a:r>
            <a:r>
              <a:rPr lang="en-US" altLang="zh-CN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)</a:t>
            </a:r>
            <a:endParaRPr lang="en-US" altLang="zh-CN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71600" y="3694048"/>
            <a:ext cx="737425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太阳出来，草叶上那些朝（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cháo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）阳的朝（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zhāo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）露不一会儿就全干了。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4065" y="1512570"/>
            <a:ext cx="73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冠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434465" y="1314450"/>
            <a:ext cx="268605" cy="97980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27045" y="1120140"/>
            <a:ext cx="1379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汉仪旗黑Y3-35简" panose="00020600040101010101" pitchFamily="18" charset="-122"/>
              </a:rPr>
              <a:t>桂冠</a:t>
            </a:r>
            <a:endParaRPr lang="zh-CN" altLang="en-US" sz="28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汉仪旗黑Y3-35简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27045" y="1804670"/>
            <a:ext cx="1442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汉仪旗黑Y3-35简" panose="00020600040101010101" pitchFamily="18" charset="-122"/>
              </a:rPr>
              <a:t>冠军</a:t>
            </a:r>
            <a:endParaRPr lang="zh-CN" altLang="en-US" sz="28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汉仪旗黑Y3-35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4040" y="1120140"/>
            <a:ext cx="1183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汉仪旗黑Y3-35简" panose="00020600040101010101" pitchFamily="18" charset="-122"/>
              </a:rPr>
              <a:t>guān</a:t>
            </a:r>
            <a:endParaRPr lang="zh-CN" altLang="en-US" sz="28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汉仪旗黑Y3-35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4040" y="1804670"/>
            <a:ext cx="1205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汉仪旗黑Y3-35简" panose="00020600040101010101" pitchFamily="18" charset="-122"/>
              </a:rPr>
              <a:t>guàn</a:t>
            </a:r>
            <a:endParaRPr lang="zh-CN" altLang="en-US" sz="28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汉仪旗黑Y3-3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8535" y="1512570"/>
            <a:ext cx="73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朝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5478780" y="1314450"/>
            <a:ext cx="268605" cy="97980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22795" y="1120140"/>
            <a:ext cx="1379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朝露</a:t>
            </a:r>
            <a:endParaRPr lang="zh-CN" altLang="en-US" sz="28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21855" y="1804670"/>
            <a:ext cx="1442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汉仪旗黑Y3-35简" panose="00020600040101010101" pitchFamily="18" charset="-122"/>
              </a:rPr>
              <a:t>朝阳</a:t>
            </a:r>
            <a:endParaRPr lang="zh-CN" altLang="en-US" sz="28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汉仪旗黑Y3-35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66130" y="1120140"/>
            <a:ext cx="1409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汉仪旗黑Y3-35简" panose="00020600040101010101" pitchFamily="18" charset="-122"/>
              </a:rPr>
              <a:t>zhāo</a:t>
            </a:r>
            <a:endParaRPr lang="zh-CN" altLang="en-US" sz="28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汉仪旗黑Y3-35简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66130" y="1804670"/>
            <a:ext cx="1130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汉仪旗黑Y3-35简" panose="00020600040101010101" pitchFamily="18" charset="-122"/>
              </a:rPr>
              <a:t>cháo</a:t>
            </a:r>
            <a:endParaRPr lang="zh-CN" altLang="en-US" sz="28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汉仪旗黑Y3-35简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600" y="2643758"/>
            <a:ext cx="7374890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这支球队初次参加比赛就获得了冠（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guàn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）军，摘得了“最佳球队”的桂冠（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guān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）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。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2" name="图片 1" descr="卡通对话框【三元素 为设计而生 3png.com】 (4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330" y="-378460"/>
            <a:ext cx="2477135" cy="1856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21180000">
            <a:off x="3754894" y="23812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字词学习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ldLvl="0" animBg="1"/>
      <p:bldP spid="19" grpId="0"/>
      <p:bldP spid="20" grpId="0"/>
      <p:bldP spid="8" grpId="0"/>
      <p:bldP spid="9" grpId="0"/>
      <p:bldP spid="10" grpId="0"/>
      <p:bldP spid="11" grpId="0" bldLvl="0" animBg="1"/>
      <p:bldP spid="12" grpId="0"/>
      <p:bldP spid="13" grpId="0"/>
      <p:bldP spid="14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55576" y="915566"/>
            <a:ext cx="8272145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【苍穹】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天空。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【孕育】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怀胎生育，比喻既存的事物中酝酿着新事物。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      </a:t>
            </a:r>
            <a:r>
              <a:rPr lang="zh-CN" altLang="en-US" sz="20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造句：海洋是孕育原始生命的温床。</a:t>
            </a:r>
            <a:endParaRPr lang="zh-CN" altLang="en-US" sz="20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【冠冕】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古代帝王、官员戴的帽子。文中指礼帽。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【摇曳】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摇荡。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   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</a:t>
            </a:r>
            <a:r>
              <a:rPr lang="zh-CN" altLang="en-US" sz="20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造句：风轻轻一吹，垂柳的枝条摇曳，像和人们打着招呼。</a:t>
            </a:r>
            <a:endParaRPr lang="zh-CN" altLang="en-US" sz="20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【旖旎】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柔和美好。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     </a:t>
            </a:r>
            <a:r>
              <a:rPr lang="zh-CN" altLang="en-US" sz="20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造句：一望无际的原野上，草色青青，风光旖旎，令人陶醉。</a:t>
            </a:r>
            <a:endParaRPr lang="zh-CN" altLang="en-US" sz="20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22935" y="866775"/>
            <a:ext cx="819023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4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【馥郁】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形容香气深厚。     </a:t>
            </a: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【硕大无朋】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形容无比的大。朋：伦比。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【琼浆】</a:t>
            </a:r>
            <a:r>
              <a:rPr lang="zh-CN" altLang="en-US" sz="14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指美酒。文中指朝露。</a:t>
            </a: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【鸣啭】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（鸟）婉转地鸣叫。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【婆娑】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盘旋舞动的样子。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【心驰神往】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心神飞到（向往的地方），形容非常向往。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【顾影自怜】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望着自己的影子，自己怜惜自己，形容孤独失意的样子。也指自我欣赏。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【孤芳自赏】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自命清高，自我欣赏。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造句：那个女孩总是孤芳自赏，大家不太愿意和她交往。</a:t>
            </a:r>
            <a:endParaRPr lang="zh-CN" altLang="en-US" sz="20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53688" y="794996"/>
            <a:ext cx="5829459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坠落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光明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  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孤芳自赏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        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9455" y="998924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升起</a:t>
            </a:r>
            <a:endParaRPr lang="zh-CN" altLang="en-US" sz="24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8012" y="99858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黑暗</a:t>
            </a:r>
            <a:endParaRPr lang="zh-CN" altLang="en-US" sz="24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3040" y="1656375"/>
            <a:ext cx="1571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自惭形秽</a:t>
            </a:r>
            <a:endParaRPr lang="zh-CN" altLang="en-US" sz="24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53688" y="2266457"/>
            <a:ext cx="570820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欢迎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摇曳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        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芬芳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     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察看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凝视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     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领悟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——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96614" y="2517754"/>
            <a:ext cx="1137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迎接</a:t>
            </a:r>
            <a:endParaRPr lang="zh-CN" altLang="en-US" sz="24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90139" y="2517754"/>
            <a:ext cx="1023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摇晃</a:t>
            </a:r>
            <a:endParaRPr lang="zh-CN" altLang="en-US" sz="24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96614" y="3200241"/>
            <a:ext cx="1031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芳香</a:t>
            </a:r>
            <a:endParaRPr lang="zh-CN" altLang="en-US" sz="24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90139" y="3200241"/>
            <a:ext cx="942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观察</a:t>
            </a:r>
            <a:endParaRPr lang="zh-CN" altLang="en-US" sz="24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96614" y="3868700"/>
            <a:ext cx="942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凝望</a:t>
            </a:r>
            <a:endParaRPr lang="zh-CN" altLang="en-US" sz="24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90139" y="3868700"/>
            <a:ext cx="942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体会</a:t>
            </a:r>
            <a:endParaRPr lang="zh-CN" altLang="en-US" sz="2400" b="1" dirty="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1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64235" y="1191260"/>
            <a:ext cx="3558540" cy="521970"/>
          </a:xfrm>
          <a:prstGeom prst="rect">
            <a:avLst/>
          </a:prstGeom>
          <a:noFill/>
          <a:ln>
            <a:solidFill>
              <a:srgbClr val="F28089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形容性格的四字词语：</a:t>
            </a:r>
            <a:endParaRPr lang="zh-CN" altLang="en-US" sz="2800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55776" y="1851670"/>
            <a:ext cx="474726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顾影自怜              孤芳自赏</a:t>
            </a:r>
            <a:endParaRPr lang="zh-CN" altLang="en-US" sz="28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光明磊落              刚正不阿 </a:t>
            </a:r>
            <a:endParaRPr lang="zh-CN" altLang="en-US" sz="28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280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Y3-35简" panose="00020600040101010101" pitchFamily="18" charset="-122"/>
              </a:rPr>
              <a:t>内柔外刚              刚愎自用</a:t>
            </a:r>
            <a:endParaRPr lang="zh-CN" altLang="en-US" sz="2800" b="1">
              <a:solidFill>
                <a:srgbClr val="F2808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汉仪旗黑Y3-35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74545" y="1611630"/>
            <a:ext cx="6517005" cy="49911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0">
              <a:spcBef>
                <a:spcPts val="18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同学们边朗读课文边思考下面的问题：</a:t>
            </a:r>
            <a:endParaRPr lang="zh-CN" altLang="en-US" sz="28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1970" y="2488565"/>
            <a:ext cx="506603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这篇文章总共分成了几部分？</a:t>
            </a:r>
            <a:endParaRPr lang="zh-CN" altLang="en-US" sz="24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  <a:p>
            <a:pPr indent="0" fontAlgn="auto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每一部分的主要内容是什么？</a:t>
            </a:r>
            <a:endParaRPr lang="zh-CN" altLang="en-US" sz="24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2" name="图片 1" descr="卡通对话框【三元素 为设计而生 3png.com】 (4)_wps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330" y="-378460"/>
            <a:ext cx="2477135" cy="1856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21180000">
            <a:off x="3754894" y="23812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280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汉仪旗黑Y3-35简" panose="00020600040101010101" pitchFamily="18" charset="-122"/>
              </a:rPr>
              <a:t>整体感知</a:t>
            </a:r>
            <a:endParaRPr lang="zh-CN" altLang="en-US" sz="2800" b="1" dirty="0">
              <a:solidFill>
                <a:srgbClr val="F280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汉仪旗黑Y3-35简" panose="00020600040101010101" pitchFamily="18" charset="-122"/>
            </a:endParaRPr>
          </a:p>
        </p:txBody>
      </p:sp>
      <p:pic>
        <p:nvPicPr>
          <p:cNvPr id="8" name="图片 7" descr="卡通看书【三元素 为设计而生 3png.com】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2782570"/>
            <a:ext cx="1936115" cy="1936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random/>
      </p:transition>
    </mc:Choice>
    <mc:Fallback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www.kakappt.com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ustin">
    <a:dk1>
      <a:sysClr val="windowText" lastClr="000000"/>
    </a:dk1>
    <a:lt1>
      <a:sysClr val="window" lastClr="FFFFFF"/>
    </a:lt1>
    <a:dk2>
      <a:srgbClr val="3E3D2D"/>
    </a:dk2>
    <a:lt2>
      <a:srgbClr val="CAF278"/>
    </a:lt2>
    <a:accent1>
      <a:srgbClr val="94C600"/>
    </a:accent1>
    <a:accent2>
      <a:srgbClr val="71685A"/>
    </a:accent2>
    <a:accent3>
      <a:srgbClr val="FF6700"/>
    </a:accent3>
    <a:accent4>
      <a:srgbClr val="909465"/>
    </a:accent4>
    <a:accent5>
      <a:srgbClr val="956B43"/>
    </a:accent5>
    <a:accent6>
      <a:srgbClr val="FEA022"/>
    </a:accent6>
    <a:hlink>
      <a:srgbClr val="E68200"/>
    </a:hlink>
    <a:folHlink>
      <a:srgbClr val="FFA94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www.kakappt.com</Template>
  <TotalTime>0</TotalTime>
  <Words>3115</Words>
  <Application>WPS 演示</Application>
  <PresentationFormat>全屏显示(16:9)</PresentationFormat>
  <Paragraphs>228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汉仪旗黑Y3-35简</vt:lpstr>
      <vt:lpstr>黑体</vt:lpstr>
      <vt:lpstr>Arial Unicode MS</vt:lpstr>
      <vt:lpstr>Calibri</vt:lpstr>
      <vt:lpstr>汉仪昌黎宋刻本原版W</vt:lpstr>
      <vt:lpstr>楷体</vt:lpstr>
      <vt:lpstr>www.kakappt.com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www.kakappt.com</Company>
  <LinksUpToDate>false</LinksUpToDate>
  <SharedDoc>false</SharedDoc>
  <HyperlinksChanged>false</HyperlinksChanged>
  <AppVersion>14.0000</AppVersion>
  <Manager>www.kakappt.com</Manager>
  <HyperlinkBase>www.kakappt.com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卡卡办公模板</dc:title>
  <dc:creator>www.kakappt.com</dc:creator>
  <cp:keywords>www.kakappt.com</cp:keywords>
  <dc:description>卡卡办公</dc:description>
  <dc:subject>www.kakappt.com</dc:subject>
  <cp:category>卡卡办公PPT模板</cp:category>
  <cp:lastModifiedBy>abc</cp:lastModifiedBy>
  <cp:revision>6</cp:revision>
  <dcterms:created xsi:type="dcterms:W3CDTF">2020-11-16T21:24:00Z</dcterms:created>
  <dcterms:modified xsi:type="dcterms:W3CDTF">2021-01-06T10:53:01Z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