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8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AF8EC-0B23-404F-A708-5078ED0B56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C4A68-B9D5-48E6-8528-571B9E52B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2879-330F-4232-88BD-903961830A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FF5C9-21B8-4FF5-B05C-24A82426FE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8D0DA-A2B4-44B0-868E-D2C09604D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6EDD4-B948-4151-9A53-CF885D32A7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2B94B-DA87-4702-861A-878B63C4CF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EFA66-D6F2-484C-B0BB-81E24BAFFE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66512-E2B2-451E-BDA3-470D0F140B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B42BD-B87D-4731-97BD-A5C6D0F0C7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C3CC4-8665-4C82-80A5-2B5AA68DC0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A09D9-0B69-47D4-97CD-A74E3C3691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8BFDFCAB-FF16-40CF-9DA3-64E0E481A9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" y="5181600"/>
            <a:ext cx="8915400" cy="114300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0000"/>
                </a:solidFill>
              </a:rPr>
              <a:t>Unit 1  Festivals around the world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heart rose"/>
          <p:cNvPicPr>
            <a:picLocks noChangeAspect="1" noChangeArrowheads="1"/>
          </p:cNvPicPr>
          <p:nvPr/>
        </p:nvPicPr>
        <p:blipFill>
          <a:blip r:embed="rId2"/>
          <a:srcRect l="5576" t="3891" b="1118"/>
          <a:stretch>
            <a:fillRect/>
          </a:stretch>
        </p:blipFill>
        <p:spPr bwMode="auto">
          <a:xfrm>
            <a:off x="5399088" y="0"/>
            <a:ext cx="3744912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0038" y="836613"/>
            <a:ext cx="8397875" cy="4525962"/>
          </a:xfrm>
        </p:spPr>
        <p:txBody>
          <a:bodyPr lIns="91428" tIns="45714" rIns="91428" bIns="45714"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What do you think is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going to happen to Li Fang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and Hu Jin?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If you were Li fang, how would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you explain that your gifts are gone?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If you were Hu Jin, would you forgive Li Fang</a:t>
            </a:r>
            <a:r>
              <a:rPr lang="en-US" altLang="zh-CN" smtClean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man_with_flowers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9138"/>
            <a:ext cx="1763713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5500688" y="0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006600"/>
                </a:solidFill>
              </a:rPr>
              <a:t>Story-retelling</a:t>
            </a:r>
          </a:p>
        </p:txBody>
      </p:sp>
      <p:pic>
        <p:nvPicPr>
          <p:cNvPr id="24579" name="Picture 4" descr="man_waiti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2349500"/>
            <a:ext cx="2497138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052638" y="83661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heart-broken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051050" y="1125538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not turn up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0" y="260350"/>
            <a:ext cx="205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look forward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0" y="692150"/>
            <a:ext cx="2051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with his roses and chocolates</a:t>
            </a:r>
          </a:p>
        </p:txBody>
      </p:sp>
      <p:pic>
        <p:nvPicPr>
          <p:cNvPr id="24584" name="Picture 9" descr="think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805238"/>
            <a:ext cx="1404938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AutoShape 10"/>
          <p:cNvSpPr>
            <a:spLocks noChangeArrowheads="1"/>
          </p:cNvSpPr>
          <p:nvPr/>
        </p:nvSpPr>
        <p:spPr bwMode="auto">
          <a:xfrm flipV="1">
            <a:off x="4356100" y="188913"/>
            <a:ext cx="1368425" cy="2447925"/>
          </a:xfrm>
          <a:prstGeom prst="cloudCallout">
            <a:avLst>
              <a:gd name="adj1" fmla="val 25866"/>
              <a:gd name="adj2" fmla="val -9533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lIns="91434" tIns="45717" rIns="91434" bIns="45717"/>
          <a:lstStyle/>
          <a:p>
            <a:pPr algn="ctr"/>
            <a:endParaRPr lang="zh-CN" altLang="zh-CN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4500563" y="1341438"/>
            <a:ext cx="1296987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300" b="1">
                <a:solidFill>
                  <a:srgbClr val="FF0000"/>
                </a:solidFill>
                <a:latin typeface="Comic Sans MS" pitchFamily="66" charset="0"/>
              </a:rPr>
              <a:t>Be laughed at?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572000" y="765175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宋体" pitchFamily="2" charset="-122"/>
              </a:rPr>
              <a:t>Fool?</a:t>
            </a:r>
          </a:p>
        </p:txBody>
      </p:sp>
      <p:pic>
        <p:nvPicPr>
          <p:cNvPr id="17422" name="Picture 14" descr="coffe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965947">
            <a:off x="4548188" y="2852738"/>
            <a:ext cx="671512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15" descr="t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9813" y="968375"/>
            <a:ext cx="3024187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 descr="11472419184506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62713" y="1484313"/>
            <a:ext cx="19621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17" descr="man_-_sa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213100"/>
            <a:ext cx="24574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051050" y="1484313"/>
            <a:ext cx="2016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not keep her word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6588125" y="5670550"/>
            <a:ext cx="2232025" cy="118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itchFamily="66" charset="0"/>
              </a:rPr>
              <a:t>Throw away his roses and chocolates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/>
      <p:bldP spid="17420" grpId="0"/>
      <p:bldP spid="17421" grpId="0"/>
      <p:bldP spid="17426" grpId="0"/>
      <p:bldP spid="174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4419600" y="0"/>
            <a:ext cx="2952750" cy="865188"/>
          </a:xfrm>
          <a:prstGeom prst="wave">
            <a:avLst>
              <a:gd name="adj1" fmla="val 13005"/>
              <a:gd name="adj2" fmla="val 0"/>
            </a:avLst>
          </a:prstGeom>
          <a:solidFill>
            <a:srgbClr val="CCFFCC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4" tIns="45717" rIns="91434" bIns="45717" anchor="ctr"/>
          <a:lstStyle/>
          <a:p>
            <a:pPr algn="ctr"/>
            <a:r>
              <a:rPr lang="en-US" altLang="zh-CN" sz="3200"/>
              <a:t>tea shop</a:t>
            </a:r>
          </a:p>
        </p:txBody>
      </p:sp>
      <p:pic>
        <p:nvPicPr>
          <p:cNvPr id="18435" name="Picture 3" descr="woman_with_gift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188913"/>
            <a:ext cx="2671763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990600" y="1219200"/>
            <a:ext cx="7056438" cy="2016125"/>
          </a:xfrm>
          <a:prstGeom prst="cloudCallout">
            <a:avLst>
              <a:gd name="adj1" fmla="val 35870"/>
              <a:gd name="adj2" fmla="val -3858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4" tIns="45717" rIns="91434" bIns="45717"/>
          <a:lstStyle/>
          <a:p>
            <a:pPr algn="ctr"/>
            <a:r>
              <a:rPr lang="en-US" altLang="zh-CN" sz="2800">
                <a:latin typeface="Comic Sans MS" pitchFamily="66" charset="0"/>
              </a:rPr>
              <a:t>Why are you so late?</a:t>
            </a:r>
          </a:p>
          <a:p>
            <a:pPr algn="ctr"/>
            <a:r>
              <a:rPr lang="en-US" altLang="zh-CN" sz="2800">
                <a:latin typeface="Comic Sans MS" pitchFamily="66" charset="0"/>
              </a:rPr>
              <a:t>I’ve been waiting for you for a long time.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286000" y="1905000"/>
            <a:ext cx="3473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Comic Sans MS" pitchFamily="66" charset="0"/>
              </a:rPr>
              <a:t> ve been waiting for</a:t>
            </a: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1219200" y="3352800"/>
            <a:ext cx="3203575" cy="1223963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3300">
              <a:alpha val="3490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4" tIns="45717" rIns="91434" bIns="45717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coffee shop </a:t>
            </a:r>
          </a:p>
        </p:txBody>
      </p:sp>
      <p:pic>
        <p:nvPicPr>
          <p:cNvPr id="18440" name="Picture 8" descr="{86108631-D4D3-4D91-8305-DFA60AA00E2A}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43000"/>
            <a:ext cx="15494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95288" y="404813"/>
            <a:ext cx="19446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宋体" pitchFamily="2" charset="-122"/>
              </a:rPr>
              <a:t>At last…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7363" y="4927600"/>
            <a:ext cx="81073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What do you think is going to happen to Li Fang and Hu Jin?</a:t>
            </a:r>
          </a:p>
          <a:p>
            <a:r>
              <a:rPr lang="en-US" altLang="zh-CN" sz="2800" b="1">
                <a:solidFill>
                  <a:srgbClr val="0000CC"/>
                </a:solidFill>
              </a:rPr>
              <a:t>Think of an ending to the story.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6" grpId="0" animBg="1"/>
      <p:bldP spid="18437" grpId="0"/>
      <p:bldP spid="18439" grpId="0" animBg="1"/>
      <p:bldP spid="15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0"/>
            <a:ext cx="8893175" cy="5402263"/>
          </a:xfrm>
        </p:spPr>
        <p:txBody>
          <a:bodyPr lIns="91428" tIns="45714" rIns="91428" bIns="45714"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66"/>
                </a:solidFill>
                <a:latin typeface="Times New Roman" pitchFamily="18" charset="0"/>
              </a:rPr>
              <a:t>Guess the words according to their</a:t>
            </a:r>
            <a:r>
              <a:rPr lang="en-US" altLang="ja-JP" b="1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altLang="zh-CN" b="1" smtClean="0">
                <a:solidFill>
                  <a:srgbClr val="FF0066"/>
                </a:solidFill>
                <a:latin typeface="Times New Roman" pitchFamily="18" charset="0"/>
              </a:rPr>
              <a:t>meanings:</a:t>
            </a:r>
            <a:endParaRPr lang="en-US" altLang="ja-JP" b="1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________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 appear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______________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 keep her promise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3. ____ a person who is not clever </a:t>
            </a:r>
            <a:endParaRPr lang="en-US" altLang="ja-JP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4. _____________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 wait without much hope</a:t>
            </a:r>
            <a:endParaRPr lang="en-US" altLang="ja-JP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5. 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_______   say sorry to sb</a:t>
            </a:r>
            <a:endParaRPr lang="en-US" altLang="ja-JP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6. ______ 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die in water because of unable to         </a:t>
            </a:r>
            <a:endParaRPr lang="en-US" altLang="ja-JP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                  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breathe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7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___________________________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drink coffee in order to forget the sadness</a:t>
            </a:r>
            <a:endParaRPr lang="en-US" altLang="ja-JP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8. ______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ja-JP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not difficult to understand or see</a:t>
            </a:r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755650" y="1773238"/>
            <a:ext cx="801688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fool</a:t>
            </a: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611188" y="2997200"/>
            <a:ext cx="1728787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apologize</a:t>
            </a: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755650" y="3644900"/>
            <a:ext cx="125412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drown</a:t>
            </a: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755650" y="620713"/>
            <a:ext cx="1449388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turn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up</a:t>
            </a:r>
          </a:p>
        </p:txBody>
      </p:sp>
      <p:sp>
        <p:nvSpPr>
          <p:cNvPr id="55316" name="Rectangle 20"/>
          <p:cNvSpPr>
            <a:spLocks noChangeArrowheads="1"/>
          </p:cNvSpPr>
          <p:nvPr/>
        </p:nvSpPr>
        <p:spPr bwMode="auto">
          <a:xfrm>
            <a:off x="827088" y="1196975"/>
            <a:ext cx="256857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keep her word</a:t>
            </a:r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755650" y="2349500"/>
            <a:ext cx="268922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hold his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breath</a:t>
            </a:r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827088" y="4724400"/>
            <a:ext cx="5046662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drown one’s sadness in coffee</a:t>
            </a:r>
          </a:p>
        </p:txBody>
      </p:sp>
      <p:sp>
        <p:nvSpPr>
          <p:cNvPr id="55319" name="Text Box 23"/>
          <p:cNvSpPr txBox="1">
            <a:spLocks noChangeArrowheads="1"/>
          </p:cNvSpPr>
          <p:nvPr/>
        </p:nvSpPr>
        <p:spPr bwMode="auto">
          <a:xfrm>
            <a:off x="611188" y="5949950"/>
            <a:ext cx="145097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</a:rPr>
              <a:t>obvious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5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/>
      <p:bldP spid="55309" grpId="0"/>
      <p:bldP spid="55310" grpId="0"/>
      <p:bldP spid="55315" grpId="0"/>
      <p:bldP spid="55316" grpId="0"/>
      <p:bldP spid="55317" grpId="0"/>
      <p:bldP spid="55318" grpId="0"/>
      <p:bldP spid="553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1082675"/>
            <a:ext cx="914400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 </a:t>
            </a:r>
            <a:endParaRPr lang="en-US" altLang="zh-CN" sz="29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7650" name="Picture 6" descr="图片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26035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323850" y="260350"/>
            <a:ext cx="4608513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rnd" cmpd="dbl">
            <a:solidFill>
              <a:schemeClr val="bg1"/>
            </a:solidFill>
            <a:prstDash val="sysDot"/>
            <a:round/>
            <a:headEnd/>
            <a:tailEnd/>
          </a:ln>
          <a:effectLst>
            <a:outerShdw sy="50000" kx="-2453608" algn="br" rotWithShape="0">
              <a:schemeClr val="bg2">
                <a:alpha val="50000"/>
              </a:schemeClr>
            </a:outerShdw>
          </a:effectLst>
        </p:spPr>
        <p:txBody>
          <a:bodyPr wrap="none" lIns="91428" tIns="45714" rIns="91428" bIns="45714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250825" y="115888"/>
            <a:ext cx="48355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ctr"/>
          <a:lstStyle/>
          <a:p>
            <a:r>
              <a:rPr lang="en-US" altLang="zh-CN" sz="4400" b="1">
                <a:solidFill>
                  <a:srgbClr val="FF3300"/>
                </a:solidFill>
              </a:rPr>
              <a:t>Language points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300038" y="1246188"/>
            <a:ext cx="84994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589" tIns="41294" rIns="82589" bIns="41294"/>
          <a:lstStyle/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1. But she didn’t</a:t>
            </a:r>
            <a:r>
              <a:rPr lang="en-US" altLang="zh-CN" sz="2700" b="1"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turn</a:t>
            </a:r>
            <a:r>
              <a:rPr lang="en-US" altLang="zh-CN" sz="27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up</a:t>
            </a:r>
            <a:r>
              <a:rPr lang="en-US" altLang="zh-CN" sz="2700" b="1">
                <a:latin typeface="Times New Roman" pitchFamily="18" charset="0"/>
              </a:rPr>
              <a:t>.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1) 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来</a:t>
            </a:r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, 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出席</a:t>
            </a:r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(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某活动</a:t>
            </a:r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), 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出现</a:t>
            </a:r>
          </a:p>
          <a:p>
            <a:pPr marL="309563" indent="-309563" defTabSz="825500"/>
            <a:r>
              <a:rPr lang="zh-CN" altLang="en-US" sz="2700" b="1"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I’m very happy you</a:t>
            </a:r>
            <a:r>
              <a:rPr lang="en-US" altLang="zh-CN" sz="2700" b="1"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turned</a:t>
            </a:r>
            <a:r>
              <a:rPr lang="en-US" altLang="zh-CN" sz="2700" b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up</a:t>
            </a:r>
            <a:r>
              <a:rPr lang="en-US" altLang="zh-CN" sz="2700" b="1"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so early.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2) 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把</a:t>
            </a:r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(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收音机等</a:t>
            </a:r>
            <a:r>
              <a:rPr lang="en-US" altLang="zh-CN" sz="2700" b="1">
                <a:solidFill>
                  <a:srgbClr val="000066"/>
                </a:solidFill>
                <a:latin typeface="Times New Roman" pitchFamily="18" charset="0"/>
              </a:rPr>
              <a:t>)</a:t>
            </a:r>
            <a:r>
              <a:rPr lang="zh-CN" altLang="en-US" sz="2700" b="1">
                <a:solidFill>
                  <a:srgbClr val="000066"/>
                </a:solidFill>
                <a:latin typeface="Times New Roman" pitchFamily="18" charset="0"/>
              </a:rPr>
              <a:t>音量开大一些</a:t>
            </a:r>
          </a:p>
          <a:p>
            <a:pPr marL="309563" indent="-309563" defTabSz="825500"/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Turn</a:t>
            </a:r>
            <a:r>
              <a:rPr lang="en-US" altLang="zh-CN" sz="2700" b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latin typeface="Times New Roman" pitchFamily="18" charset="0"/>
              </a:rPr>
              <a:t>up</a:t>
            </a:r>
            <a:r>
              <a:rPr lang="en-US" altLang="zh-CN" sz="2700" b="1">
                <a:latin typeface="Times New Roman" pitchFamily="18" charset="0"/>
              </a:rPr>
              <a:t> </a:t>
            </a:r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the radio a little, I can scarcely hear the program.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turn down</a:t>
            </a:r>
            <a:r>
              <a:rPr lang="en-US" altLang="zh-CN" sz="2700" b="1">
                <a:latin typeface="Times New Roman" pitchFamily="18" charset="0"/>
              </a:rPr>
              <a:t>                    </a:t>
            </a:r>
            <a:r>
              <a:rPr lang="zh-CN" altLang="en-US" sz="2700" b="1">
                <a:solidFill>
                  <a:srgbClr val="FF0000"/>
                </a:solidFill>
                <a:latin typeface="Times New Roman" pitchFamily="18" charset="0"/>
              </a:rPr>
              <a:t>拒绝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turn off</a:t>
            </a:r>
            <a:r>
              <a:rPr lang="en-US" altLang="zh-CN" sz="2700" b="1">
                <a:latin typeface="Times New Roman" pitchFamily="18" charset="0"/>
              </a:rPr>
              <a:t>                         </a:t>
            </a:r>
            <a:r>
              <a:rPr lang="zh-CN" altLang="en-US" sz="2700" b="1">
                <a:solidFill>
                  <a:srgbClr val="FF0000"/>
                </a:solidFill>
                <a:latin typeface="Times New Roman" pitchFamily="18" charset="0"/>
              </a:rPr>
              <a:t>关掉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turn on</a:t>
            </a:r>
            <a:r>
              <a:rPr lang="en-US" altLang="zh-CN" sz="2700" b="1">
                <a:latin typeface="Times New Roman" pitchFamily="18" charset="0"/>
              </a:rPr>
              <a:t>                         </a:t>
            </a:r>
            <a:r>
              <a:rPr lang="zh-CN" altLang="en-US" sz="2700" b="1">
                <a:solidFill>
                  <a:srgbClr val="FF0000"/>
                </a:solidFill>
                <a:latin typeface="Times New Roman" pitchFamily="18" charset="0"/>
              </a:rPr>
              <a:t>打开</a:t>
            </a:r>
          </a:p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turn out</a:t>
            </a:r>
            <a:r>
              <a:rPr lang="en-US" altLang="zh-CN" sz="2700" b="1">
                <a:latin typeface="Times New Roman" pitchFamily="18" charset="0"/>
              </a:rPr>
              <a:t>                        </a:t>
            </a:r>
            <a:r>
              <a:rPr lang="zh-CN" altLang="en-US" sz="2700" b="1">
                <a:solidFill>
                  <a:srgbClr val="FF0000"/>
                </a:solidFill>
                <a:latin typeface="Times New Roman" pitchFamily="18" charset="0"/>
              </a:rPr>
              <a:t>结果是</a:t>
            </a:r>
            <a:r>
              <a:rPr lang="en-US" altLang="zh-CN" sz="2700" b="1">
                <a:solidFill>
                  <a:srgbClr val="FF0000"/>
                </a:solidFill>
                <a:latin typeface="宋体" charset="-122"/>
              </a:rPr>
              <a:t>……</a:t>
            </a:r>
            <a:endParaRPr lang="en-US" altLang="zh-CN" sz="2700" b="1">
              <a:solidFill>
                <a:srgbClr val="FF0000"/>
              </a:solidFill>
              <a:latin typeface="Times New Roman" pitchFamily="18" charset="0"/>
            </a:endParaRPr>
          </a:p>
          <a:p>
            <a:pPr marL="309563" indent="-309563" defTabSz="825500"/>
            <a:r>
              <a:rPr lang="en-US" altLang="zh-CN" sz="2700" b="1">
                <a:solidFill>
                  <a:srgbClr val="000000"/>
                </a:solidFill>
                <a:latin typeface="Times New Roman" pitchFamily="18" charset="0"/>
              </a:rPr>
              <a:t>turn to sb. for help</a:t>
            </a:r>
            <a:r>
              <a:rPr lang="en-US" altLang="zh-CN" sz="2700" b="1">
                <a:latin typeface="Times New Roman" pitchFamily="18" charset="0"/>
              </a:rPr>
              <a:t>      </a:t>
            </a:r>
            <a:r>
              <a:rPr lang="zh-CN" altLang="en-US" sz="2700" b="1">
                <a:solidFill>
                  <a:srgbClr val="FF0000"/>
                </a:solidFill>
                <a:latin typeface="Times New Roman" pitchFamily="18" charset="0"/>
              </a:rPr>
              <a:t>向某人求助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 animBg="1"/>
      <p:bldP spid="378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1066800"/>
            <a:ext cx="91440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ctr">
            <a:spAutoFit/>
          </a:bodyPr>
          <a:lstStyle/>
          <a:p>
            <a:pPr marL="434975" indent="-434975"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2. She could be with her friends right now </a:t>
            </a:r>
            <a:r>
              <a:rPr lang="en-US" altLang="zh-CN" sz="2900" b="1" u="sng">
                <a:solidFill>
                  <a:srgbClr val="A50021"/>
                </a:solidFill>
                <a:latin typeface="Times New Roman" pitchFamily="18" charset="0"/>
              </a:rPr>
              <a:t>laughing at him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marL="434975" indent="-434975"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    laughing at him</a:t>
            </a:r>
            <a:r>
              <a:rPr lang="zh-CN" altLang="en-US" sz="2900" b="1">
                <a:solidFill>
                  <a:srgbClr val="000000"/>
                </a:solidFill>
                <a:latin typeface="Times New Roman" pitchFamily="18" charset="0"/>
              </a:rPr>
              <a:t>是动词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-ing</a:t>
            </a:r>
            <a:r>
              <a:rPr lang="zh-CN" altLang="en-US" sz="2900" b="1">
                <a:solidFill>
                  <a:srgbClr val="000000"/>
                </a:solidFill>
                <a:latin typeface="Times New Roman" pitchFamily="18" charset="0"/>
              </a:rPr>
              <a:t>短语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作伴随状语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00"/>
                </a:solidFill>
                <a:latin typeface="Times New Roman" pitchFamily="18" charset="0"/>
              </a:rPr>
              <a:t>强调与谓语动词的动作同时发生。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00038" y="3671888"/>
            <a:ext cx="8843962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They stood there for an hour, </a:t>
            </a:r>
            <a:r>
              <a:rPr lang="en-US" altLang="zh-CN" sz="2900" b="1" u="sng">
                <a:solidFill>
                  <a:srgbClr val="A50021"/>
                </a:solidFill>
                <a:latin typeface="Times New Roman" pitchFamily="18" charset="0"/>
              </a:rPr>
              <a:t>watching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 the woman weaving the cloth.                 </a:t>
            </a:r>
          </a:p>
          <a:p>
            <a:pPr>
              <a:lnSpc>
                <a:spcPct val="130000"/>
              </a:lnSpc>
            </a:pP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他们在那儿站了一个小时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看那位妇女织布。</a:t>
            </a:r>
          </a:p>
          <a:p>
            <a:pPr>
              <a:lnSpc>
                <a:spcPct val="130000"/>
              </a:lnSpc>
            </a:pPr>
            <a:endParaRPr lang="zh-CN" altLang="en-US" sz="2900" b="1">
              <a:solidFill>
                <a:srgbClr val="0000CC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900" b="1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355725"/>
            <a:ext cx="91440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1) ____ for the train, I had a long talk with my sister about the famous poet.</a:t>
            </a:r>
          </a:p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    A. Waited		    B. Being waiting</a:t>
            </a:r>
          </a:p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    C. Having waited           D. Waiting</a:t>
            </a:r>
          </a:p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2) Mike is a student at a famous university,   ___ for a degree in agriculture.</a:t>
            </a:r>
          </a:p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    A. studied		    B. studying	</a:t>
            </a:r>
          </a:p>
          <a:p>
            <a:pPr marL="446088" indent="-446088">
              <a:lnSpc>
                <a:spcPct val="125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    C. to have studied         D. to be studying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609600"/>
            <a:ext cx="2324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[</a:t>
            </a: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</a:rPr>
              <a:t>即学即用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]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552450" y="1416050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7131050" y="3581400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72710" grpId="0"/>
      <p:bldP spid="72711" grpId="0"/>
      <p:bldP spid="727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173038" y="990600"/>
            <a:ext cx="87979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3. She said she would be there at seven o’clock, 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and he thought she would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keep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her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A50021"/>
                </a:solidFill>
                <a:latin typeface="Times New Roman" pitchFamily="18" charset="0"/>
              </a:rPr>
              <a:t>keep one’s word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意为“守信用”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其反义词是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A50021"/>
                </a:solidFill>
                <a:latin typeface="Times New Roman" pitchFamily="18" charset="0"/>
              </a:rPr>
              <a:t>break one’s word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即“失信”。 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He is a man who always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keeps</a:t>
            </a:r>
            <a:r>
              <a:rPr lang="en-US" altLang="zh-CN" sz="2900" b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his</a:t>
            </a:r>
            <a:r>
              <a:rPr lang="en-US" altLang="zh-CN" sz="2900" b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Don’t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break</a:t>
            </a:r>
            <a:r>
              <a:rPr lang="en-US" altLang="zh-CN" sz="29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your</a:t>
            </a:r>
            <a:r>
              <a:rPr lang="en-US" altLang="zh-CN" sz="29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, otherwise, no one will trust you.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注意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: keep one’s word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和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break one’s word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中的名词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word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不能用复数形式。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A50021"/>
                </a:solidFill>
                <a:latin typeface="Times New Roman" pitchFamily="18" charset="0"/>
              </a:rPr>
              <a:t>in a word/in short/to be short   </a:t>
            </a:r>
            <a:r>
              <a:rPr lang="zh-CN" altLang="en-US" sz="2900" b="1">
                <a:solidFill>
                  <a:srgbClr val="A50021"/>
                </a:solidFill>
                <a:latin typeface="Times New Roman" pitchFamily="18" charset="0"/>
              </a:rPr>
              <a:t>简言之</a:t>
            </a:r>
            <a:r>
              <a:rPr lang="en-US" altLang="zh-CN" sz="2900" b="1">
                <a:solidFill>
                  <a:srgbClr val="A50021"/>
                </a:solidFill>
                <a:latin typeface="Times New Roman" pitchFamily="18" charset="0"/>
              </a:rPr>
              <a:t>; </a:t>
            </a:r>
            <a:r>
              <a:rPr lang="zh-CN" altLang="en-US" sz="2900" b="1">
                <a:solidFill>
                  <a:srgbClr val="A50021"/>
                </a:solidFill>
                <a:latin typeface="Times New Roman" pitchFamily="18" charset="0"/>
              </a:rPr>
              <a:t>总之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234950" y="777875"/>
            <a:ext cx="8512175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 </a:t>
            </a:r>
            <a:r>
              <a:rPr lang="en-US" altLang="zh-CN" sz="2900" b="1" i="1">
                <a:solidFill>
                  <a:srgbClr val="FF0000"/>
                </a:solidFill>
                <a:latin typeface="Times New Roman" pitchFamily="18" charset="0"/>
              </a:rPr>
              <a:t>n.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1) promise </a:t>
            </a:r>
            <a:r>
              <a:rPr lang="zh-CN" altLang="en-US" sz="2900" b="1">
                <a:solidFill>
                  <a:srgbClr val="000066"/>
                </a:solidFill>
                <a:latin typeface="Times New Roman" pitchFamily="18" charset="0"/>
              </a:rPr>
              <a:t>保证</a:t>
            </a: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66"/>
                </a:solidFill>
                <a:latin typeface="Times New Roman" pitchFamily="18" charset="0"/>
              </a:rPr>
              <a:t>承诺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I give you my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that I will keep it a secret.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He always keeps his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;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he is a man of his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2) </a:t>
            </a:r>
            <a:r>
              <a:rPr lang="zh-CN" altLang="en-US" sz="2900" b="1">
                <a:solidFill>
                  <a:srgbClr val="000066"/>
                </a:solidFill>
                <a:latin typeface="Times New Roman" pitchFamily="18" charset="0"/>
              </a:rPr>
              <a:t>词</a:t>
            </a: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66"/>
                </a:solidFill>
                <a:latin typeface="Times New Roman" pitchFamily="18" charset="0"/>
              </a:rPr>
              <a:t>单词</a:t>
            </a:r>
            <a:r>
              <a:rPr lang="zh-CN" altLang="en-US" sz="2900" b="1">
                <a:latin typeface="Times New Roman" pitchFamily="18" charset="0"/>
              </a:rPr>
              <a:t> 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What’s the English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for this?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3) </a:t>
            </a:r>
            <a:r>
              <a:rPr lang="zh-CN" altLang="en-US" sz="2900" b="1">
                <a:solidFill>
                  <a:srgbClr val="000066"/>
                </a:solidFill>
                <a:latin typeface="Times New Roman" pitchFamily="18" charset="0"/>
              </a:rPr>
              <a:t>谈话交谈</a:t>
            </a:r>
          </a:p>
          <a:p>
            <a:pPr>
              <a:spcBef>
                <a:spcPct val="20000"/>
              </a:spcBef>
            </a:pPr>
            <a:r>
              <a:rPr lang="zh-CN" altLang="en-US" sz="2900" b="1">
                <a:latin typeface="Times New Roman" pitchFamily="18" charset="0"/>
              </a:rPr>
              <a:t>   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have a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word/have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words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with sb.</a:t>
            </a:r>
          </a:p>
          <a:p>
            <a:pPr>
              <a:spcBef>
                <a:spcPct val="20000"/>
              </a:spcBef>
            </a:pPr>
            <a:r>
              <a:rPr lang="zh-CN" altLang="en-US" sz="2900" b="1">
                <a:solidFill>
                  <a:srgbClr val="000000"/>
                </a:solidFill>
                <a:latin typeface="Times New Roman" pitchFamily="18" charset="0"/>
              </a:rPr>
              <a:t>我想和你谈一下。</a:t>
            </a:r>
          </a:p>
          <a:p>
            <a:pPr>
              <a:spcBef>
                <a:spcPct val="20000"/>
              </a:spcBef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I’d like to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have a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word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with you.</a:t>
            </a:r>
            <a:endParaRPr lang="en-US" altLang="zh-CN" sz="2900" b="1">
              <a:solidFill>
                <a:srgbClr val="000000"/>
              </a:solidFill>
            </a:endParaRPr>
          </a:p>
        </p:txBody>
      </p:sp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627063" y="28892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>
            <a:spAutoFit/>
          </a:bodyPr>
          <a:lstStyle/>
          <a:p>
            <a:endParaRPr lang="zh-CN" altLang="zh-CN" sz="3200" b="1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468313" y="765175"/>
            <a:ext cx="8353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>
              <a:spcBef>
                <a:spcPct val="20000"/>
              </a:spcBef>
            </a:pP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have a word with sb.        </a:t>
            </a:r>
            <a:r>
              <a:rPr lang="zh-CN" altLang="en-US" sz="3100" b="1">
                <a:solidFill>
                  <a:srgbClr val="000099"/>
                </a:solidFill>
                <a:latin typeface="Times New Roman" pitchFamily="18" charset="0"/>
              </a:rPr>
              <a:t>与某人谈话</a:t>
            </a:r>
          </a:p>
          <a:p>
            <a:pPr>
              <a:spcBef>
                <a:spcPct val="20000"/>
              </a:spcBef>
            </a:pP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have words with sb.</a:t>
            </a:r>
            <a:r>
              <a:rPr lang="en-US" altLang="zh-CN" sz="3100" b="1">
                <a:latin typeface="Times New Roman" pitchFamily="18" charset="0"/>
              </a:rPr>
              <a:t>          </a:t>
            </a:r>
            <a:r>
              <a:rPr lang="zh-CN" altLang="en-US" sz="3100" b="1">
                <a:solidFill>
                  <a:srgbClr val="000099"/>
                </a:solidFill>
                <a:latin typeface="Times New Roman" pitchFamily="18" charset="0"/>
              </a:rPr>
              <a:t>与某人发生口角</a:t>
            </a:r>
          </a:p>
          <a:p>
            <a:pPr>
              <a:spcBef>
                <a:spcPct val="20000"/>
              </a:spcBef>
            </a:pP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in other words</a:t>
            </a:r>
            <a:r>
              <a:rPr lang="en-US" altLang="zh-CN" sz="3100" b="1">
                <a:latin typeface="Times New Roman" pitchFamily="18" charset="0"/>
              </a:rPr>
              <a:t>                   </a:t>
            </a:r>
            <a:r>
              <a:rPr lang="zh-CN" altLang="en-US" sz="3100" b="1">
                <a:solidFill>
                  <a:srgbClr val="000099"/>
                </a:solidFill>
                <a:latin typeface="Times New Roman" pitchFamily="18" charset="0"/>
              </a:rPr>
              <a:t>换句话说</a:t>
            </a:r>
            <a:endParaRPr lang="zh-CN" altLang="en-US" sz="310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323850" y="3068638"/>
            <a:ext cx="8351838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 gentleman should always ____ his ____.(           )</a:t>
            </a:r>
          </a:p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A. keeps; word        B. keep; word</a:t>
            </a:r>
          </a:p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C. keeps; words      D. keep; words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315200" y="3168650"/>
            <a:ext cx="576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WordArt 4"/>
          <p:cNvSpPr>
            <a:spLocks noChangeArrowheads="1" noChangeShapeType="1" noTextEdit="1"/>
          </p:cNvSpPr>
          <p:nvPr/>
        </p:nvSpPr>
        <p:spPr bwMode="auto">
          <a:xfrm>
            <a:off x="1676400" y="2289175"/>
            <a:ext cx="5943600" cy="2359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方正宋黑_GBK"/>
              </a:rPr>
              <a:t>Using Language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方正宋黑_GB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28" tIns="45714" rIns="91428" bIns="45714"/>
          <a:lstStyle/>
          <a:p>
            <a:pPr algn="l" eaLnBrk="1" hangingPunct="1"/>
            <a:r>
              <a:rPr lang="en-US" altLang="zh-CN" sz="2700" b="1" smtClean="0">
                <a:solidFill>
                  <a:srgbClr val="000000"/>
                </a:solidFill>
                <a:latin typeface="Times New Roman" pitchFamily="18" charset="0"/>
              </a:rPr>
              <a:t>4.Well, he was not going to</a:t>
            </a:r>
            <a:r>
              <a:rPr lang="en-US" altLang="zh-CN" sz="2700" b="1" smtClean="0">
                <a:latin typeface="Times New Roman" pitchFamily="18" charset="0"/>
              </a:rPr>
              <a:t> </a:t>
            </a:r>
            <a:r>
              <a:rPr lang="en-US" altLang="zh-CN" sz="2700" b="1" smtClean="0">
                <a:solidFill>
                  <a:srgbClr val="FF0066"/>
                </a:solidFill>
                <a:latin typeface="Times New Roman" pitchFamily="18" charset="0"/>
              </a:rPr>
              <a:t>hold his breath</a:t>
            </a:r>
            <a:r>
              <a:rPr lang="en-US" altLang="zh-CN" sz="2700" b="1" smtClean="0">
                <a:latin typeface="Times New Roman" pitchFamily="18" charset="0"/>
              </a:rPr>
              <a:t> </a:t>
            </a:r>
            <a:r>
              <a:rPr lang="en-US" altLang="zh-CN" sz="2700" b="1" smtClean="0">
                <a:solidFill>
                  <a:srgbClr val="000000"/>
                </a:solidFill>
                <a:latin typeface="Times New Roman" pitchFamily="18" charset="0"/>
              </a:rPr>
              <a:t>for her to</a:t>
            </a:r>
            <a:r>
              <a:rPr lang="en-US" altLang="zh-CN" sz="2700" b="1" smtClean="0">
                <a:latin typeface="Times New Roman" pitchFamily="18" charset="0"/>
              </a:rPr>
              <a:t> </a:t>
            </a:r>
            <a:r>
              <a:rPr lang="en-US" altLang="zh-CN" sz="2700" b="1" smtClean="0">
                <a:solidFill>
                  <a:srgbClr val="FF0066"/>
                </a:solidFill>
                <a:latin typeface="Times New Roman" pitchFamily="18" charset="0"/>
              </a:rPr>
              <a:t>apologize</a:t>
            </a:r>
            <a:r>
              <a:rPr lang="en-US" altLang="zh-CN" sz="2700" b="1" smtClean="0">
                <a:latin typeface="Times New Roman" pitchFamily="18" charset="0"/>
              </a:rPr>
              <a:t>.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4950" y="1600200"/>
            <a:ext cx="8909050" cy="4456113"/>
          </a:xfrm>
        </p:spPr>
        <p:txBody>
          <a:bodyPr lIns="91428" tIns="45714" rIns="91428" bIns="45714"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66"/>
                </a:solidFill>
                <a:latin typeface="Times New Roman" pitchFamily="18" charset="0"/>
              </a:rPr>
              <a:t>hold one’s breath</a:t>
            </a:r>
            <a:r>
              <a:rPr lang="en-US" altLang="zh-CN" sz="2900" b="1" smtClean="0">
                <a:latin typeface="Times New Roman" pitchFamily="18" charset="0"/>
              </a:rPr>
              <a:t>   </a:t>
            </a:r>
            <a:r>
              <a:rPr lang="zh-CN" altLang="en-US" sz="2900" b="1" smtClean="0">
                <a:solidFill>
                  <a:srgbClr val="000000"/>
                </a:solidFill>
                <a:latin typeface="Times New Roman" pitchFamily="18" charset="0"/>
              </a:rPr>
              <a:t>屏息；屏气；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All people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99"/>
                </a:solidFill>
                <a:latin typeface="Times New Roman" pitchFamily="18" charset="0"/>
              </a:rPr>
              <a:t>held their breath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to see who would win the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basketball match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sz="2900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66"/>
                </a:solidFill>
                <a:latin typeface="Times New Roman" pitchFamily="18" charset="0"/>
              </a:rPr>
              <a:t>breathe</a:t>
            </a:r>
            <a:r>
              <a:rPr lang="en-US" altLang="zh-CN" sz="2900" b="1" smtClean="0">
                <a:latin typeface="Times New Roman" pitchFamily="18" charset="0"/>
              </a:rPr>
              <a:t> v.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en-US" altLang="zh-CN" sz="29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2900" b="1" smtClean="0">
              <a:latin typeface="Times New Roman" pitchFamily="18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309813" y="3633788"/>
            <a:ext cx="5216525" cy="2003425"/>
          </a:xfrm>
          <a:prstGeom prst="rect">
            <a:avLst/>
          </a:prstGeom>
          <a:noFill/>
          <a:ln w="28575">
            <a:solidFill>
              <a:srgbClr val="33CCCC"/>
            </a:solidFill>
            <a:miter lim="800000"/>
            <a:headEnd/>
            <a:tailEnd/>
          </a:ln>
        </p:spPr>
        <p:txBody>
          <a:bodyPr lIns="82589" tIns="41294" rIns="82589" bIns="41294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take (one’s) breath</a:t>
            </a:r>
            <a:r>
              <a:rPr lang="en-US" altLang="zh-CN" sz="2900" b="1">
                <a:latin typeface="Times New Roman" pitchFamily="18" charset="0"/>
              </a:rPr>
              <a:t>  </a:t>
            </a:r>
            <a:r>
              <a:rPr lang="zh-CN" altLang="en-US" sz="2900" b="1">
                <a:latin typeface="Times New Roman" pitchFamily="18" charset="0"/>
              </a:rPr>
              <a:t>呼吸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get</a:t>
            </a:r>
            <a:r>
              <a:rPr lang="en-US" altLang="zh-CN" sz="29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one’s</a:t>
            </a:r>
            <a:r>
              <a:rPr lang="en-US" altLang="zh-CN" sz="29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breath</a:t>
            </a:r>
            <a:r>
              <a:rPr lang="en-US" altLang="zh-CN" sz="2900" b="1">
                <a:solidFill>
                  <a:srgbClr val="800080"/>
                </a:solidFill>
                <a:latin typeface="Times New Roman" pitchFamily="18" charset="0"/>
              </a:rPr>
              <a:t>    </a:t>
            </a:r>
            <a:r>
              <a:rPr lang="zh-CN" altLang="en-US" sz="2900" b="1">
                <a:latin typeface="Times New Roman" pitchFamily="18" charset="0"/>
              </a:rPr>
              <a:t>喘过气来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be out of</a:t>
            </a:r>
            <a:r>
              <a:rPr lang="en-US" altLang="zh-CN" sz="29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breath</a:t>
            </a:r>
            <a:r>
              <a:rPr lang="en-US" altLang="zh-CN" sz="2900" b="1">
                <a:latin typeface="Times New Roman" pitchFamily="18" charset="0"/>
              </a:rPr>
              <a:t>   </a:t>
            </a:r>
            <a:r>
              <a:rPr lang="zh-CN" altLang="en-US" sz="2900" b="1">
                <a:latin typeface="Times New Roman" pitchFamily="18" charset="0"/>
              </a:rPr>
              <a:t>喘不过气来</a:t>
            </a:r>
            <a:endParaRPr lang="zh-CN" altLang="en-US" sz="29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5575"/>
            <a:ext cx="9144000" cy="4524375"/>
          </a:xfrm>
        </p:spPr>
        <p:txBody>
          <a:bodyPr lIns="91428" tIns="45714" rIns="91428" bIns="45714"/>
          <a:lstStyle/>
          <a:p>
            <a:pPr eaLnBrk="1" hangingPunct="1">
              <a:lnSpc>
                <a:spcPct val="125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apologize = apologise </a:t>
            </a:r>
            <a:r>
              <a:rPr lang="zh-CN" altLang="en-US" sz="2900" b="1" smtClean="0">
                <a:solidFill>
                  <a:srgbClr val="000000"/>
                </a:solidFill>
                <a:latin typeface="Times New Roman" pitchFamily="18" charset="0"/>
              </a:rPr>
              <a:t>道歉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apologize </a:t>
            </a:r>
            <a:r>
              <a:rPr lang="en-US" altLang="zh-CN" sz="2900" b="1" u="sng" smtClean="0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 sb </a:t>
            </a:r>
            <a:r>
              <a:rPr lang="en-US" altLang="zh-CN" sz="2900" b="1" u="sng" smtClean="0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 (doing) sth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You should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apologize to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the teacher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for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being late.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A50021"/>
                </a:solidFill>
                <a:latin typeface="Times New Roman" pitchFamily="18" charset="0"/>
              </a:rPr>
              <a:t>apology n. [C]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make an apology </a:t>
            </a:r>
            <a:r>
              <a:rPr lang="en-US" altLang="zh-CN" sz="2900" b="1" u="sng" smtClean="0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 sb </a:t>
            </a:r>
            <a:r>
              <a:rPr lang="en-US" altLang="zh-CN" sz="2900" b="1" u="sng" smtClean="0">
                <a:solidFill>
                  <a:srgbClr val="FF0000"/>
                </a:solidFill>
                <a:latin typeface="Times New Roman" pitchFamily="18" charset="0"/>
              </a:rPr>
              <a:t>for </a:t>
            </a: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(doing) sth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You should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99"/>
                </a:solidFill>
                <a:latin typeface="Times New Roman" pitchFamily="18" charset="0"/>
              </a:rPr>
              <a:t>make an apology to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the teacher </a:t>
            </a:r>
            <a:r>
              <a:rPr lang="en-US" altLang="zh-CN" sz="2900" b="1" smtClean="0">
                <a:solidFill>
                  <a:srgbClr val="000099"/>
                </a:solidFill>
                <a:latin typeface="Times New Roman" pitchFamily="18" charset="0"/>
              </a:rPr>
              <a:t>for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being late.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900" b="1" smtClean="0">
              <a:latin typeface="Times New Roman" pitchFamily="18" charset="0"/>
            </a:endParaRPr>
          </a:p>
          <a:p>
            <a:pPr eaLnBrk="1" hangingPunct="1"/>
            <a:endParaRPr lang="en-US" altLang="zh-CN" sz="2900" smtClean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23863" y="4316413"/>
            <a:ext cx="1862137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defTabSz="825500">
              <a:spcBef>
                <a:spcPct val="50000"/>
              </a:spcBef>
            </a:pPr>
            <a:r>
              <a:rPr kumimoji="1" lang="zh-CN" altLang="en-US" sz="2900" b="1">
                <a:solidFill>
                  <a:srgbClr val="000000"/>
                </a:solidFill>
                <a:latin typeface="Times New Roman" pitchFamily="18" charset="0"/>
              </a:rPr>
              <a:t>表达道歉</a:t>
            </a:r>
          </a:p>
          <a:p>
            <a:pPr defTabSz="825500">
              <a:spcBef>
                <a:spcPct val="50000"/>
              </a:spcBef>
            </a:pPr>
            <a:r>
              <a:rPr kumimoji="1" lang="zh-CN" altLang="en-US" sz="2900" b="1">
                <a:solidFill>
                  <a:srgbClr val="000000"/>
                </a:solidFill>
                <a:latin typeface="Times New Roman" pitchFamily="18" charset="0"/>
              </a:rPr>
              <a:t>接受道歉</a:t>
            </a:r>
          </a:p>
          <a:p>
            <a:pPr defTabSz="825500">
              <a:spcBef>
                <a:spcPct val="50000"/>
              </a:spcBef>
            </a:pPr>
            <a:r>
              <a:rPr kumimoji="1" lang="zh-CN" altLang="en-US" sz="2900" b="1">
                <a:solidFill>
                  <a:srgbClr val="000000"/>
                </a:solidFill>
                <a:latin typeface="Times New Roman" pitchFamily="18" charset="0"/>
              </a:rPr>
              <a:t>拒绝道歉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182813" y="4246563"/>
            <a:ext cx="427355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defTabSz="825500">
              <a:spcBef>
                <a:spcPct val="50000"/>
              </a:spcBef>
            </a:pPr>
            <a:r>
              <a:rPr kumimoji="1" lang="en-US" altLang="zh-CN" sz="2900" b="1">
                <a:solidFill>
                  <a:srgbClr val="A50021"/>
                </a:solidFill>
                <a:latin typeface="Times New Roman" pitchFamily="18" charset="0"/>
              </a:rPr>
              <a:t>make / offer an apology</a:t>
            </a:r>
          </a:p>
          <a:p>
            <a:pPr defTabSz="825500">
              <a:spcBef>
                <a:spcPct val="50000"/>
              </a:spcBef>
            </a:pPr>
            <a:r>
              <a:rPr kumimoji="1" lang="en-US" altLang="zh-CN" sz="2900" b="1">
                <a:solidFill>
                  <a:srgbClr val="A50021"/>
                </a:solidFill>
                <a:latin typeface="Times New Roman" pitchFamily="18" charset="0"/>
              </a:rPr>
              <a:t>accept an apology</a:t>
            </a:r>
          </a:p>
          <a:p>
            <a:pPr defTabSz="825500">
              <a:spcBef>
                <a:spcPct val="50000"/>
              </a:spcBef>
            </a:pPr>
            <a:r>
              <a:rPr kumimoji="1" lang="en-US" altLang="zh-CN" sz="2900" b="1">
                <a:solidFill>
                  <a:srgbClr val="A50021"/>
                </a:solidFill>
                <a:latin typeface="Times New Roman" pitchFamily="18" charset="0"/>
              </a:rPr>
              <a:t>refuse an apology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0"/>
            <a:ext cx="8229600" cy="1143000"/>
          </a:xfrm>
        </p:spPr>
        <p:txBody>
          <a:bodyPr lIns="91428" tIns="45714" rIns="91428" bIns="45714"/>
          <a:lstStyle/>
          <a:p>
            <a:pPr eaLnBrk="1" hangingPunct="1"/>
            <a:r>
              <a:rPr lang="en-US" altLang="zh-CN" sz="2700" b="1" smtClean="0">
                <a:solidFill>
                  <a:srgbClr val="000000"/>
                </a:solidFill>
                <a:latin typeface="Times New Roman" pitchFamily="18" charset="0"/>
              </a:rPr>
              <a:t>5.He would</a:t>
            </a:r>
            <a:r>
              <a:rPr lang="en-US" altLang="zh-CN" sz="2700" b="1" smtClean="0">
                <a:latin typeface="Times New Roman" pitchFamily="18" charset="0"/>
              </a:rPr>
              <a:t> </a:t>
            </a:r>
            <a:r>
              <a:rPr lang="en-US" altLang="zh-CN" sz="2700" b="1" smtClean="0">
                <a:solidFill>
                  <a:srgbClr val="FF0000"/>
                </a:solidFill>
                <a:latin typeface="Times New Roman" pitchFamily="18" charset="0"/>
              </a:rPr>
              <a:t>drown his sadness</a:t>
            </a:r>
            <a:r>
              <a:rPr lang="en-US" altLang="zh-CN" sz="2700" b="1" smtClean="0">
                <a:latin typeface="Times New Roman" pitchFamily="18" charset="0"/>
              </a:rPr>
              <a:t> </a:t>
            </a:r>
            <a:r>
              <a:rPr lang="en-US" altLang="zh-CN" sz="2700" b="1" smtClean="0">
                <a:solidFill>
                  <a:srgbClr val="000000"/>
                </a:solidFill>
                <a:latin typeface="Times New Roman" pitchFamily="18" charset="0"/>
              </a:rPr>
              <a:t>in coffee.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4875"/>
            <a:ext cx="9144000" cy="4525963"/>
          </a:xfrm>
        </p:spPr>
        <p:txBody>
          <a:bodyPr lIns="91428" tIns="45714" rIns="91428" bIns="45714"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drown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1) </a:t>
            </a:r>
            <a:r>
              <a:rPr lang="zh-CN" altLang="en-US" sz="2900" b="1" smtClean="0">
                <a:solidFill>
                  <a:srgbClr val="0000FF"/>
                </a:solidFill>
                <a:latin typeface="Times New Roman" pitchFamily="18" charset="0"/>
              </a:rPr>
              <a:t>淹没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900" b="1" smtClean="0">
                <a:latin typeface="Times New Roman" pitchFamily="18" charset="0"/>
              </a:rPr>
              <a:t>   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The flood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drowned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the streets and houses.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2) </a:t>
            </a:r>
            <a:r>
              <a:rPr lang="zh-CN" altLang="en-US" sz="2900" b="1" smtClean="0">
                <a:solidFill>
                  <a:srgbClr val="0000FF"/>
                </a:solidFill>
                <a:latin typeface="Times New Roman" pitchFamily="18" charset="0"/>
              </a:rPr>
              <a:t>淹死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900" b="1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The man fell into the river and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drowned</a:t>
            </a:r>
            <a:r>
              <a:rPr lang="en-US" altLang="zh-CN" sz="2900" b="1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drown one’s sadness in… </a:t>
            </a:r>
            <a:r>
              <a:rPr lang="zh-CN" altLang="en-US" sz="2900" b="1" smtClean="0">
                <a:solidFill>
                  <a:srgbClr val="FF0000"/>
                </a:solidFill>
                <a:latin typeface="Times New Roman" pitchFamily="18" charset="0"/>
              </a:rPr>
              <a:t>借</a:t>
            </a:r>
            <a:r>
              <a:rPr lang="en-US" altLang="zh-CN" sz="2900" b="1" smtClean="0">
                <a:solidFill>
                  <a:srgbClr val="FF0000"/>
                </a:solidFill>
                <a:latin typeface="Times New Roman" pitchFamily="18" charset="0"/>
              </a:rPr>
              <a:t>… </a:t>
            </a:r>
            <a:r>
              <a:rPr lang="zh-CN" altLang="en-US" sz="2900" b="1" smtClean="0">
                <a:solidFill>
                  <a:srgbClr val="FF0000"/>
                </a:solidFill>
                <a:latin typeface="Times New Roman" pitchFamily="18" charset="0"/>
              </a:rPr>
              <a:t>消愁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He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FF"/>
                </a:solidFill>
                <a:latin typeface="Times New Roman" pitchFamily="18" charset="0"/>
              </a:rPr>
              <a:t>drowned his sadness in drink</a:t>
            </a:r>
            <a:r>
              <a:rPr lang="en-US" altLang="zh-CN" sz="2900" b="1" smtClean="0">
                <a:latin typeface="Times New Roman" pitchFamily="18" charset="0"/>
              </a:rPr>
              <a:t>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for breaking up with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his girlfriend.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en-US" altLang="zh-CN" sz="29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0038" y="1017588"/>
            <a:ext cx="8602662" cy="477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342900" indent="-342900">
              <a:lnSpc>
                <a:spcPct val="115000"/>
              </a:lnSpc>
            </a:pPr>
            <a:r>
              <a:rPr lang="en-US" altLang="zh-CN" sz="3000" b="1">
                <a:solidFill>
                  <a:srgbClr val="000000"/>
                </a:solidFill>
                <a:latin typeface="Times New Roman" pitchFamily="18" charset="0"/>
              </a:rPr>
              <a:t>6. It was</a:t>
            </a:r>
            <a:r>
              <a:rPr lang="en-US" altLang="zh-CN" sz="3000" b="1">
                <a:latin typeface="Times New Roman" pitchFamily="18" charset="0"/>
              </a:rPr>
              <a:t> </a:t>
            </a:r>
            <a:r>
              <a:rPr lang="en-US" altLang="zh-CN" sz="3000" b="1">
                <a:solidFill>
                  <a:srgbClr val="FF0066"/>
                </a:solidFill>
                <a:latin typeface="Times New Roman" pitchFamily="18" charset="0"/>
              </a:rPr>
              <a:t>obvious</a:t>
            </a:r>
            <a:r>
              <a:rPr lang="en-US" altLang="zh-CN" sz="3000" b="1">
                <a:latin typeface="Times New Roman" pitchFamily="18" charset="0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Times New Roman" pitchFamily="18" charset="0"/>
              </a:rPr>
              <a:t>that the manager of the coffee shop was waiting for Li Fang to leave...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3000" b="1">
                <a:latin typeface="Times New Roman" pitchFamily="18" charset="0"/>
              </a:rPr>
              <a:t>   </a:t>
            </a:r>
            <a:r>
              <a:rPr lang="en-US" altLang="zh-CN" sz="3000" b="1">
                <a:solidFill>
                  <a:srgbClr val="FF0000"/>
                </a:solidFill>
                <a:latin typeface="Times New Roman" pitchFamily="18" charset="0"/>
              </a:rPr>
              <a:t>obvious </a:t>
            </a:r>
            <a:r>
              <a:rPr lang="en-US" altLang="zh-CN" sz="3000" b="1" i="1">
                <a:latin typeface="Times New Roman" pitchFamily="18" charset="0"/>
              </a:rPr>
              <a:t>adj.</a:t>
            </a:r>
            <a:r>
              <a:rPr lang="en-US" altLang="zh-CN" sz="3000" b="1">
                <a:latin typeface="Times New Roman" pitchFamily="18" charset="0"/>
              </a:rPr>
              <a:t>    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3000" b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1) be obvious + to + </a:t>
            </a:r>
            <a:r>
              <a:rPr lang="zh-CN" altLang="en-US" sz="2900" b="1">
                <a:solidFill>
                  <a:srgbClr val="000000"/>
                </a:solidFill>
                <a:latin typeface="Times New Roman" pitchFamily="18" charset="0"/>
              </a:rPr>
              <a:t>表示人的名词或代词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Her disappointment was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obvious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to her friend.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2900" b="1">
                <a:solidFill>
                  <a:srgbClr val="000066"/>
                </a:solidFill>
                <a:latin typeface="Times New Roman" pitchFamily="18" charset="0"/>
              </a:rPr>
              <a:t>2) It + be + obvious +(to sb.) +that….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It was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obvious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that she was in danger.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 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 sz="3000" b="1">
                <a:solidFill>
                  <a:srgbClr val="3333FF"/>
                </a:solidFill>
                <a:latin typeface="Times New Roman" pitchFamily="18" charset="0"/>
              </a:rPr>
              <a:t>    </a:t>
            </a:r>
            <a:endParaRPr lang="en-US" altLang="zh-CN" sz="3000" b="1">
              <a:latin typeface="Times New Roman" pitchFamily="18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624138" y="2133600"/>
            <a:ext cx="28749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明显的，</a:t>
            </a:r>
            <a:r>
              <a:rPr lang="zh-CN" altLang="en-US" sz="2900" b="1">
                <a:solidFill>
                  <a:srgbClr val="0000CC"/>
                </a:solidFill>
              </a:rPr>
              <a:t> </a:t>
            </a:r>
            <a:r>
              <a:rPr lang="zh-CN" altLang="en-US" sz="2900" b="1">
                <a:solidFill>
                  <a:srgbClr val="0000CC"/>
                </a:solidFill>
                <a:latin typeface="Times New Roman" pitchFamily="18" charset="0"/>
              </a:rPr>
              <a:t>清楚的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34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73038" y="692150"/>
            <a:ext cx="8970962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7. As Li Fang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set off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for home, he thought...</a:t>
            </a:r>
          </a:p>
          <a:p>
            <a:pPr>
              <a:lnSpc>
                <a:spcPct val="130000"/>
              </a:lnSpc>
            </a:pP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A50021"/>
                </a:solidFill>
                <a:latin typeface="Times New Roman" pitchFamily="18" charset="0"/>
              </a:rPr>
              <a:t>set off: </a:t>
            </a:r>
          </a:p>
          <a:p>
            <a:pPr>
              <a:lnSpc>
                <a:spcPct val="130000"/>
              </a:lnSpc>
            </a:pPr>
            <a:endParaRPr lang="en-US" altLang="zh-CN" sz="2900" b="1">
              <a:solidFill>
                <a:srgbClr val="A50021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Tom and his father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set off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FF"/>
                </a:solidFill>
                <a:latin typeface="Times New Roman" pitchFamily="18" charset="0"/>
              </a:rPr>
              <a:t>for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America yesterday. </a:t>
            </a:r>
          </a:p>
          <a:p>
            <a:pPr>
              <a:lnSpc>
                <a:spcPct val="130000"/>
              </a:lnSpc>
            </a:pP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The bomb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set off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among the crowd.</a:t>
            </a:r>
          </a:p>
          <a:p>
            <a:pPr eaLnBrk="0" hangingPunct="0"/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A woman’ beauty is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set</a:t>
            </a:r>
            <a:r>
              <a:rPr lang="en-US" altLang="zh-CN" sz="29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off</a:t>
            </a:r>
            <a:r>
              <a:rPr lang="en-US" altLang="zh-CN" sz="2900" b="1">
                <a:latin typeface="Times New Roman" pitchFamily="18" charset="0"/>
              </a:rPr>
              <a:t>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by her clothes and jewellery.</a:t>
            </a:r>
          </a:p>
          <a:p>
            <a:pPr>
              <a:spcBef>
                <a:spcPct val="3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altLang="zh-CN" sz="29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806575" y="1314450"/>
            <a:ext cx="568801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eaLnBrk="0" hangingPunct="0"/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动身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出发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;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使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地雷、炸弹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)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爆炸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; </a:t>
            </a:r>
          </a:p>
          <a:p>
            <a:pPr eaLnBrk="0" hangingPunct="0"/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使某物更有吸引力。</a:t>
            </a:r>
          </a:p>
          <a:p>
            <a:pPr>
              <a:spcBef>
                <a:spcPct val="30000"/>
              </a:spcBef>
            </a:pPr>
            <a:endParaRPr lang="en-US" altLang="zh-CN" sz="2900" b="1">
              <a:solidFill>
                <a:srgbClr val="0000CC"/>
              </a:solidFill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00038" y="4384675"/>
            <a:ext cx="559276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defTabSz="825500" eaLnBrk="0" hangingPunct="0"/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set about doing sth.  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着手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做某事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)</a:t>
            </a:r>
          </a:p>
          <a:p>
            <a:pPr defTabSz="825500" eaLnBrk="0" hangingPunct="0"/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set up                         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建立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创立 </a:t>
            </a:r>
          </a:p>
          <a:p>
            <a:pPr defTabSz="825500" eaLnBrk="0" hangingPunct="0"/>
            <a:r>
              <a:rPr lang="en-US" altLang="zh-CN" sz="2900" b="1">
                <a:solidFill>
                  <a:srgbClr val="FF0000"/>
                </a:solidFill>
                <a:latin typeface="Times New Roman" pitchFamily="18" charset="0"/>
              </a:rPr>
              <a:t>set down                    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写下</a:t>
            </a:r>
            <a:r>
              <a:rPr lang="en-US" altLang="zh-CN" sz="29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2900" b="1">
                <a:solidFill>
                  <a:srgbClr val="000099"/>
                </a:solidFill>
                <a:latin typeface="Times New Roman" pitchFamily="18" charset="0"/>
              </a:rPr>
              <a:t>记下</a:t>
            </a:r>
          </a:p>
          <a:p>
            <a:pPr defTabSz="825500" eaLnBrk="0" hangingPunct="0">
              <a:spcBef>
                <a:spcPct val="50000"/>
              </a:spcBef>
            </a:pPr>
            <a:endParaRPr lang="en-US" altLang="zh-CN" sz="29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276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082675"/>
            <a:ext cx="8531225" cy="5546725"/>
          </a:xfrm>
        </p:spPr>
        <p:txBody>
          <a:bodyPr lIns="91428" tIns="45714" rIns="91428" bIns="45714"/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000" b="1" smtClean="0">
                <a:solidFill>
                  <a:srgbClr val="000000"/>
                </a:solidFill>
                <a:latin typeface="Times New Roman" pitchFamily="18" charset="0"/>
              </a:rPr>
              <a:t>8. I don’t want them to</a:t>
            </a:r>
            <a:r>
              <a:rPr lang="en-US" altLang="zh-CN" sz="3000" b="1" smtClean="0">
                <a:latin typeface="Times New Roman" pitchFamily="18" charset="0"/>
              </a:rPr>
              <a:t> </a:t>
            </a:r>
            <a:r>
              <a:rPr lang="en-US" altLang="zh-CN" sz="3000" b="1" smtClean="0">
                <a:solidFill>
                  <a:srgbClr val="FF0066"/>
                </a:solidFill>
                <a:latin typeface="Times New Roman" pitchFamily="18" charset="0"/>
              </a:rPr>
              <a:t>remind me of</a:t>
            </a:r>
            <a:r>
              <a:rPr lang="en-US" altLang="zh-CN" sz="3000" b="1" smtClean="0">
                <a:latin typeface="Times New Roman" pitchFamily="18" charset="0"/>
              </a:rPr>
              <a:t>  </a:t>
            </a:r>
            <a:r>
              <a:rPr lang="en-US" altLang="zh-CN" sz="3000" b="1" smtClean="0">
                <a:solidFill>
                  <a:srgbClr val="000000"/>
                </a:solidFill>
                <a:latin typeface="Times New Roman" pitchFamily="18" charset="0"/>
              </a:rPr>
              <a:t>her.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000" b="1" smtClean="0">
                <a:latin typeface="Times New Roman" pitchFamily="18" charset="0"/>
              </a:rPr>
              <a:t>    </a:t>
            </a:r>
            <a:r>
              <a:rPr lang="en-US" altLang="zh-CN" sz="3000" b="1" smtClean="0">
                <a:solidFill>
                  <a:srgbClr val="A50021"/>
                </a:solidFill>
                <a:latin typeface="Times New Roman" pitchFamily="18" charset="0"/>
              </a:rPr>
              <a:t>remind </a:t>
            </a:r>
            <a:r>
              <a:rPr lang="en-US" altLang="zh-CN" sz="3000" b="1" i="1" smtClean="0">
                <a:solidFill>
                  <a:srgbClr val="A50021"/>
                </a:solidFill>
                <a:latin typeface="Times New Roman" pitchFamily="18" charset="0"/>
              </a:rPr>
              <a:t>vt.</a:t>
            </a:r>
            <a:r>
              <a:rPr lang="en-US" altLang="zh-CN" sz="3000" b="1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en-US" sz="3000" b="1" smtClean="0">
                <a:solidFill>
                  <a:srgbClr val="0000FF"/>
                </a:solidFill>
                <a:latin typeface="Times New Roman" pitchFamily="18" charset="0"/>
              </a:rPr>
              <a:t>remind sb of sth </a:t>
            </a:r>
            <a:endParaRPr lang="en-US" altLang="zh-CN" sz="30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en-US" sz="3000" b="1" smtClean="0">
                <a:solidFill>
                  <a:srgbClr val="000000"/>
                </a:solidFill>
                <a:latin typeface="Times New Roman" pitchFamily="18" charset="0"/>
              </a:rPr>
              <a:t>使某人想起某事, 提醒某人某事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en-US" sz="3000" b="1" smtClean="0">
                <a:solidFill>
                  <a:srgbClr val="000000"/>
                </a:solidFill>
                <a:latin typeface="Times New Roman" pitchFamily="18" charset="0"/>
              </a:rPr>
              <a:t>This photo reminds him of his childhood.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itchFamily="18" charset="0"/>
              </a:rPr>
              <a:t>remind sb to do sth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000" b="1" smtClean="0">
                <a:solidFill>
                  <a:srgbClr val="000000"/>
                </a:solidFill>
                <a:latin typeface="Times New Roman" pitchFamily="18" charset="0"/>
              </a:rPr>
              <a:t>使某人想起做某事</a:t>
            </a:r>
            <a:r>
              <a:rPr lang="en-US" altLang="zh-CN" sz="3000" b="1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zh-CN" altLang="en-US" sz="3000" b="1" smtClean="0">
                <a:solidFill>
                  <a:srgbClr val="000000"/>
                </a:solidFill>
                <a:latin typeface="Times New Roman" pitchFamily="18" charset="0"/>
              </a:rPr>
              <a:t>提醒某人做某事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3000" b="1" smtClean="0">
                <a:solidFill>
                  <a:srgbClr val="000000"/>
                </a:solidFill>
                <a:latin typeface="Times New Roman" pitchFamily="18" charset="0"/>
              </a:rPr>
              <a:t>His parents often remind him to study hard.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30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562225" y="1524000"/>
            <a:ext cx="251618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00" b="1">
                <a:solidFill>
                  <a:srgbClr val="FF0066"/>
                </a:solidFill>
              </a:rPr>
              <a:t>提醒，使想起</a:t>
            </a:r>
            <a:r>
              <a:rPr lang="zh-CN" altLang="en-US" sz="3200">
                <a:solidFill>
                  <a:srgbClr val="FF0066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611188" y="1249363"/>
            <a:ext cx="784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9. forgive (forgave, forgiven)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000066"/>
                </a:solidFill>
                <a:latin typeface="Times New Roman" pitchFamily="18" charset="0"/>
              </a:rPr>
              <a:t>vt.</a:t>
            </a: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</a:rPr>
              <a:t>原谅</a:t>
            </a: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</a:rPr>
              <a:t>饶恕</a:t>
            </a: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900113" y="2019300"/>
            <a:ext cx="7005637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>
              <a:spcBef>
                <a:spcPct val="3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请原谅他的粗鲁吧。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</a:rPr>
              <a:t>Please forgive him for his rudeness.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927100" y="3348038"/>
            <a:ext cx="69818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/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forgiving</a:t>
            </a:r>
            <a:r>
              <a:rPr lang="en-US" altLang="zh-CN" sz="3200" b="1">
                <a:latin typeface="Times New Roman" pitchFamily="18" charset="0"/>
              </a:rPr>
              <a:t>    </a:t>
            </a:r>
            <a:r>
              <a:rPr lang="en-US" altLang="zh-CN" sz="3200" b="1" i="1">
                <a:solidFill>
                  <a:srgbClr val="000066"/>
                </a:solidFill>
                <a:latin typeface="Times New Roman" pitchFamily="18" charset="0"/>
              </a:rPr>
              <a:t>adj.</a:t>
            </a: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</a:rPr>
              <a:t>宽仁的</a:t>
            </a: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</a:rPr>
              <a:t>宽大的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forgiveness</a:t>
            </a:r>
            <a:r>
              <a:rPr lang="en-US" altLang="zh-CN" sz="3200" b="1">
                <a:latin typeface="Times New Roman" pitchFamily="18" charset="0"/>
              </a:rPr>
              <a:t>  </a:t>
            </a:r>
            <a:r>
              <a:rPr lang="en-US" altLang="zh-CN" sz="3200" b="1" i="1">
                <a:solidFill>
                  <a:srgbClr val="000066"/>
                </a:solidFill>
                <a:latin typeface="Times New Roman" pitchFamily="18" charset="0"/>
              </a:rPr>
              <a:t>n.</a:t>
            </a: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</a:rPr>
              <a:t>  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</a:rPr>
              <a:t>宽恕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ask</a:t>
            </a:r>
            <a:r>
              <a:rPr lang="en-US" altLang="zh-CN" sz="32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 sz="32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forgiveness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receive</a:t>
            </a:r>
            <a:r>
              <a:rPr lang="en-US" altLang="zh-CN" sz="3200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forgiveness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755650" y="1643063"/>
            <a:ext cx="7667625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ctr">
            <a:spAutoFit/>
          </a:bodyPr>
          <a:lstStyle/>
          <a:p>
            <a:pPr marL="423863" indent="-423863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I. 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用所给单词的适当形式填空。</a:t>
            </a:r>
          </a:p>
          <a:p>
            <a:pPr marL="423863" indent="-423863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1. You must ________ (apology) to your sister for being so rude. </a:t>
            </a:r>
          </a:p>
          <a:p>
            <a:pPr marL="423863" indent="-423863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2. He was really brave enough to save the _________ (drown) boy from the rough sea.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3203575" y="2500313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apologize</a:t>
            </a: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1908175" y="4652963"/>
            <a:ext cx="2063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drowning</a:t>
            </a: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611188" y="549275"/>
            <a:ext cx="1722437" cy="711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lIns="91428" tIns="45714" rIns="91428" bIns="45714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练习坊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2" grpId="0"/>
      <p:bldP spid="60424" grpId="0"/>
      <p:bldP spid="604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468313" y="333375"/>
            <a:ext cx="8207375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468313" indent="-468313">
              <a:lnSpc>
                <a:spcPct val="120000"/>
              </a:lnSpc>
              <a:tabLst>
                <a:tab pos="3852863" algn="l"/>
              </a:tabLst>
            </a:pPr>
            <a:r>
              <a:rPr lang="en-US" altLang="zh-CN" sz="3600" b="1">
                <a:latin typeface="Times New Roman" pitchFamily="18" charset="0"/>
              </a:rPr>
              <a:t>3. When their grandfather died, a great _______ (sad) filled their lives.</a:t>
            </a:r>
          </a:p>
          <a:p>
            <a:pPr marL="468313" indent="-468313">
              <a:lnSpc>
                <a:spcPct val="120000"/>
              </a:lnSpc>
              <a:tabLst>
                <a:tab pos="3852863" algn="l"/>
              </a:tabLst>
            </a:pPr>
            <a:r>
              <a:rPr lang="en-US" altLang="zh-CN" sz="3600" b="1">
                <a:latin typeface="Times New Roman" pitchFamily="18" charset="0"/>
              </a:rPr>
              <a:t>4. She ___________ (weep) bitter tears over the loss of her lover when I came in.</a:t>
            </a:r>
          </a:p>
          <a:p>
            <a:pPr marL="468313" indent="-468313">
              <a:lnSpc>
                <a:spcPct val="120000"/>
              </a:lnSpc>
              <a:tabLst>
                <a:tab pos="3852863" algn="l"/>
              </a:tabLst>
            </a:pPr>
            <a:r>
              <a:rPr lang="en-US" altLang="zh-CN" sz="3600" b="1">
                <a:latin typeface="Times New Roman" pitchFamily="18" charset="0"/>
              </a:rPr>
              <a:t>5. He has _______ (forgive) the wrongs I have done him.</a:t>
            </a:r>
          </a:p>
          <a:p>
            <a:pPr marL="468313" indent="-468313">
              <a:lnSpc>
                <a:spcPct val="120000"/>
              </a:lnSpc>
              <a:tabLst>
                <a:tab pos="3852863" algn="l"/>
              </a:tabLst>
            </a:pPr>
            <a:r>
              <a:rPr lang="en-US" altLang="zh-CN" sz="3600" b="1">
                <a:latin typeface="Times New Roman" pitchFamily="18" charset="0"/>
              </a:rPr>
              <a:t>6. _________ (obvious), he is interested in music as well as (in) painting.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971550" y="1125538"/>
            <a:ext cx="165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sadness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1692275" y="1773238"/>
            <a:ext cx="263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was weeping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2339975" y="3717925"/>
            <a:ext cx="180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forgiven</a:t>
            </a: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5014913"/>
            <a:ext cx="216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Obviously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7" grpId="0"/>
      <p:bldP spid="61448" grpId="0"/>
      <p:bldP spid="61450" grpId="0"/>
      <p:bldP spid="614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395288" y="3614738"/>
            <a:ext cx="83534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ctr">
            <a:spAutoFit/>
          </a:bodyPr>
          <a:lstStyle/>
          <a:p>
            <a:pPr marL="490538" indent="-490538"/>
            <a:r>
              <a:rPr lang="en-US" altLang="zh-CN" sz="3600" b="1">
                <a:latin typeface="Times New Roman" pitchFamily="18" charset="0"/>
              </a:rPr>
              <a:t>1. You can’t take her promises seriously; she never _____________.</a:t>
            </a:r>
          </a:p>
          <a:p>
            <a:pPr marL="490538" indent="-490538"/>
            <a:r>
              <a:rPr lang="en-US" altLang="zh-CN" sz="3600" b="1">
                <a:latin typeface="Times New Roman" pitchFamily="18" charset="0"/>
              </a:rPr>
              <a:t>2. If you want to catch that train, we’d better _____ for the station immediately.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55600" y="427038"/>
            <a:ext cx="832008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534988" indent="-534988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II. 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用方框内所给词组的适当形式完成下列句子。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395288" y="1960563"/>
            <a:ext cx="8424862" cy="15398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keep one’s word   turn up  remind ... of ...  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hold one’s breath        set off</a:t>
            </a: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2830513" y="4149725"/>
            <a:ext cx="318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keeps her word</a:t>
            </a: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2138363" y="5297488"/>
            <a:ext cx="136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set off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4" grpId="0"/>
      <p:bldP spid="63496" grpId="0" animBg="1"/>
      <p:bldP spid="63498" grpId="0"/>
      <p:bldP spid="635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5257800"/>
            <a:ext cx="7772400" cy="1143000"/>
          </a:xfrm>
        </p:spPr>
        <p:txBody>
          <a:bodyPr lIns="91428" tIns="45714" rIns="91428" bIns="45714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4000" b="1" smtClean="0">
                <a:solidFill>
                  <a:srgbClr val="FF00FF"/>
                </a:solidFill>
                <a:latin typeface="Comic Sans MS" pitchFamily="66" charset="0"/>
              </a:rPr>
              <a:t>Valentine’s Day</a:t>
            </a:r>
          </a:p>
        </p:txBody>
      </p:sp>
      <p:pic>
        <p:nvPicPr>
          <p:cNvPr id="16386" name="Picture 3" descr="origin-of-valentines-day"/>
          <p:cNvPicPr>
            <a:picLocks noChangeAspect="1" noChangeArrowheads="1"/>
          </p:cNvPicPr>
          <p:nvPr/>
        </p:nvPicPr>
        <p:blipFill>
          <a:blip r:embed="rId2"/>
          <a:srcRect l="29575" t="11842" r="24945" b="14867"/>
          <a:stretch>
            <a:fillRect/>
          </a:stretch>
        </p:blipFill>
        <p:spPr bwMode="auto">
          <a:xfrm>
            <a:off x="609600" y="762000"/>
            <a:ext cx="33210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4" descr="imagesCAS008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476250"/>
            <a:ext cx="4648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84213" y="987425"/>
            <a:ext cx="80645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marL="457200" indent="-4572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3. I was expecting Pile at ten, but he didn’t _______.</a:t>
            </a:r>
          </a:p>
          <a:p>
            <a:pPr marL="457200" indent="-4572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4.  The race was so close that everyone was ________________ at the finish.</a:t>
            </a:r>
          </a:p>
          <a:p>
            <a:pPr marL="457200" indent="-4572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5. This story he told me just now ________ me __ my childhood.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2470150" y="1779588"/>
            <a:ext cx="1670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turn up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1981200" y="3290888"/>
            <a:ext cx="374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holding his breath</a:t>
            </a: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 flipH="1">
            <a:off x="3781425" y="4732338"/>
            <a:ext cx="657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of</a:t>
            </a: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1116013" y="4732338"/>
            <a:ext cx="2063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reminded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9" grpId="0"/>
      <p:bldP spid="64521" grpId="0"/>
      <p:bldP spid="64523" grpId="0"/>
      <p:bldP spid="645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1066800" y="228600"/>
            <a:ext cx="6858000" cy="673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i="1">
                <a:latin typeface="Times New Roman" pitchFamily="18" charset="0"/>
              </a:rPr>
              <a:t>When is </a:t>
            </a:r>
            <a:r>
              <a:rPr kumimoji="1"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Chinese Valentine’s Day</a:t>
            </a:r>
            <a:r>
              <a:rPr kumimoji="1" lang="en-US" altLang="zh-CN" sz="3600" b="1" i="1">
                <a:latin typeface="Times New Roman" pitchFamily="18" charset="0"/>
              </a:rPr>
              <a:t>?</a:t>
            </a:r>
            <a:r>
              <a:rPr kumimoji="1" lang="en-US" altLang="zh-CN" sz="3600" b="1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905000" y="1371600"/>
            <a:ext cx="4648200" cy="601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95A"/>
                </a:solidFill>
                <a:latin typeface="Times New Roman" pitchFamily="18" charset="0"/>
              </a:rPr>
              <a:t>Qiqiao Festival </a:t>
            </a:r>
            <a:r>
              <a:rPr kumimoji="1" lang="en-US" altLang="zh-CN" sz="3200" b="1">
                <a:latin typeface="Times New Roman" pitchFamily="18" charset="0"/>
              </a:rPr>
              <a:t>(</a:t>
            </a:r>
            <a:r>
              <a:rPr kumimoji="1" lang="zh-CN" altLang="en-US" sz="3200" b="1">
                <a:latin typeface="Times New Roman" pitchFamily="18" charset="0"/>
              </a:rPr>
              <a:t>乞巧节</a:t>
            </a:r>
            <a:r>
              <a:rPr kumimoji="1" lang="en-US" altLang="zh-CN" sz="3200" b="1">
                <a:latin typeface="Times New Roman" pitchFamily="18" charset="0"/>
              </a:rPr>
              <a:t>)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457200" y="838200"/>
            <a:ext cx="8382000" cy="601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The seventh day of the seventh lunar month</a:t>
            </a:r>
          </a:p>
        </p:txBody>
      </p:sp>
      <p:pic>
        <p:nvPicPr>
          <p:cNvPr id="17412" name="Picture 5" descr="qiqi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animBg="1" autoUpdateAnimBg="0"/>
      <p:bldP spid="8602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heart-brok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57200"/>
            <a:ext cx="4725987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830388" y="5500688"/>
            <a:ext cx="7161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en-US" altLang="zh-CN" sz="4000" b="1">
                <a:solidFill>
                  <a:srgbClr val="0000FF"/>
                </a:solidFill>
                <a:latin typeface="Comic Sans MS" pitchFamily="66" charset="0"/>
              </a:rPr>
              <a:t>A Sad Love Story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Group 3"/>
          <p:cNvGraphicFramePr>
            <a:graphicFrameLocks noGrp="1"/>
          </p:cNvGraphicFramePr>
          <p:nvPr>
            <p:ph sz="half" idx="2"/>
          </p:nvPr>
        </p:nvGraphicFramePr>
        <p:xfrm>
          <a:off x="676275" y="2108200"/>
          <a:ext cx="8010525" cy="3759200"/>
        </p:xfrm>
        <a:graphic>
          <a:graphicData uri="http://schemas.openxmlformats.org/drawingml/2006/table">
            <a:tbl>
              <a:tblPr/>
              <a:tblGrid>
                <a:gridCol w="1947863"/>
                <a:gridCol w="6062662"/>
              </a:tblGrid>
              <a:tr h="819150"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when</a:t>
                      </a:r>
                    </a:p>
                  </a:txBody>
                  <a:tcPr marL="82589" marR="82589" marT="41294" marB="41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2589" marR="82589" marT="41294" marB="41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where</a:t>
                      </a:r>
                    </a:p>
                  </a:txBody>
                  <a:tcPr marL="82589" marR="82589" marT="41294" marB="41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2589" marR="82589" marT="41294" marB="41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who</a:t>
                      </a:r>
                    </a:p>
                  </a:txBody>
                  <a:tcPr marL="82589" marR="82589" marT="41294" marB="41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2589" marR="82589" marT="41294" marB="41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3338"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what</a:t>
                      </a:r>
                    </a:p>
                  </a:txBody>
                  <a:tcPr marL="82589" marR="82589" marT="41294" marB="41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2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2589" marR="82589" marT="41294" marB="41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2686050" y="2295525"/>
            <a:ext cx="5592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algn="ctr" defTabSz="825500" eaLnBrk="0" hangingPunct="0">
              <a:spcBef>
                <a:spcPct val="50000"/>
              </a:spcBef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on Chinese Valentine’s Day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686050" y="3057525"/>
            <a:ext cx="6094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algn="ctr" defTabSz="825500" eaLnBrk="0" hangingPunct="0">
              <a:spcBef>
                <a:spcPct val="50000"/>
              </a:spcBef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at a coffee shop            at a teas shop</a:t>
            </a: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5451475" y="3352800"/>
            <a:ext cx="817563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3503613" y="3819525"/>
            <a:ext cx="3582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algn="ctr" defTabSz="825500" eaLnBrk="0" hangingPunct="0">
              <a:spcBef>
                <a:spcPct val="50000"/>
              </a:spcBef>
            </a:pP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Li Fang &amp; Hu Jin</a:t>
            </a:r>
          </a:p>
        </p:txBody>
      </p:sp>
      <p:sp>
        <p:nvSpPr>
          <p:cNvPr id="19478" name="Text Box 24"/>
          <p:cNvSpPr txBox="1">
            <a:spLocks noChangeArrowheads="1"/>
          </p:cNvSpPr>
          <p:nvPr/>
        </p:nvSpPr>
        <p:spPr bwMode="auto">
          <a:xfrm>
            <a:off x="2057400" y="1060450"/>
            <a:ext cx="552926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589" tIns="41294" rIns="82589" bIns="41294">
            <a:spAutoFit/>
          </a:bodyPr>
          <a:lstStyle/>
          <a:p>
            <a:pPr algn="ctr" defTabSz="825500"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A50021"/>
                </a:solidFill>
                <a:latin typeface="Times New Roman" pitchFamily="18" charset="0"/>
              </a:rPr>
              <a:t>A sad love story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/>
      <p:bldP spid="82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765175"/>
            <a:ext cx="8642350" cy="5472113"/>
          </a:xfrm>
        </p:spPr>
        <p:txBody>
          <a:bodyPr lIns="91428" tIns="45714" rIns="91428" bIns="45714"/>
          <a:lstStyle/>
          <a:p>
            <a:pPr marL="609600" indent="-609600" eaLnBrk="1" hangingPunct="1">
              <a:lnSpc>
                <a:spcPct val="130000"/>
              </a:lnSpc>
              <a:spcBef>
                <a:spcPct val="0"/>
              </a:spcBef>
              <a:buFontTx/>
              <a:buAutoNum type="arabicPeriod"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The girl Li Fang loved and waited for didn’t turn up. But he didn’t lose heart. 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2.   Zhi</a:t>
            </a:r>
            <a:r>
              <a:rPr lang="en-US" altLang="zh-CN" b="1" smtClean="0">
                <a:solidFill>
                  <a:srgbClr val="000000"/>
                </a:solidFill>
              </a:rPr>
              <a:t>nü</a:t>
            </a: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 was made to return to Heaven without her husband. They were allowed to meet once a year on the seventh day of the tenth lunar month.   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Times New Roman" pitchFamily="18" charset="0"/>
              </a:rPr>
              <a:t>3.   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itchFamily="18" charset="0"/>
              </a:rPr>
              <a:t>Hu Jin had been waiting for Li Fang for a long time with a gift for him. </a:t>
            </a:r>
            <a:endParaRPr lang="en-US" altLang="zh-CN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6877050" y="1341438"/>
            <a:ext cx="447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0"/>
            <a:ext cx="35274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True or false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7164388" y="5105400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003800" y="3860800"/>
            <a:ext cx="4476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1" grpId="0"/>
      <p:bldP spid="61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522413"/>
            <a:ext cx="8785225" cy="4344987"/>
          </a:xfrm>
        </p:spPr>
        <p:txBody>
          <a:bodyPr lIns="91428" tIns="45714" rIns="91428" bIns="45714"/>
          <a:lstStyle/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</a:rPr>
              <a:t>    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en-US" altLang="ja-JP" sz="2900" b="1" smtClean="0">
                <a:solidFill>
                  <a:srgbClr val="000000"/>
                </a:solidFill>
                <a:latin typeface="Times New Roman" pitchFamily="18" charset="0"/>
              </a:rPr>
              <a:t>Why was the TV story what Li Fang needed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?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solidFill>
                  <a:srgbClr val="FF00FF"/>
                </a:solidFill>
                <a:latin typeface="Times New Roman" pitchFamily="18" charset="0"/>
              </a:rPr>
              <a:t>          </a:t>
            </a:r>
            <a:r>
              <a:rPr lang="en-US" altLang="ja-JP" sz="2900" b="1" smtClean="0">
                <a:solidFill>
                  <a:srgbClr val="0000CC"/>
                </a:solidFill>
                <a:latin typeface="Times New Roman" pitchFamily="18" charset="0"/>
              </a:rPr>
              <a:t>The TV story was a sad story about lost love-- the same situation as Li Fang</a:t>
            </a:r>
            <a:r>
              <a:rPr lang="en-US" altLang="zh-CN" sz="2900" b="1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</a:rPr>
              <a:t>    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2. Why do people want the weather to be fine on Qiqiao Festival?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solidFill>
                  <a:srgbClr val="FF00FF"/>
                </a:solidFill>
                <a:latin typeface="Times New Roman" pitchFamily="18" charset="0"/>
              </a:rPr>
              <a:t>          </a:t>
            </a:r>
            <a:r>
              <a:rPr lang="en-US" altLang="zh-CN" sz="2900" b="1" smtClean="0">
                <a:solidFill>
                  <a:srgbClr val="0000CC"/>
                </a:solidFill>
                <a:latin typeface="Times New Roman" pitchFamily="18" charset="0"/>
              </a:rPr>
              <a:t>If it is raining, it means that zhinu is weeping and the couple won’t be able to meet.</a:t>
            </a:r>
            <a:endParaRPr lang="en-US" altLang="zh-CN" sz="3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9388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ctr"/>
          <a:lstStyle/>
          <a:p>
            <a:r>
              <a:rPr lang="en-US" altLang="zh-CN" sz="4000" b="1">
                <a:solidFill>
                  <a:srgbClr val="9900FF"/>
                </a:solidFill>
                <a:latin typeface="Times New Roman" pitchFamily="18" charset="0"/>
              </a:rPr>
              <a:t>Read again and answer the questions.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81000"/>
            <a:ext cx="9144000" cy="4598988"/>
          </a:xfrm>
        </p:spPr>
        <p:txBody>
          <a:bodyPr lIns="91428" tIns="45714" rIns="91428" bIns="45714"/>
          <a:lstStyle/>
          <a:p>
            <a:pPr marL="609600" indent="-609600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</a:rPr>
              <a:t>     </a:t>
            </a:r>
            <a:r>
              <a:rPr lang="en-US" altLang="zh-CN" sz="2900" b="1" smtClean="0">
                <a:solidFill>
                  <a:srgbClr val="000000"/>
                </a:solidFill>
                <a:latin typeface="Times New Roman" pitchFamily="18" charset="0"/>
              </a:rPr>
              <a:t>3. What is the reason why Li Fang and Hu Jin did not meet on time?</a:t>
            </a:r>
          </a:p>
          <a:p>
            <a:pPr marL="609600" indent="-609600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900" b="1" smtClean="0">
                <a:solidFill>
                  <a:srgbClr val="FF00FF"/>
                </a:solidFill>
                <a:latin typeface="Times New Roman" pitchFamily="18" charset="0"/>
              </a:rPr>
              <a:t>         </a:t>
            </a:r>
            <a:r>
              <a:rPr lang="en-US" altLang="zh-CN" sz="2900" b="1" smtClean="0">
                <a:solidFill>
                  <a:srgbClr val="0000CC"/>
                </a:solidFill>
                <a:latin typeface="Times New Roman" pitchFamily="18" charset="0"/>
              </a:rPr>
              <a:t>Because Li Fang waited in the coffee shop and Hu Jin waited in the tea shop.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2820988"/>
            <a:ext cx="91440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/>
          <a:lstStyle/>
          <a:p>
            <a:pPr marL="609600" indent="-609600">
              <a:lnSpc>
                <a:spcPct val="130000"/>
              </a:lnSpc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600" b="1">
                <a:latin typeface="Times New Roman" pitchFamily="18" charset="0"/>
              </a:rPr>
              <a:t>     </a:t>
            </a:r>
            <a:r>
              <a:rPr lang="en-US" altLang="zh-CN" sz="2900" b="1">
                <a:solidFill>
                  <a:srgbClr val="000000"/>
                </a:solidFill>
                <a:latin typeface="Times New Roman" pitchFamily="18" charset="0"/>
              </a:rPr>
              <a:t>4. Why was Li Fang so worried at the end of the story?</a:t>
            </a:r>
          </a:p>
          <a:p>
            <a:pPr marL="609600" indent="-609600">
              <a:lnSpc>
                <a:spcPct val="130000"/>
              </a:lnSpc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900" b="1">
                <a:solidFill>
                  <a:srgbClr val="FF00FF"/>
                </a:solidFill>
                <a:latin typeface="Times New Roman" pitchFamily="18" charset="0"/>
              </a:rPr>
              <a:t>          </a:t>
            </a:r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Because he had thrown away the gifts for Hu Jin, so he had nothing to give her and he thought she would not forgive him.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35</TotalTime>
  <Words>1444</Words>
  <Application>Microsoft Office PowerPoint</Application>
  <PresentationFormat>全屏显示(4:3)</PresentationFormat>
  <Paragraphs>218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Comic Sans MS</vt:lpstr>
      <vt:lpstr>Times New Roman</vt:lpstr>
      <vt:lpstr>Monotype Corsiva</vt:lpstr>
      <vt:lpstr>诗情画意</vt:lpstr>
      <vt:lpstr>诗情画意</vt:lpstr>
      <vt:lpstr>Unit 1  Festivals around the world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4.Well, he was not going to hold his breath for her to apologize.</vt:lpstr>
      <vt:lpstr>幻灯片 21</vt:lpstr>
      <vt:lpstr>5.He would drown his sadness in coffee.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</cp:lastModifiedBy>
  <cp:revision>5</cp:revision>
  <cp:lastPrinted>1601-01-01T00:00:00Z</cp:lastPrinted>
  <dcterms:created xsi:type="dcterms:W3CDTF">1601-01-01T00:00:00Z</dcterms:created>
  <dcterms:modified xsi:type="dcterms:W3CDTF">2015-03-13T05:07:01Z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