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28"/>
  </p:notesMasterIdLst>
  <p:handoutMasterIdLst>
    <p:handoutMasterId r:id="rId29"/>
  </p:handoutMasterIdLst>
  <p:sldIdLst>
    <p:sldId id="307" r:id="rId2"/>
    <p:sldId id="272" r:id="rId3"/>
    <p:sldId id="277" r:id="rId4"/>
    <p:sldId id="308" r:id="rId5"/>
    <p:sldId id="309" r:id="rId6"/>
    <p:sldId id="273" r:id="rId7"/>
    <p:sldId id="286" r:id="rId8"/>
    <p:sldId id="279" r:id="rId9"/>
    <p:sldId id="280" r:id="rId10"/>
    <p:sldId id="287" r:id="rId11"/>
    <p:sldId id="288" r:id="rId12"/>
    <p:sldId id="285" r:id="rId13"/>
    <p:sldId id="263" r:id="rId14"/>
    <p:sldId id="270" r:id="rId15"/>
    <p:sldId id="282" r:id="rId16"/>
    <p:sldId id="264" r:id="rId17"/>
    <p:sldId id="284" r:id="rId18"/>
    <p:sldId id="294" r:id="rId19"/>
    <p:sldId id="301" r:id="rId20"/>
    <p:sldId id="302" r:id="rId21"/>
    <p:sldId id="306" r:id="rId22"/>
    <p:sldId id="265" r:id="rId23"/>
    <p:sldId id="283" r:id="rId24"/>
    <p:sldId id="266" r:id="rId25"/>
    <p:sldId id="268" r:id="rId26"/>
    <p:sldId id="293" r:id="rId27"/>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pitchFamily="2" charset="-122"/>
        <a:cs typeface="+mn-cs"/>
      </a:defRPr>
    </a:lvl1pPr>
    <a:lvl2pPr marL="457200" algn="l" rtl="0" fontAlgn="base">
      <a:spcBef>
        <a:spcPct val="0"/>
      </a:spcBef>
      <a:spcAft>
        <a:spcPct val="0"/>
      </a:spcAft>
      <a:defRPr kern="1200">
        <a:solidFill>
          <a:schemeClr val="tx1"/>
        </a:solidFill>
        <a:latin typeface="Arial" charset="0"/>
        <a:ea typeface="宋体" pitchFamily="2" charset="-122"/>
        <a:cs typeface="+mn-cs"/>
      </a:defRPr>
    </a:lvl2pPr>
    <a:lvl3pPr marL="914400" algn="l" rtl="0" fontAlgn="base">
      <a:spcBef>
        <a:spcPct val="0"/>
      </a:spcBef>
      <a:spcAft>
        <a:spcPct val="0"/>
      </a:spcAft>
      <a:defRPr kern="1200">
        <a:solidFill>
          <a:schemeClr val="tx1"/>
        </a:solidFill>
        <a:latin typeface="Arial" charset="0"/>
        <a:ea typeface="宋体" pitchFamily="2" charset="-122"/>
        <a:cs typeface="+mn-cs"/>
      </a:defRPr>
    </a:lvl3pPr>
    <a:lvl4pPr marL="1371600" algn="l" rtl="0" fontAlgn="base">
      <a:spcBef>
        <a:spcPct val="0"/>
      </a:spcBef>
      <a:spcAft>
        <a:spcPct val="0"/>
      </a:spcAft>
      <a:defRPr kern="1200">
        <a:solidFill>
          <a:schemeClr val="tx1"/>
        </a:solidFill>
        <a:latin typeface="Arial" charset="0"/>
        <a:ea typeface="宋体" pitchFamily="2" charset="-122"/>
        <a:cs typeface="+mn-cs"/>
      </a:defRPr>
    </a:lvl4pPr>
    <a:lvl5pPr marL="1828800" algn="l" rtl="0" fontAlgn="base">
      <a:spcBef>
        <a:spcPct val="0"/>
      </a:spcBef>
      <a:spcAft>
        <a:spcPct val="0"/>
      </a:spcAft>
      <a:defRPr kern="1200">
        <a:solidFill>
          <a:schemeClr val="tx1"/>
        </a:solidFill>
        <a:latin typeface="Arial" charset="0"/>
        <a:ea typeface="宋体" pitchFamily="2" charset="-122"/>
        <a:cs typeface="+mn-cs"/>
      </a:defRPr>
    </a:lvl5pPr>
    <a:lvl6pPr marL="2286000" algn="l" defTabSz="914400" rtl="0" eaLnBrk="1" latinLnBrk="0" hangingPunct="1">
      <a:defRPr kern="1200">
        <a:solidFill>
          <a:schemeClr val="tx1"/>
        </a:solidFill>
        <a:latin typeface="Arial" charset="0"/>
        <a:ea typeface="宋体" pitchFamily="2" charset="-122"/>
        <a:cs typeface="+mn-cs"/>
      </a:defRPr>
    </a:lvl6pPr>
    <a:lvl7pPr marL="2743200" algn="l" defTabSz="914400" rtl="0" eaLnBrk="1" latinLnBrk="0" hangingPunct="1">
      <a:defRPr kern="1200">
        <a:solidFill>
          <a:schemeClr val="tx1"/>
        </a:solidFill>
        <a:latin typeface="Arial" charset="0"/>
        <a:ea typeface="宋体" pitchFamily="2" charset="-122"/>
        <a:cs typeface="+mn-cs"/>
      </a:defRPr>
    </a:lvl7pPr>
    <a:lvl8pPr marL="3200400" algn="l" defTabSz="914400" rtl="0" eaLnBrk="1" latinLnBrk="0" hangingPunct="1">
      <a:defRPr kern="1200">
        <a:solidFill>
          <a:schemeClr val="tx1"/>
        </a:solidFill>
        <a:latin typeface="Arial" charset="0"/>
        <a:ea typeface="宋体" pitchFamily="2" charset="-122"/>
        <a:cs typeface="+mn-cs"/>
      </a:defRPr>
    </a:lvl8pPr>
    <a:lvl9pPr marL="3657600" algn="l" defTabSz="914400" rtl="0" eaLnBrk="1" latinLnBrk="0" hangingPunct="1">
      <a:defRPr kern="1200">
        <a:solidFill>
          <a:schemeClr val="tx1"/>
        </a:solidFill>
        <a:latin typeface="Arial"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srgbClr val="FF0000"/>
    </p:penClr>
  </p:showPr>
  <p:clrMru>
    <a:srgbClr val="0000FF"/>
    <a:srgbClr val="FF0000"/>
    <a:srgbClr val="006600"/>
    <a:srgbClr val="CC6600"/>
    <a:srgbClr val="FF9900"/>
    <a:srgbClr val="660066"/>
    <a:srgbClr val="FF6600"/>
    <a:srgbClr val="FF993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783" autoAdjust="0"/>
    <p:restoredTop sz="94604" autoAdjust="0"/>
  </p:normalViewPr>
  <p:slideViewPr>
    <p:cSldViewPr>
      <p:cViewPr varScale="1">
        <p:scale>
          <a:sx n="84" d="100"/>
          <a:sy n="84" d="100"/>
        </p:scale>
        <p:origin x="-1680" y="-78"/>
      </p:cViewPr>
      <p:guideLst>
        <p:guide orient="horz" pos="4319"/>
        <p:guide pos="385"/>
        <p:guide pos="5375"/>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9250"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ltLang="zh-CN"/>
          </a:p>
        </p:txBody>
      </p:sp>
      <p:sp>
        <p:nvSpPr>
          <p:cNvPr id="309251" name="Rectangle 3"/>
          <p:cNvSpPr>
            <a:spLocks noGrp="1" noChangeArrowheads="1"/>
          </p:cNvSpPr>
          <p:nvPr>
            <p:ph type="dt" sz="quarter"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309252" name="Rectangle 4"/>
          <p:cNvSpPr>
            <a:spLocks noGrp="1" noChangeArrowheads="1"/>
          </p:cNvSpPr>
          <p:nvPr>
            <p:ph type="ftr" sz="quarter" idx="2"/>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309253" name="Rectangle 5"/>
          <p:cNvSpPr>
            <a:spLocks noGrp="1" noChangeArrowheads="1"/>
          </p:cNvSpPr>
          <p:nvPr>
            <p:ph type="sldNum" sz="quarter" idx="3"/>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BCFE2448-408D-494D-9CD0-BA750F1E8B11}" type="slidenum">
              <a:rPr lang="en-US" altLang="zh-CN"/>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537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n-US" altLang="zh-CN"/>
          </a:p>
        </p:txBody>
      </p:sp>
      <p:sp>
        <p:nvSpPr>
          <p:cNvPr id="48537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n-US" altLang="zh-CN"/>
          </a:p>
        </p:txBody>
      </p:sp>
      <p:sp>
        <p:nvSpPr>
          <p:cNvPr id="485380"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48538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8538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n-US" altLang="zh-CN"/>
          </a:p>
        </p:txBody>
      </p:sp>
      <p:sp>
        <p:nvSpPr>
          <p:cNvPr id="48538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400851C6-E85C-4FCD-B6E0-0217A786A908}" type="slidenum">
              <a:rPr lang="en-US" altLang="zh-CN"/>
              <a:pPr/>
              <a:t>‹#›</a:t>
            </a:fld>
            <a:endParaRPr lang="en-US" altLang="zh-CN"/>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宋体" pitchFamily="2" charset="-122"/>
        <a:cs typeface="+mn-cs"/>
      </a:defRPr>
    </a:lvl1pPr>
    <a:lvl2pPr marL="457200" algn="l" rtl="0" fontAlgn="base">
      <a:spcBef>
        <a:spcPct val="30000"/>
      </a:spcBef>
      <a:spcAft>
        <a:spcPct val="0"/>
      </a:spcAft>
      <a:defRPr sz="1200" kern="1200">
        <a:solidFill>
          <a:schemeClr val="tx1"/>
        </a:solidFill>
        <a:latin typeface="Arial" charset="0"/>
        <a:ea typeface="宋体" pitchFamily="2" charset="-122"/>
        <a:cs typeface="+mn-cs"/>
      </a:defRPr>
    </a:lvl2pPr>
    <a:lvl3pPr marL="914400" algn="l" rtl="0" fontAlgn="base">
      <a:spcBef>
        <a:spcPct val="30000"/>
      </a:spcBef>
      <a:spcAft>
        <a:spcPct val="0"/>
      </a:spcAft>
      <a:defRPr sz="1200" kern="1200">
        <a:solidFill>
          <a:schemeClr val="tx1"/>
        </a:solidFill>
        <a:latin typeface="Arial" charset="0"/>
        <a:ea typeface="宋体" pitchFamily="2" charset="-122"/>
        <a:cs typeface="+mn-cs"/>
      </a:defRPr>
    </a:lvl3pPr>
    <a:lvl4pPr marL="1371600" algn="l" rtl="0" fontAlgn="base">
      <a:spcBef>
        <a:spcPct val="30000"/>
      </a:spcBef>
      <a:spcAft>
        <a:spcPct val="0"/>
      </a:spcAft>
      <a:defRPr sz="1200" kern="1200">
        <a:solidFill>
          <a:schemeClr val="tx1"/>
        </a:solidFill>
        <a:latin typeface="Arial" charset="0"/>
        <a:ea typeface="宋体" pitchFamily="2" charset="-122"/>
        <a:cs typeface="+mn-cs"/>
      </a:defRPr>
    </a:lvl4pPr>
    <a:lvl5pPr marL="1828800" algn="l" rtl="0" fontAlgn="base">
      <a:spcBef>
        <a:spcPct val="30000"/>
      </a:spcBef>
      <a:spcAft>
        <a:spcPct val="0"/>
      </a:spcAft>
      <a:defRPr sz="1200" kern="1200">
        <a:solidFill>
          <a:schemeClr val="tx1"/>
        </a:solidFill>
        <a:latin typeface="Arial" charset="0"/>
        <a:ea typeface="宋体"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D977190-44A4-43BB-9865-C7D0F1D84C51}" type="slidenum">
              <a:rPr lang="en-US" altLang="zh-CN"/>
              <a:pPr/>
              <a:t>3</a:t>
            </a:fld>
            <a:endParaRPr lang="en-US" altLang="zh-CN"/>
          </a:p>
        </p:txBody>
      </p:sp>
      <p:sp>
        <p:nvSpPr>
          <p:cNvPr id="486402" name="Rectangle 2"/>
          <p:cNvSpPr>
            <a:spLocks noGrp="1" noRot="1" noChangeAspect="1" noChangeArrowheads="1" noTextEdit="1"/>
          </p:cNvSpPr>
          <p:nvPr>
            <p:ph type="sldImg"/>
          </p:nvPr>
        </p:nvSpPr>
        <p:spPr>
          <a:ln/>
        </p:spPr>
      </p:sp>
      <p:sp>
        <p:nvSpPr>
          <p:cNvPr id="486403" name="Rectangle 3"/>
          <p:cNvSpPr>
            <a:spLocks noGrp="1" noChangeArrowheads="1"/>
          </p:cNvSpPr>
          <p:nvPr>
            <p:ph type="body" idx="1"/>
          </p:nvPr>
        </p:nvSpPr>
        <p:spPr/>
        <p:txBody>
          <a:bodyPr/>
          <a:lstStyle/>
          <a:p>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41DF856C-BFD6-4E2F-8375-FA16E634185D}" type="slidenum">
              <a:rPr lang="en-US" altLang="zh-CN"/>
              <a:pPr/>
              <a:t>‹#›</a:t>
            </a:fld>
            <a:endParaRPr lang="en-US" altLang="zh-CN"/>
          </a:p>
        </p:txBody>
      </p:sp>
    </p:spTree>
  </p:cSld>
  <p:clrMapOvr>
    <a:masterClrMapping/>
  </p:clrMapOvr>
  <p:transition spd="med">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20C39CFC-A0D9-400F-9977-62BCE5432854}" type="slidenum">
              <a:rPr lang="en-US" altLang="zh-CN"/>
              <a:pPr/>
              <a:t>‹#›</a:t>
            </a:fld>
            <a:endParaRPr lang="en-US" altLang="zh-CN"/>
          </a:p>
        </p:txBody>
      </p:sp>
    </p:spTree>
  </p:cSld>
  <p:clrMapOvr>
    <a:masterClrMapping/>
  </p:clrMapOvr>
  <p:transition spd="med">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40106293-1487-4C8F-B8F1-3FF61DBE4550}" type="slidenum">
              <a:rPr lang="en-US" altLang="zh-CN"/>
              <a:pPr/>
              <a:t>‹#›</a:t>
            </a:fld>
            <a:endParaRPr lang="en-US" altLang="zh-CN"/>
          </a:p>
        </p:txBody>
      </p:sp>
    </p:spTree>
  </p:cSld>
  <p:clrMapOvr>
    <a:masterClrMapping/>
  </p:clrMapOvr>
  <p:transition spd="med">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EEE9FFA0-8BF0-4117-96FD-7BBD39B84903}" type="slidenum">
              <a:rPr lang="en-US" altLang="zh-CN"/>
              <a:pPr/>
              <a:t>‹#›</a:t>
            </a:fld>
            <a:endParaRPr lang="en-US" altLang="zh-CN"/>
          </a:p>
        </p:txBody>
      </p:sp>
    </p:spTree>
  </p:cSld>
  <p:clrMapOvr>
    <a:masterClrMapping/>
  </p:clrMapOvr>
  <p:transition spd="med">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C718C074-F238-476B-B294-30FA7C8A9E3B}" type="slidenum">
              <a:rPr lang="en-US" altLang="zh-CN"/>
              <a:pPr/>
              <a:t>‹#›</a:t>
            </a:fld>
            <a:endParaRPr lang="en-US" altLang="zh-CN"/>
          </a:p>
        </p:txBody>
      </p:sp>
    </p:spTree>
  </p:cSld>
  <p:clrMapOvr>
    <a:masterClrMapping/>
  </p:clrMapOvr>
  <p:transition spd="med">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9A9A1844-6ABC-4370-880C-42E09AAC3487}" type="slidenum">
              <a:rPr lang="en-US" altLang="zh-CN"/>
              <a:pPr/>
              <a:t>‹#›</a:t>
            </a:fld>
            <a:endParaRPr lang="en-US" altLang="zh-CN"/>
          </a:p>
        </p:txBody>
      </p:sp>
    </p:spTree>
  </p:cSld>
  <p:clrMapOvr>
    <a:masterClrMapping/>
  </p:clrMapOvr>
  <p:transition spd="med">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F9935199-1173-4E68-9341-D4AA3C2BBC0F}" type="slidenum">
              <a:rPr lang="en-US" altLang="zh-CN"/>
              <a:pPr/>
              <a:t>‹#›</a:t>
            </a:fld>
            <a:endParaRPr lang="en-US" altLang="zh-CN"/>
          </a:p>
        </p:txBody>
      </p:sp>
    </p:spTree>
  </p:cSld>
  <p:clrMapOvr>
    <a:masterClrMapping/>
  </p:clrMapOvr>
  <p:transition spd="med">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C1F45BDA-DC97-4277-AC6A-0D14D7CC1E1E}" type="slidenum">
              <a:rPr lang="en-US" altLang="zh-CN"/>
              <a:pPr/>
              <a:t>‹#›</a:t>
            </a:fld>
            <a:endParaRPr lang="en-US" altLang="zh-CN"/>
          </a:p>
        </p:txBody>
      </p:sp>
    </p:spTree>
  </p:cSld>
  <p:clrMapOvr>
    <a:masterClrMapping/>
  </p:clrMapOvr>
  <p:transition spd="med">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3BA16600-076C-445F-B0CC-BF1FE900AC10}" type="slidenum">
              <a:rPr lang="en-US" altLang="zh-CN"/>
              <a:pPr/>
              <a:t>‹#›</a:t>
            </a:fld>
            <a:endParaRPr lang="en-US" altLang="zh-CN"/>
          </a:p>
        </p:txBody>
      </p:sp>
    </p:spTree>
  </p:cSld>
  <p:clrMapOvr>
    <a:masterClrMapping/>
  </p:clrMapOvr>
  <p:transition spd="med">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C5537BA6-01C3-4577-8161-3F2C5FE95F32}" type="slidenum">
              <a:rPr lang="en-US" altLang="zh-CN"/>
              <a:pPr/>
              <a:t>‹#›</a:t>
            </a:fld>
            <a:endParaRPr lang="en-US" altLang="zh-CN"/>
          </a:p>
        </p:txBody>
      </p:sp>
    </p:spTree>
  </p:cSld>
  <p:clrMapOvr>
    <a:masterClrMapping/>
  </p:clrMapOvr>
  <p:transition spd="med">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4EBD8F0E-AECE-4881-BE95-AA4148A5276D}" type="slidenum">
              <a:rPr lang="en-US" altLang="zh-CN"/>
              <a:pPr/>
              <a:t>‹#›</a:t>
            </a:fld>
            <a:endParaRPr lang="en-US" altLang="zh-CN"/>
          </a:p>
        </p:txBody>
      </p:sp>
    </p:spTree>
  </p:cSld>
  <p:clrMapOvr>
    <a:masterClrMapping/>
  </p:clrMapOvr>
  <p:transition spd="med">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4339"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4340"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endParaRPr lang="en-US" altLang="zh-CN"/>
          </a:p>
        </p:txBody>
      </p:sp>
      <p:sp>
        <p:nvSpPr>
          <p:cNvPr id="14341"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endParaRPr lang="en-US" altLang="zh-CN"/>
          </a:p>
        </p:txBody>
      </p:sp>
      <p:sp>
        <p:nvSpPr>
          <p:cNvPr id="14342"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0F081AF0-C0B5-4C90-94A4-DF153B1274EC}"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ransition spd="med">
    <p:wipe dir="r"/>
  </p:transition>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ea typeface="宋体" pitchFamily="2" charset="-122"/>
        </a:defRPr>
      </a:lvl2pPr>
      <a:lvl3pPr algn="ctr" rtl="0" fontAlgn="base">
        <a:spcBef>
          <a:spcPct val="0"/>
        </a:spcBef>
        <a:spcAft>
          <a:spcPct val="0"/>
        </a:spcAft>
        <a:defRPr sz="4400">
          <a:solidFill>
            <a:schemeClr val="tx2"/>
          </a:solidFill>
          <a:latin typeface="Arial" charset="0"/>
          <a:ea typeface="宋体" pitchFamily="2" charset="-122"/>
        </a:defRPr>
      </a:lvl3pPr>
      <a:lvl4pPr algn="ctr" rtl="0" fontAlgn="base">
        <a:spcBef>
          <a:spcPct val="0"/>
        </a:spcBef>
        <a:spcAft>
          <a:spcPct val="0"/>
        </a:spcAft>
        <a:defRPr sz="4400">
          <a:solidFill>
            <a:schemeClr val="tx2"/>
          </a:solidFill>
          <a:latin typeface="Arial" charset="0"/>
          <a:ea typeface="宋体" pitchFamily="2" charset="-122"/>
        </a:defRPr>
      </a:lvl4pPr>
      <a:lvl5pPr algn="ctr" rtl="0" fontAlgn="base">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 Target="slide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image" Target="../media/image18.jpeg"/><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slide" Target="slide25.xml"/><Relationship Id="rId4" Type="http://schemas.openxmlformats.org/officeDocument/2006/relationships/slide" Target="slide24.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连环画--西门豹治邺"/>
          <p:cNvPicPr>
            <a:picLocks noChangeAspect="1" noChangeArrowheads="1"/>
          </p:cNvPicPr>
          <p:nvPr/>
        </p:nvPicPr>
        <p:blipFill>
          <a:blip r:embed="rId2" cstate="print"/>
          <a:srcRect/>
          <a:stretch>
            <a:fillRect/>
          </a:stretch>
        </p:blipFill>
        <p:spPr bwMode="auto">
          <a:xfrm>
            <a:off x="-7310" y="260648"/>
            <a:ext cx="9151309" cy="6264696"/>
          </a:xfrm>
          <a:prstGeom prst="rect">
            <a:avLst/>
          </a:prstGeom>
          <a:noFill/>
        </p:spPr>
      </p:pic>
      <p:sp>
        <p:nvSpPr>
          <p:cNvPr id="5" name="任意多边形 4"/>
          <p:cNvSpPr/>
          <p:nvPr/>
        </p:nvSpPr>
        <p:spPr>
          <a:xfrm>
            <a:off x="179512" y="404664"/>
            <a:ext cx="4248472" cy="923330"/>
          </a:xfrm>
          <a:custGeom>
            <a:avLst/>
            <a:gdLst>
              <a:gd name="connsiteX0" fmla="*/ 0 w 3528392"/>
              <a:gd name="connsiteY0" fmla="*/ 0 h 923330"/>
              <a:gd name="connsiteX1" fmla="*/ 3528392 w 3528392"/>
              <a:gd name="connsiteY1" fmla="*/ 0 h 923330"/>
              <a:gd name="connsiteX2" fmla="*/ 3528392 w 3528392"/>
              <a:gd name="connsiteY2" fmla="*/ 923330 h 923330"/>
              <a:gd name="connsiteX3" fmla="*/ 0 w 3528392"/>
              <a:gd name="connsiteY3" fmla="*/ 923330 h 923330"/>
              <a:gd name="connsiteX4" fmla="*/ 0 w 3528392"/>
              <a:gd name="connsiteY4" fmla="*/ 0 h 9233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8392" h="923330">
                <a:moveTo>
                  <a:pt x="0" y="0"/>
                </a:moveTo>
                <a:lnTo>
                  <a:pt x="3528392" y="0"/>
                </a:lnTo>
                <a:lnTo>
                  <a:pt x="3528392" y="923330"/>
                </a:lnTo>
                <a:lnTo>
                  <a:pt x="0" y="923330"/>
                </a:lnTo>
                <a:lnTo>
                  <a:pt x="0" y="0"/>
                </a:lnTo>
                <a:close/>
              </a:path>
            </a:pathLst>
          </a:custGeom>
          <a:solidFill>
            <a:srgbClr val="FF0000"/>
          </a:solidFill>
          <a:ln>
            <a:solidFill>
              <a:schemeClr val="accent1">
                <a:alpha val="73000"/>
              </a:schemeClr>
            </a:solidFill>
          </a:ln>
        </p:spPr>
        <p:txBody>
          <a:bodyPr wrap="square" lIns="91440" tIns="45720" rIns="91440" bIns="45720">
            <a:spAutoFit/>
          </a:bodyPr>
          <a:lstStyle/>
          <a:p>
            <a:pPr algn="ctr"/>
            <a:r>
              <a:rPr lang="zh-CN" altLang="en-US" sz="5400" b="1" cap="none" spc="50" dirty="0" smtClean="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rPr>
              <a:t>破除迷信</a:t>
            </a:r>
            <a:endParaRPr lang="zh-CN" altLang="en-US" sz="5400" b="1" cap="none" spc="50" dirty="0">
              <a:ln w="12700" cmpd="sng">
                <a:solidFill>
                  <a:schemeClr val="accent6">
                    <a:satMod val="120000"/>
                    <a:shade val="80000"/>
                  </a:schemeClr>
                </a:solidFill>
                <a:prstDash val="solid"/>
              </a:ln>
              <a:solidFill>
                <a:schemeClr val="accent6">
                  <a:tint val="1000"/>
                </a:schemeClr>
              </a:solidFill>
              <a:effectLst>
                <a:glow rad="53100">
                  <a:schemeClr val="accent6">
                    <a:satMod val="180000"/>
                    <a:alpha val="30000"/>
                  </a:schemeClr>
                </a:glow>
              </a:effectLst>
            </a:endParaRPr>
          </a:p>
        </p:txBody>
      </p:sp>
      <p:sp>
        <p:nvSpPr>
          <p:cNvPr id="6" name="TextBox 5"/>
          <p:cNvSpPr txBox="1"/>
          <p:nvPr/>
        </p:nvSpPr>
        <p:spPr>
          <a:xfrm>
            <a:off x="755576" y="1268760"/>
            <a:ext cx="3312368" cy="584775"/>
          </a:xfrm>
          <a:prstGeom prst="rect">
            <a:avLst/>
          </a:prstGeom>
          <a:noFill/>
        </p:spPr>
        <p:txBody>
          <a:bodyPr wrap="square" rtlCol="0">
            <a:spAutoFit/>
          </a:bodyPr>
          <a:lstStyle/>
          <a:p>
            <a:r>
              <a:rPr lang="zh-CN" altLang="en-US" sz="3200" b="1" dirty="0" smtClean="0">
                <a:solidFill>
                  <a:srgbClr val="0000FF"/>
                </a:solidFill>
              </a:rPr>
              <a:t>迷信？</a:t>
            </a:r>
            <a:endParaRPr lang="zh-CN" altLang="en-US" sz="3200" b="1" dirty="0">
              <a:solidFill>
                <a:srgbClr val="0000FF"/>
              </a:solidFill>
            </a:endParaRPr>
          </a:p>
        </p:txBody>
      </p:sp>
      <p:sp>
        <p:nvSpPr>
          <p:cNvPr id="7" name="TextBox 6"/>
          <p:cNvSpPr txBox="1"/>
          <p:nvPr/>
        </p:nvSpPr>
        <p:spPr>
          <a:xfrm>
            <a:off x="827584" y="1844824"/>
            <a:ext cx="6624736" cy="830997"/>
          </a:xfrm>
          <a:prstGeom prst="rect">
            <a:avLst/>
          </a:prstGeom>
          <a:noFill/>
        </p:spPr>
        <p:txBody>
          <a:bodyPr wrap="square" rtlCol="0">
            <a:spAutoFit/>
          </a:bodyPr>
          <a:lstStyle/>
          <a:p>
            <a:r>
              <a:rPr lang="zh-CN" altLang="en-US" sz="2400" b="1" dirty="0" smtClean="0">
                <a:solidFill>
                  <a:srgbClr val="0000FF"/>
                </a:solidFill>
              </a:rPr>
              <a:t>（</a:t>
            </a:r>
            <a:r>
              <a:rPr lang="en-US" altLang="zh-CN" sz="2400" b="1" dirty="0" smtClean="0">
                <a:solidFill>
                  <a:srgbClr val="0000FF"/>
                </a:solidFill>
              </a:rPr>
              <a:t>1</a:t>
            </a:r>
            <a:r>
              <a:rPr lang="zh-CN" altLang="en-US" sz="2400" b="1" dirty="0" smtClean="0">
                <a:solidFill>
                  <a:srgbClr val="0000FF"/>
                </a:solidFill>
              </a:rPr>
              <a:t>）相信神灵鬼怪等超自然的东西存在。</a:t>
            </a:r>
            <a:endParaRPr lang="en-US" altLang="zh-CN" sz="2400" b="1" dirty="0" smtClean="0">
              <a:solidFill>
                <a:srgbClr val="0000FF"/>
              </a:solidFill>
            </a:endParaRPr>
          </a:p>
          <a:p>
            <a:r>
              <a:rPr lang="zh-CN" altLang="en-US" sz="2400" b="1" dirty="0" smtClean="0">
                <a:solidFill>
                  <a:srgbClr val="0000FF"/>
                </a:solidFill>
              </a:rPr>
              <a:t>（</a:t>
            </a:r>
            <a:r>
              <a:rPr lang="en-US" altLang="zh-CN" sz="2400" b="1" dirty="0" smtClean="0">
                <a:solidFill>
                  <a:srgbClr val="0000FF"/>
                </a:solidFill>
              </a:rPr>
              <a:t>2</a:t>
            </a:r>
            <a:r>
              <a:rPr lang="zh-CN" altLang="en-US" sz="2400" b="1" dirty="0" smtClean="0">
                <a:solidFill>
                  <a:srgbClr val="0000FF"/>
                </a:solidFill>
              </a:rPr>
              <a:t>）泛指盲目地信仰崇拜。</a:t>
            </a:r>
            <a:endParaRPr lang="zh-CN" altLang="en-US" sz="2400" b="1" dirty="0">
              <a:solidFill>
                <a:srgbClr val="0000FF"/>
              </a:solidFill>
            </a:endParaRPr>
          </a:p>
        </p:txBody>
      </p:sp>
      <p:sp>
        <p:nvSpPr>
          <p:cNvPr id="8" name="TextBox 7"/>
          <p:cNvSpPr txBox="1"/>
          <p:nvPr/>
        </p:nvSpPr>
        <p:spPr>
          <a:xfrm>
            <a:off x="899592" y="2708920"/>
            <a:ext cx="7344816" cy="830997"/>
          </a:xfrm>
          <a:prstGeom prst="rect">
            <a:avLst/>
          </a:prstGeom>
          <a:noFill/>
        </p:spPr>
        <p:txBody>
          <a:bodyPr wrap="square" rtlCol="0">
            <a:spAutoFit/>
          </a:bodyPr>
          <a:lstStyle/>
          <a:p>
            <a:r>
              <a:rPr lang="zh-CN" altLang="en-US" sz="2400" b="1" dirty="0" smtClean="0">
                <a:solidFill>
                  <a:srgbClr val="0000FF"/>
                </a:solidFill>
                <a:latin typeface="+mj-ea"/>
                <a:ea typeface="+mj-ea"/>
              </a:rPr>
              <a:t>原因：（</a:t>
            </a:r>
            <a:r>
              <a:rPr lang="en-US" altLang="zh-CN" sz="2400" b="1" dirty="0" smtClean="0">
                <a:solidFill>
                  <a:srgbClr val="0000FF"/>
                </a:solidFill>
                <a:latin typeface="+mj-ea"/>
                <a:ea typeface="+mj-ea"/>
              </a:rPr>
              <a:t>1</a:t>
            </a:r>
            <a:r>
              <a:rPr lang="zh-CN" altLang="en-US" sz="2400" b="1" dirty="0" smtClean="0">
                <a:solidFill>
                  <a:srgbClr val="0000FF"/>
                </a:solidFill>
                <a:latin typeface="+mj-ea"/>
                <a:ea typeface="+mj-ea"/>
                <a:sym typeface="Wingdings" pitchFamily="2" charset="2"/>
              </a:rPr>
              <a:t>）是由于缺少科学知识。</a:t>
            </a:r>
            <a:endParaRPr lang="en-US" altLang="zh-CN" sz="2400" b="1" dirty="0" smtClean="0">
              <a:solidFill>
                <a:srgbClr val="0000FF"/>
              </a:solidFill>
              <a:latin typeface="+mj-ea"/>
              <a:ea typeface="+mj-ea"/>
              <a:sym typeface="Wingdings" pitchFamily="2" charset="2"/>
            </a:endParaRPr>
          </a:p>
          <a:p>
            <a:r>
              <a:rPr lang="en-US" altLang="zh-CN" sz="2400" b="1" dirty="0">
                <a:solidFill>
                  <a:srgbClr val="0000FF"/>
                </a:solidFill>
                <a:latin typeface="+mj-ea"/>
                <a:ea typeface="+mj-ea"/>
                <a:sym typeface="Wingdings" pitchFamily="2" charset="2"/>
              </a:rPr>
              <a:t> </a:t>
            </a:r>
            <a:r>
              <a:rPr lang="en-US" altLang="zh-CN" sz="2400" b="1" dirty="0" smtClean="0">
                <a:solidFill>
                  <a:srgbClr val="0000FF"/>
                </a:solidFill>
                <a:latin typeface="+mj-ea"/>
                <a:ea typeface="+mj-ea"/>
                <a:sym typeface="Wingdings" pitchFamily="2" charset="2"/>
              </a:rPr>
              <a:t>     </a:t>
            </a:r>
            <a:r>
              <a:rPr lang="zh-CN" altLang="en-US" sz="2400" b="1" dirty="0" smtClean="0">
                <a:solidFill>
                  <a:srgbClr val="0000FF"/>
                </a:solidFill>
                <a:latin typeface="+mj-ea"/>
                <a:ea typeface="+mj-ea"/>
                <a:sym typeface="Wingdings" pitchFamily="2" charset="2"/>
              </a:rPr>
              <a:t>（</a:t>
            </a:r>
            <a:r>
              <a:rPr lang="en-US" altLang="zh-CN" sz="2400" b="1" dirty="0" smtClean="0">
                <a:solidFill>
                  <a:srgbClr val="0000FF"/>
                </a:solidFill>
                <a:latin typeface="+mj-ea"/>
                <a:ea typeface="+mj-ea"/>
                <a:sym typeface="Wingdings" pitchFamily="2" charset="2"/>
              </a:rPr>
              <a:t>2</a:t>
            </a:r>
            <a:r>
              <a:rPr lang="zh-CN" altLang="en-US" sz="2400" b="1" dirty="0" smtClean="0">
                <a:solidFill>
                  <a:srgbClr val="0000FF"/>
                </a:solidFill>
                <a:latin typeface="+mj-ea"/>
                <a:ea typeface="+mj-ea"/>
                <a:sym typeface="Wingdings" pitchFamily="2" charset="2"/>
              </a:rPr>
              <a:t>）是由于“盲目”，因“迷”而“信”。</a:t>
            </a:r>
            <a:endParaRPr lang="zh-CN" altLang="en-US" sz="2400" b="1" dirty="0">
              <a:solidFill>
                <a:srgbClr val="0000FF"/>
              </a:solidFill>
              <a:latin typeface="+mj-ea"/>
              <a:ea typeface="+mj-ea"/>
            </a:endParaRPr>
          </a:p>
        </p:txBody>
      </p:sp>
      <p:sp>
        <p:nvSpPr>
          <p:cNvPr id="9" name="TextBox 8"/>
          <p:cNvSpPr txBox="1"/>
          <p:nvPr/>
        </p:nvSpPr>
        <p:spPr>
          <a:xfrm>
            <a:off x="899592" y="3789040"/>
            <a:ext cx="7344816" cy="646331"/>
          </a:xfrm>
          <a:prstGeom prst="rect">
            <a:avLst/>
          </a:prstGeom>
          <a:noFill/>
        </p:spPr>
        <p:txBody>
          <a:bodyPr wrap="square" rtlCol="0">
            <a:spAutoFit/>
          </a:bodyPr>
          <a:lstStyle/>
          <a:p>
            <a:r>
              <a:rPr lang="zh-CN" altLang="en-US" b="1" dirty="0" smtClean="0">
                <a:solidFill>
                  <a:srgbClr val="0000FF"/>
                </a:solidFill>
              </a:rPr>
              <a:t>迷信的表现：迷信鬼神、迷信权威、迷信老师、迷信经验、迷信书本</a:t>
            </a:r>
            <a:endParaRPr lang="en-US" altLang="zh-CN" b="1" dirty="0" smtClean="0">
              <a:solidFill>
                <a:srgbClr val="0000FF"/>
              </a:solidFill>
            </a:endParaRPr>
          </a:p>
          <a:p>
            <a:r>
              <a:rPr lang="en-US" altLang="zh-CN" dirty="0"/>
              <a:t> </a:t>
            </a:r>
            <a:r>
              <a:rPr lang="en-US" altLang="zh-CN" dirty="0" smtClean="0"/>
              <a:t>   </a:t>
            </a:r>
            <a:endParaRPr lang="zh-CN" altLang="en-US" dirty="0"/>
          </a:p>
        </p:txBody>
      </p:sp>
      <p:sp>
        <p:nvSpPr>
          <p:cNvPr id="10" name="TextBox 9"/>
          <p:cNvSpPr txBox="1"/>
          <p:nvPr/>
        </p:nvSpPr>
        <p:spPr>
          <a:xfrm>
            <a:off x="1043608" y="4725144"/>
            <a:ext cx="7416824" cy="707886"/>
          </a:xfrm>
          <a:prstGeom prst="rect">
            <a:avLst/>
          </a:prstGeom>
          <a:noFill/>
        </p:spPr>
        <p:txBody>
          <a:bodyPr wrap="square" rtlCol="0">
            <a:spAutoFit/>
          </a:bodyPr>
          <a:lstStyle/>
          <a:p>
            <a:r>
              <a:rPr lang="zh-CN" altLang="en-US" sz="2000" b="1" dirty="0" smtClean="0">
                <a:solidFill>
                  <a:srgbClr val="0000FF"/>
                </a:solidFill>
              </a:rPr>
              <a:t>破除迷信：意思是要实事求是，用科学的态度、科学的方法去认识周围的世界。</a:t>
            </a:r>
            <a:endParaRPr lang="zh-CN" altLang="en-US" sz="2000" b="1" dirty="0">
              <a:solidFill>
                <a:srgbClr val="0000FF"/>
              </a:solidFill>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9">
                                            <p:txEl>
                                              <p:pRg st="0" end="0"/>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7186" name="Picture 8" descr="U1126P33T148D110779F2100DT20051031111119"/>
          <p:cNvPicPr>
            <a:picLocks noChangeAspect="1" noChangeArrowheads="1"/>
          </p:cNvPicPr>
          <p:nvPr/>
        </p:nvPicPr>
        <p:blipFill>
          <a:blip r:embed="rId2" cstate="print">
            <a:lum bright="44000"/>
          </a:blip>
          <a:srcRect/>
          <a:stretch>
            <a:fillRect/>
          </a:stretch>
        </p:blipFill>
        <p:spPr bwMode="auto">
          <a:xfrm>
            <a:off x="0" y="0"/>
            <a:ext cx="9144000" cy="6858000"/>
          </a:xfrm>
          <a:prstGeom prst="rect">
            <a:avLst/>
          </a:prstGeom>
          <a:noFill/>
          <a:ln w="9525">
            <a:noFill/>
            <a:miter lim="800000"/>
            <a:headEnd/>
            <a:tailEnd/>
          </a:ln>
        </p:spPr>
      </p:pic>
      <p:sp>
        <p:nvSpPr>
          <p:cNvPr id="259075" name="Rectangle 3"/>
          <p:cNvSpPr>
            <a:spLocks noGrp="1" noChangeArrowheads="1"/>
          </p:cNvSpPr>
          <p:nvPr>
            <p:ph type="body" idx="4294967295"/>
          </p:nvPr>
        </p:nvSpPr>
        <p:spPr>
          <a:xfrm>
            <a:off x="755576" y="2276872"/>
            <a:ext cx="7704138" cy="2736850"/>
          </a:xfrm>
        </p:spPr>
        <p:txBody>
          <a:bodyPr/>
          <a:lstStyle/>
          <a:p>
            <a:pPr>
              <a:buFontTx/>
              <a:buNone/>
            </a:pPr>
            <a:r>
              <a:rPr lang="zh-CN" altLang="en-US" sz="3600" b="1" dirty="0">
                <a:latin typeface="楷体_GB2312" pitchFamily="49" charset="-122"/>
                <a:ea typeface="楷体_GB2312" pitchFamily="49" charset="-122"/>
              </a:rPr>
              <a:t>（</a:t>
            </a:r>
            <a:r>
              <a:rPr lang="en-US" altLang="zh-CN" sz="3600" b="1" dirty="0">
                <a:latin typeface="楷体_GB2312" pitchFamily="49" charset="-122"/>
                <a:ea typeface="楷体_GB2312" pitchFamily="49" charset="-122"/>
              </a:rPr>
              <a:t>1</a:t>
            </a:r>
            <a:r>
              <a:rPr lang="zh-CN" altLang="en-US" sz="3600" b="1" dirty="0">
                <a:latin typeface="楷体_GB2312" pitchFamily="49" charset="-122"/>
                <a:ea typeface="楷体_GB2312" pitchFamily="49" charset="-122"/>
              </a:rPr>
              <a:t>）为什么田地荒芜，人烟稀少？</a:t>
            </a:r>
          </a:p>
          <a:p>
            <a:pPr>
              <a:buFontTx/>
              <a:buNone/>
            </a:pPr>
            <a:r>
              <a:rPr lang="zh-CN" altLang="en-US" sz="3600" b="1" dirty="0">
                <a:latin typeface="楷体_GB2312" pitchFamily="49" charset="-122"/>
                <a:ea typeface="楷体_GB2312" pitchFamily="49" charset="-122"/>
              </a:rPr>
              <a:t>（</a:t>
            </a:r>
            <a:r>
              <a:rPr lang="en-US" altLang="zh-CN" sz="3600" b="1" dirty="0">
                <a:latin typeface="楷体_GB2312" pitchFamily="49" charset="-122"/>
                <a:ea typeface="楷体_GB2312" pitchFamily="49" charset="-122"/>
              </a:rPr>
              <a:t>2</a:t>
            </a:r>
            <a:r>
              <a:rPr lang="zh-CN" altLang="en-US" sz="3600" b="1" dirty="0">
                <a:latin typeface="楷体_GB2312" pitchFamily="49" charset="-122"/>
                <a:ea typeface="楷体_GB2312" pitchFamily="49" charset="-122"/>
              </a:rPr>
              <a:t>）是谁给河伯娶媳妇的？</a:t>
            </a:r>
          </a:p>
          <a:p>
            <a:pPr>
              <a:buFontTx/>
              <a:buNone/>
            </a:pPr>
            <a:r>
              <a:rPr lang="zh-CN" altLang="en-US" sz="3600" b="1" dirty="0">
                <a:latin typeface="楷体_GB2312" pitchFamily="49" charset="-122"/>
                <a:ea typeface="楷体_GB2312" pitchFamily="49" charset="-122"/>
              </a:rPr>
              <a:t>（</a:t>
            </a:r>
            <a:r>
              <a:rPr lang="en-US" altLang="zh-CN" sz="3600" b="1" dirty="0">
                <a:latin typeface="楷体_GB2312" pitchFamily="49" charset="-122"/>
                <a:ea typeface="楷体_GB2312" pitchFamily="49" charset="-122"/>
              </a:rPr>
              <a:t>3</a:t>
            </a:r>
            <a:r>
              <a:rPr lang="zh-CN" altLang="en-US" sz="3600" b="1" dirty="0">
                <a:latin typeface="楷体_GB2312" pitchFamily="49" charset="-122"/>
                <a:ea typeface="楷体_GB2312" pitchFamily="49" charset="-122"/>
              </a:rPr>
              <a:t>）新娘从哪里来？</a:t>
            </a:r>
          </a:p>
          <a:p>
            <a:pPr>
              <a:buFontTx/>
              <a:buNone/>
            </a:pPr>
            <a:r>
              <a:rPr lang="zh-CN" altLang="en-US" sz="3600" b="1" dirty="0">
                <a:latin typeface="楷体_GB2312" pitchFamily="49" charset="-122"/>
                <a:ea typeface="楷体_GB2312" pitchFamily="49" charset="-122"/>
              </a:rPr>
              <a:t>（</a:t>
            </a:r>
            <a:r>
              <a:rPr lang="en-US" altLang="zh-CN" sz="3600" b="1" dirty="0">
                <a:latin typeface="楷体_GB2312" pitchFamily="49" charset="-122"/>
                <a:ea typeface="楷体_GB2312" pitchFamily="49" charset="-122"/>
              </a:rPr>
              <a:t>4</a:t>
            </a:r>
            <a:r>
              <a:rPr lang="zh-CN" altLang="en-US" sz="3600" b="1" dirty="0">
                <a:latin typeface="楷体_GB2312" pitchFamily="49" charset="-122"/>
                <a:ea typeface="楷体_GB2312" pitchFamily="49" charset="-122"/>
              </a:rPr>
              <a:t>）漳河有无发过大水。</a:t>
            </a:r>
          </a:p>
        </p:txBody>
      </p:sp>
      <p:sp>
        <p:nvSpPr>
          <p:cNvPr id="259076" name="Text Box 4"/>
          <p:cNvSpPr txBox="1">
            <a:spLocks noChangeArrowheads="1"/>
          </p:cNvSpPr>
          <p:nvPr/>
        </p:nvSpPr>
        <p:spPr bwMode="auto">
          <a:xfrm>
            <a:off x="539552" y="1268760"/>
            <a:ext cx="7705725" cy="641350"/>
          </a:xfrm>
          <a:prstGeom prst="rect">
            <a:avLst/>
          </a:prstGeom>
          <a:noFill/>
          <a:ln w="9525" algn="ctr">
            <a:noFill/>
            <a:miter lim="800000"/>
            <a:headEnd/>
            <a:tailEnd/>
          </a:ln>
        </p:spPr>
        <p:txBody>
          <a:bodyPr wrap="none">
            <a:spAutoFit/>
          </a:bodyPr>
          <a:lstStyle/>
          <a:p>
            <a:pPr>
              <a:spcBef>
                <a:spcPct val="20000"/>
              </a:spcBef>
            </a:pPr>
            <a:r>
              <a:rPr lang="en-US" altLang="zh-CN" sz="3600" dirty="0">
                <a:latin typeface="Comic Sans MS" pitchFamily="66" charset="0"/>
                <a:ea typeface="华文中宋" pitchFamily="2" charset="-122"/>
              </a:rPr>
              <a:t>1</a:t>
            </a:r>
            <a:r>
              <a:rPr lang="zh-CN" altLang="en-US" sz="3600" dirty="0">
                <a:latin typeface="Comic Sans MS" pitchFamily="66" charset="0"/>
                <a:ea typeface="华文中宋" pitchFamily="2" charset="-122"/>
              </a:rPr>
              <a:t>．西门豹向老大爷调查了哪几件事？</a:t>
            </a:r>
          </a:p>
        </p:txBody>
      </p:sp>
      <p:sp>
        <p:nvSpPr>
          <p:cNvPr id="477189" name="WordArt 5"/>
          <p:cNvSpPr>
            <a:spLocks noChangeArrowheads="1" noChangeShapeType="1" noTextEdit="1"/>
          </p:cNvSpPr>
          <p:nvPr/>
        </p:nvSpPr>
        <p:spPr bwMode="auto">
          <a:xfrm>
            <a:off x="395536" y="260648"/>
            <a:ext cx="1944688" cy="647700"/>
          </a:xfrm>
          <a:prstGeom prst="rect">
            <a:avLst/>
          </a:prstGeom>
        </p:spPr>
        <p:txBody>
          <a:bodyPr wrap="none" fromWordArt="1">
            <a:prstTxWarp prst="textPlain">
              <a:avLst>
                <a:gd name="adj" fmla="val 50000"/>
              </a:avLst>
            </a:prstTxWarp>
          </a:bodyPr>
          <a:lstStyle/>
          <a:p>
            <a:pPr algn="ctr"/>
            <a:r>
              <a:rPr lang="zh-CN" altLang="en-US" sz="3600" kern="10" dirty="0">
                <a:ln w="12700">
                  <a:solidFill>
                    <a:srgbClr val="3333CC"/>
                  </a:solidFill>
                  <a:round/>
                  <a:headEnd/>
                  <a:tailEnd/>
                </a:ln>
                <a:solidFill>
                  <a:srgbClr val="B2B2B2">
                    <a:alpha val="50195"/>
                  </a:srgbClr>
                </a:solidFill>
                <a:effectLst>
                  <a:outerShdw dist="45791" dir="2021404" algn="ctr" rotWithShape="0">
                    <a:srgbClr val="9999FF"/>
                  </a:outerShdw>
                </a:effectLst>
                <a:latin typeface="华文中宋"/>
              </a:rPr>
              <a:t>讨论交流</a:t>
            </a: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259076"/>
                                        </p:tgtEl>
                                        <p:attrNameLst>
                                          <p:attrName>style.visibility</p:attrName>
                                        </p:attrNameLst>
                                      </p:cBhvr>
                                      <p:to>
                                        <p:strVal val="visible"/>
                                      </p:to>
                                    </p:set>
                                    <p:anim to="" calcmode="lin" valueType="num">
                                      <p:cBhvr>
                                        <p:cTn id="7" dur="1" fill="hold"/>
                                        <p:tgtEl>
                                          <p:spTgt spid="259076"/>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59075">
                                            <p:txEl>
                                              <p:pRg st="0" end="0"/>
                                            </p:txEl>
                                          </p:spTgt>
                                        </p:tgtEl>
                                        <p:attrNameLst>
                                          <p:attrName>style.visibility</p:attrName>
                                        </p:attrNameLst>
                                      </p:cBhvr>
                                      <p:to>
                                        <p:strVal val="visible"/>
                                      </p:to>
                                    </p:set>
                                    <p:anim to="" calcmode="lin" valueType="num">
                                      <p:cBhvr>
                                        <p:cTn id="12" dur="1" fill="hold"/>
                                        <p:tgtEl>
                                          <p:spTgt spid="259075">
                                            <p:txEl>
                                              <p:pRg st="0" end="0"/>
                                            </p:txEl>
                                          </p:spTgt>
                                        </p:tgtEl>
                                        <p:attrNameLst>
                                          <p:attrName/>
                                        </p:attrNameLst>
                                      </p:cBhvr>
                                    </p:anim>
                                  </p:childTnLst>
                                </p:cTn>
                              </p:par>
                            </p:childTnLst>
                          </p:cTn>
                        </p:par>
                        <p:par>
                          <p:cTn id="13" fill="hold">
                            <p:stCondLst>
                              <p:cond delay="0"/>
                            </p:stCondLst>
                            <p:childTnLst>
                              <p:par>
                                <p:cTn id="14" presetID="24" presetClass="entr" presetSubtype="0" fill="hold" grpId="0" nodeType="afterEffect">
                                  <p:stCondLst>
                                    <p:cond delay="0"/>
                                  </p:stCondLst>
                                  <p:childTnLst>
                                    <p:set>
                                      <p:cBhvr>
                                        <p:cTn id="15" dur="1" fill="hold">
                                          <p:stCondLst>
                                            <p:cond delay="0"/>
                                          </p:stCondLst>
                                        </p:cTn>
                                        <p:tgtEl>
                                          <p:spTgt spid="259075">
                                            <p:txEl>
                                              <p:pRg st="1" end="1"/>
                                            </p:txEl>
                                          </p:spTgt>
                                        </p:tgtEl>
                                        <p:attrNameLst>
                                          <p:attrName>style.visibility</p:attrName>
                                        </p:attrNameLst>
                                      </p:cBhvr>
                                      <p:to>
                                        <p:strVal val="visible"/>
                                      </p:to>
                                    </p:set>
                                    <p:anim to="" calcmode="lin" valueType="num">
                                      <p:cBhvr>
                                        <p:cTn id="16" dur="1" fill="hold"/>
                                        <p:tgtEl>
                                          <p:spTgt spid="259075">
                                            <p:txEl>
                                              <p:pRg st="1" end="1"/>
                                            </p:txEl>
                                          </p:spTgt>
                                        </p:tgtEl>
                                        <p:attrNameLst>
                                          <p:attrName/>
                                        </p:attrNameLst>
                                      </p:cBhvr>
                                    </p:anim>
                                  </p:childTnLst>
                                </p:cTn>
                              </p:par>
                            </p:childTnLst>
                          </p:cTn>
                        </p:par>
                        <p:par>
                          <p:cTn id="17" fill="hold">
                            <p:stCondLst>
                              <p:cond delay="0"/>
                            </p:stCondLst>
                            <p:childTnLst>
                              <p:par>
                                <p:cTn id="18" presetID="24" presetClass="entr" presetSubtype="0" fill="hold" grpId="0" nodeType="afterEffect">
                                  <p:stCondLst>
                                    <p:cond delay="0"/>
                                  </p:stCondLst>
                                  <p:childTnLst>
                                    <p:set>
                                      <p:cBhvr>
                                        <p:cTn id="19" dur="1" fill="hold">
                                          <p:stCondLst>
                                            <p:cond delay="0"/>
                                          </p:stCondLst>
                                        </p:cTn>
                                        <p:tgtEl>
                                          <p:spTgt spid="259075">
                                            <p:txEl>
                                              <p:pRg st="2" end="2"/>
                                            </p:txEl>
                                          </p:spTgt>
                                        </p:tgtEl>
                                        <p:attrNameLst>
                                          <p:attrName>style.visibility</p:attrName>
                                        </p:attrNameLst>
                                      </p:cBhvr>
                                      <p:to>
                                        <p:strVal val="visible"/>
                                      </p:to>
                                    </p:set>
                                    <p:anim to="" calcmode="lin" valueType="num">
                                      <p:cBhvr>
                                        <p:cTn id="20" dur="1" fill="hold"/>
                                        <p:tgtEl>
                                          <p:spTgt spid="259075">
                                            <p:txEl>
                                              <p:pRg st="2" end="2"/>
                                            </p:txEl>
                                          </p:spTgt>
                                        </p:tgtEl>
                                        <p:attrNameLst>
                                          <p:attrName/>
                                        </p:attrNameLst>
                                      </p:cBhvr>
                                    </p:anim>
                                  </p:childTnLst>
                                </p:cTn>
                              </p:par>
                            </p:childTnLst>
                          </p:cTn>
                        </p:par>
                        <p:par>
                          <p:cTn id="21" fill="hold">
                            <p:stCondLst>
                              <p:cond delay="0"/>
                            </p:stCondLst>
                            <p:childTnLst>
                              <p:par>
                                <p:cTn id="22" presetID="24" presetClass="entr" presetSubtype="0" fill="hold" grpId="0" nodeType="afterEffect">
                                  <p:stCondLst>
                                    <p:cond delay="0"/>
                                  </p:stCondLst>
                                  <p:childTnLst>
                                    <p:set>
                                      <p:cBhvr>
                                        <p:cTn id="23" dur="1" fill="hold">
                                          <p:stCondLst>
                                            <p:cond delay="0"/>
                                          </p:stCondLst>
                                        </p:cTn>
                                        <p:tgtEl>
                                          <p:spTgt spid="259075">
                                            <p:txEl>
                                              <p:pRg st="3" end="3"/>
                                            </p:txEl>
                                          </p:spTgt>
                                        </p:tgtEl>
                                        <p:attrNameLst>
                                          <p:attrName>style.visibility</p:attrName>
                                        </p:attrNameLst>
                                      </p:cBhvr>
                                      <p:to>
                                        <p:strVal val="visible"/>
                                      </p:to>
                                    </p:set>
                                    <p:anim to="" calcmode="lin" valueType="num">
                                      <p:cBhvr>
                                        <p:cTn id="24" dur="1" fill="hold"/>
                                        <p:tgtEl>
                                          <p:spTgt spid="259075">
                                            <p:txEl>
                                              <p:pRg st="3" end="3"/>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9075" grpId="0" build="p"/>
      <p:bldP spid="25907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8210" name="Picture 6" descr="U1126P33T148D110779F2100DT20051031111119"/>
          <p:cNvPicPr>
            <a:picLocks noChangeAspect="1" noChangeArrowheads="1"/>
          </p:cNvPicPr>
          <p:nvPr/>
        </p:nvPicPr>
        <p:blipFill>
          <a:blip r:embed="rId2" cstate="print">
            <a:lum bright="44000"/>
          </a:blip>
          <a:srcRect/>
          <a:stretch>
            <a:fillRect/>
          </a:stretch>
        </p:blipFill>
        <p:spPr bwMode="auto">
          <a:xfrm>
            <a:off x="179388" y="620713"/>
            <a:ext cx="8785225" cy="5859462"/>
          </a:xfrm>
          <a:prstGeom prst="rect">
            <a:avLst/>
          </a:prstGeom>
          <a:noFill/>
          <a:ln w="9525">
            <a:noFill/>
            <a:miter lim="800000"/>
            <a:headEnd/>
            <a:tailEnd/>
          </a:ln>
        </p:spPr>
      </p:pic>
      <p:sp>
        <p:nvSpPr>
          <p:cNvPr id="260099" name="Rectangle 3"/>
          <p:cNvSpPr>
            <a:spLocks noGrp="1" noChangeArrowheads="1"/>
          </p:cNvSpPr>
          <p:nvPr>
            <p:ph type="body" idx="4294967295"/>
          </p:nvPr>
        </p:nvSpPr>
        <p:spPr>
          <a:xfrm>
            <a:off x="539750" y="2349500"/>
            <a:ext cx="8353425" cy="3671888"/>
          </a:xfrm>
        </p:spPr>
        <p:txBody>
          <a:bodyPr/>
          <a:lstStyle/>
          <a:p>
            <a:pPr>
              <a:buFontTx/>
              <a:buNone/>
            </a:pPr>
            <a:r>
              <a:rPr lang="zh-CN" altLang="en-US" b="1">
                <a:latin typeface="楷体_GB2312" pitchFamily="49" charset="-122"/>
                <a:ea typeface="楷体_GB2312" pitchFamily="49" charset="-122"/>
              </a:rPr>
              <a:t>（</a:t>
            </a:r>
            <a:r>
              <a:rPr lang="en-US" altLang="zh-CN" b="1">
                <a:latin typeface="楷体_GB2312" pitchFamily="49" charset="-122"/>
                <a:ea typeface="楷体_GB2312" pitchFamily="49" charset="-122"/>
              </a:rPr>
              <a:t>1</a:t>
            </a:r>
            <a:r>
              <a:rPr lang="zh-CN" altLang="en-US" b="1">
                <a:latin typeface="楷体_GB2312" pitchFamily="49" charset="-122"/>
                <a:ea typeface="楷体_GB2312" pitchFamily="49" charset="-122"/>
              </a:rPr>
              <a:t>）造成</a:t>
            </a:r>
            <a:r>
              <a:rPr lang="zh-CN" altLang="en-US" b="1">
                <a:ea typeface="楷体_GB2312" pitchFamily="49" charset="-122"/>
              </a:rPr>
              <a:t>“</a:t>
            </a:r>
            <a:r>
              <a:rPr lang="zh-CN" altLang="en-US" b="1">
                <a:latin typeface="楷体_GB2312" pitchFamily="49" charset="-122"/>
                <a:ea typeface="楷体_GB2312" pitchFamily="49" charset="-122"/>
              </a:rPr>
              <a:t>田地荒芜，人烟稀少</a:t>
            </a:r>
            <a:r>
              <a:rPr lang="zh-CN" altLang="en-US" b="1">
                <a:ea typeface="楷体_GB2312" pitchFamily="49" charset="-122"/>
              </a:rPr>
              <a:t>”</a:t>
            </a:r>
            <a:r>
              <a:rPr lang="zh-CN" altLang="en-US" b="1">
                <a:latin typeface="楷体_GB2312" pitchFamily="49" charset="-122"/>
                <a:ea typeface="楷体_GB2312" pitchFamily="49" charset="-122"/>
              </a:rPr>
              <a:t>的原因，</a:t>
            </a:r>
          </a:p>
          <a:p>
            <a:pPr>
              <a:buFontTx/>
              <a:buNone/>
            </a:pPr>
            <a:r>
              <a:rPr lang="zh-CN" altLang="en-US" b="1">
                <a:latin typeface="楷体_GB2312" pitchFamily="49" charset="-122"/>
                <a:ea typeface="楷体_GB2312" pitchFamily="49" charset="-122"/>
              </a:rPr>
              <a:t>     主要是河伯娶媳妇。</a:t>
            </a:r>
          </a:p>
          <a:p>
            <a:pPr>
              <a:buFontTx/>
              <a:buNone/>
            </a:pPr>
            <a:r>
              <a:rPr lang="zh-CN" altLang="en-US" b="1">
                <a:latin typeface="楷体_GB2312" pitchFamily="49" charset="-122"/>
                <a:ea typeface="楷体_GB2312" pitchFamily="49" charset="-122"/>
              </a:rPr>
              <a:t>（</a:t>
            </a:r>
            <a:r>
              <a:rPr lang="en-US" altLang="zh-CN" b="1">
                <a:latin typeface="楷体_GB2312" pitchFamily="49" charset="-122"/>
                <a:ea typeface="楷体_GB2312" pitchFamily="49" charset="-122"/>
              </a:rPr>
              <a:t>2</a:t>
            </a:r>
            <a:r>
              <a:rPr lang="zh-CN" altLang="en-US" b="1">
                <a:latin typeface="楷体_GB2312" pitchFamily="49" charset="-122"/>
                <a:ea typeface="楷体_GB2312" pitchFamily="49" charset="-122"/>
              </a:rPr>
              <a:t>）巫婆和官绅勾结，是首恶分子。</a:t>
            </a:r>
          </a:p>
          <a:p>
            <a:pPr>
              <a:buFontTx/>
              <a:buNone/>
            </a:pPr>
            <a:r>
              <a:rPr lang="zh-CN" altLang="en-US" b="1">
                <a:latin typeface="楷体_GB2312" pitchFamily="49" charset="-122"/>
                <a:ea typeface="楷体_GB2312" pitchFamily="49" charset="-122"/>
              </a:rPr>
              <a:t>（</a:t>
            </a:r>
            <a:r>
              <a:rPr lang="en-US" altLang="zh-CN" b="1">
                <a:latin typeface="楷体_GB2312" pitchFamily="49" charset="-122"/>
                <a:ea typeface="楷体_GB2312" pitchFamily="49" charset="-122"/>
              </a:rPr>
              <a:t>3</a:t>
            </a:r>
            <a:r>
              <a:rPr lang="zh-CN" altLang="en-US" b="1">
                <a:latin typeface="楷体_GB2312" pitchFamily="49" charset="-122"/>
                <a:ea typeface="楷体_GB2312" pitchFamily="49" charset="-122"/>
              </a:rPr>
              <a:t>）巫婆和官绅骗钱又害人，使有女孩子</a:t>
            </a:r>
          </a:p>
          <a:p>
            <a:pPr>
              <a:buFontTx/>
              <a:buNone/>
            </a:pPr>
            <a:r>
              <a:rPr lang="zh-CN" altLang="en-US" b="1">
                <a:latin typeface="楷体_GB2312" pitchFamily="49" charset="-122"/>
                <a:ea typeface="楷体_GB2312" pitchFamily="49" charset="-122"/>
              </a:rPr>
              <a:t>     的穷人家受害最深，纷纷外逃。</a:t>
            </a:r>
          </a:p>
          <a:p>
            <a:pPr>
              <a:buFontTx/>
              <a:buNone/>
            </a:pPr>
            <a:r>
              <a:rPr lang="zh-CN" altLang="en-US" b="1">
                <a:latin typeface="楷体_GB2312" pitchFamily="49" charset="-122"/>
                <a:ea typeface="楷体_GB2312" pitchFamily="49" charset="-122"/>
              </a:rPr>
              <a:t>（</a:t>
            </a:r>
            <a:r>
              <a:rPr lang="en-US" altLang="zh-CN" b="1">
                <a:latin typeface="楷体_GB2312" pitchFamily="49" charset="-122"/>
                <a:ea typeface="楷体_GB2312" pitchFamily="49" charset="-122"/>
              </a:rPr>
              <a:t>4</a:t>
            </a:r>
            <a:r>
              <a:rPr lang="zh-CN" altLang="en-US" b="1">
                <a:latin typeface="楷体_GB2312" pitchFamily="49" charset="-122"/>
                <a:ea typeface="楷体_GB2312" pitchFamily="49" charset="-122"/>
              </a:rPr>
              <a:t>）漳河从没有发过大水，倒是年年旱灾。</a:t>
            </a:r>
          </a:p>
        </p:txBody>
      </p:sp>
      <p:sp>
        <p:nvSpPr>
          <p:cNvPr id="260100" name="Text Box 4"/>
          <p:cNvSpPr txBox="1">
            <a:spLocks noChangeArrowheads="1"/>
          </p:cNvSpPr>
          <p:nvPr/>
        </p:nvSpPr>
        <p:spPr bwMode="auto">
          <a:xfrm>
            <a:off x="681038" y="869950"/>
            <a:ext cx="7778750" cy="1190625"/>
          </a:xfrm>
          <a:prstGeom prst="rect">
            <a:avLst/>
          </a:prstGeom>
          <a:noFill/>
          <a:ln w="9525" algn="ctr">
            <a:noFill/>
            <a:miter lim="800000"/>
            <a:headEnd/>
            <a:tailEnd/>
          </a:ln>
        </p:spPr>
        <p:txBody>
          <a:bodyPr wrap="none">
            <a:spAutoFit/>
          </a:bodyPr>
          <a:lstStyle/>
          <a:p>
            <a:r>
              <a:rPr lang="en-US" altLang="zh-CN" sz="3600">
                <a:latin typeface="Comic Sans MS" pitchFamily="66" charset="0"/>
                <a:ea typeface="华文中宋" pitchFamily="2" charset="-122"/>
              </a:rPr>
              <a:t>2</a:t>
            </a:r>
            <a:r>
              <a:rPr lang="zh-CN" altLang="en-US" sz="3600">
                <a:latin typeface="Comic Sans MS" pitchFamily="66" charset="0"/>
                <a:ea typeface="华文中宋" pitchFamily="2" charset="-122"/>
              </a:rPr>
              <a:t>．从老大爷的回答中，西门豹了解到</a:t>
            </a:r>
          </a:p>
          <a:p>
            <a:r>
              <a:rPr lang="zh-CN" altLang="en-US" sz="3600">
                <a:latin typeface="Comic Sans MS" pitchFamily="66" charset="0"/>
                <a:ea typeface="华文中宋" pitchFamily="2" charset="-122"/>
              </a:rPr>
              <a:t>      哪些情况？</a:t>
            </a: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4" presetClass="entr" presetSubtype="0" fill="hold" grpId="0" nodeType="afterEffect">
                                  <p:stCondLst>
                                    <p:cond delay="0"/>
                                  </p:stCondLst>
                                  <p:childTnLst>
                                    <p:set>
                                      <p:cBhvr>
                                        <p:cTn id="6" dur="1" fill="hold">
                                          <p:stCondLst>
                                            <p:cond delay="0"/>
                                          </p:stCondLst>
                                        </p:cTn>
                                        <p:tgtEl>
                                          <p:spTgt spid="260100"/>
                                        </p:tgtEl>
                                        <p:attrNameLst>
                                          <p:attrName>style.visibility</p:attrName>
                                        </p:attrNameLst>
                                      </p:cBhvr>
                                      <p:to>
                                        <p:strVal val="visible"/>
                                      </p:to>
                                    </p:set>
                                    <p:anim to="" calcmode="lin" valueType="num">
                                      <p:cBhvr>
                                        <p:cTn id="7" dur="1" fill="hold"/>
                                        <p:tgtEl>
                                          <p:spTgt spid="260100"/>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60099">
                                            <p:txEl>
                                              <p:pRg st="0" end="0"/>
                                            </p:txEl>
                                          </p:spTgt>
                                        </p:tgtEl>
                                        <p:attrNameLst>
                                          <p:attrName>style.visibility</p:attrName>
                                        </p:attrNameLst>
                                      </p:cBhvr>
                                      <p:to>
                                        <p:strVal val="visible"/>
                                      </p:to>
                                    </p:set>
                                    <p:anim to="" calcmode="lin" valueType="num">
                                      <p:cBhvr>
                                        <p:cTn id="12" dur="1" fill="hold"/>
                                        <p:tgtEl>
                                          <p:spTgt spid="260099">
                                            <p:txEl>
                                              <p:pRg st="0" end="0"/>
                                            </p:txEl>
                                          </p:spTgt>
                                        </p:tgtEl>
                                        <p:attrNameLst>
                                          <p:attrName/>
                                        </p:attrNameLst>
                                      </p:cBhvr>
                                    </p:anim>
                                  </p:childTnLst>
                                </p:cTn>
                              </p:par>
                              <p:par>
                                <p:cTn id="13" presetID="24" presetClass="entr" presetSubtype="0" fill="hold" grpId="0" nodeType="withEffect">
                                  <p:stCondLst>
                                    <p:cond delay="0"/>
                                  </p:stCondLst>
                                  <p:childTnLst>
                                    <p:set>
                                      <p:cBhvr>
                                        <p:cTn id="14" dur="1" fill="hold">
                                          <p:stCondLst>
                                            <p:cond delay="0"/>
                                          </p:stCondLst>
                                        </p:cTn>
                                        <p:tgtEl>
                                          <p:spTgt spid="260099">
                                            <p:txEl>
                                              <p:pRg st="1" end="1"/>
                                            </p:txEl>
                                          </p:spTgt>
                                        </p:tgtEl>
                                        <p:attrNameLst>
                                          <p:attrName>style.visibility</p:attrName>
                                        </p:attrNameLst>
                                      </p:cBhvr>
                                      <p:to>
                                        <p:strVal val="visible"/>
                                      </p:to>
                                    </p:set>
                                    <p:anim to="" calcmode="lin" valueType="num">
                                      <p:cBhvr>
                                        <p:cTn id="15" dur="1" fill="hold"/>
                                        <p:tgtEl>
                                          <p:spTgt spid="260099">
                                            <p:txEl>
                                              <p:pRg st="1" end="1"/>
                                            </p:txEl>
                                          </p:spTgt>
                                        </p:tgtEl>
                                        <p:attrNameLst>
                                          <p:attrName/>
                                        </p:attrNameLst>
                                      </p:cBhvr>
                                    </p:anim>
                                  </p:childTnLst>
                                </p:cTn>
                              </p:par>
                            </p:childTnLst>
                          </p:cTn>
                        </p:par>
                        <p:par>
                          <p:cTn id="16" fill="hold">
                            <p:stCondLst>
                              <p:cond delay="0"/>
                            </p:stCondLst>
                            <p:childTnLst>
                              <p:par>
                                <p:cTn id="17" presetID="24" presetClass="entr" presetSubtype="0" fill="hold" grpId="0" nodeType="afterEffect">
                                  <p:stCondLst>
                                    <p:cond delay="0"/>
                                  </p:stCondLst>
                                  <p:childTnLst>
                                    <p:set>
                                      <p:cBhvr>
                                        <p:cTn id="18" dur="1" fill="hold">
                                          <p:stCondLst>
                                            <p:cond delay="0"/>
                                          </p:stCondLst>
                                        </p:cTn>
                                        <p:tgtEl>
                                          <p:spTgt spid="260099">
                                            <p:txEl>
                                              <p:pRg st="2" end="2"/>
                                            </p:txEl>
                                          </p:spTgt>
                                        </p:tgtEl>
                                        <p:attrNameLst>
                                          <p:attrName>style.visibility</p:attrName>
                                        </p:attrNameLst>
                                      </p:cBhvr>
                                      <p:to>
                                        <p:strVal val="visible"/>
                                      </p:to>
                                    </p:set>
                                    <p:anim to="" calcmode="lin" valueType="num">
                                      <p:cBhvr>
                                        <p:cTn id="19" dur="1" fill="hold"/>
                                        <p:tgtEl>
                                          <p:spTgt spid="260099">
                                            <p:txEl>
                                              <p:pRg st="2" end="2"/>
                                            </p:txEl>
                                          </p:spTgt>
                                        </p:tgtEl>
                                        <p:attrNameLst>
                                          <p:attrName/>
                                        </p:attrNameLst>
                                      </p:cBhvr>
                                    </p:anim>
                                  </p:childTnLst>
                                </p:cTn>
                              </p:par>
                            </p:childTnLst>
                          </p:cTn>
                        </p:par>
                        <p:par>
                          <p:cTn id="20" fill="hold">
                            <p:stCondLst>
                              <p:cond delay="0"/>
                            </p:stCondLst>
                            <p:childTnLst>
                              <p:par>
                                <p:cTn id="21" presetID="24" presetClass="entr" presetSubtype="0" fill="hold" grpId="0" nodeType="afterEffect">
                                  <p:stCondLst>
                                    <p:cond delay="0"/>
                                  </p:stCondLst>
                                  <p:childTnLst>
                                    <p:set>
                                      <p:cBhvr>
                                        <p:cTn id="22" dur="1" fill="hold">
                                          <p:stCondLst>
                                            <p:cond delay="0"/>
                                          </p:stCondLst>
                                        </p:cTn>
                                        <p:tgtEl>
                                          <p:spTgt spid="260099">
                                            <p:txEl>
                                              <p:pRg st="3" end="3"/>
                                            </p:txEl>
                                          </p:spTgt>
                                        </p:tgtEl>
                                        <p:attrNameLst>
                                          <p:attrName>style.visibility</p:attrName>
                                        </p:attrNameLst>
                                      </p:cBhvr>
                                      <p:to>
                                        <p:strVal val="visible"/>
                                      </p:to>
                                    </p:set>
                                    <p:anim to="" calcmode="lin" valueType="num">
                                      <p:cBhvr>
                                        <p:cTn id="23" dur="1" fill="hold"/>
                                        <p:tgtEl>
                                          <p:spTgt spid="260099">
                                            <p:txEl>
                                              <p:pRg st="3" end="3"/>
                                            </p:txEl>
                                          </p:spTgt>
                                        </p:tgtEl>
                                        <p:attrNameLst>
                                          <p:attrName/>
                                        </p:attrNameLst>
                                      </p:cBhvr>
                                    </p:anim>
                                  </p:childTnLst>
                                </p:cTn>
                              </p:par>
                              <p:par>
                                <p:cTn id="24" presetID="24" presetClass="entr" presetSubtype="0" fill="hold" grpId="0" nodeType="withEffect">
                                  <p:stCondLst>
                                    <p:cond delay="0"/>
                                  </p:stCondLst>
                                  <p:childTnLst>
                                    <p:set>
                                      <p:cBhvr>
                                        <p:cTn id="25" dur="1" fill="hold">
                                          <p:stCondLst>
                                            <p:cond delay="0"/>
                                          </p:stCondLst>
                                        </p:cTn>
                                        <p:tgtEl>
                                          <p:spTgt spid="260099">
                                            <p:txEl>
                                              <p:pRg st="4" end="4"/>
                                            </p:txEl>
                                          </p:spTgt>
                                        </p:tgtEl>
                                        <p:attrNameLst>
                                          <p:attrName>style.visibility</p:attrName>
                                        </p:attrNameLst>
                                      </p:cBhvr>
                                      <p:to>
                                        <p:strVal val="visible"/>
                                      </p:to>
                                    </p:set>
                                    <p:anim to="" calcmode="lin" valueType="num">
                                      <p:cBhvr>
                                        <p:cTn id="26" dur="1" fill="hold"/>
                                        <p:tgtEl>
                                          <p:spTgt spid="260099">
                                            <p:txEl>
                                              <p:pRg st="4" end="4"/>
                                            </p:txEl>
                                          </p:spTgt>
                                        </p:tgtEl>
                                        <p:attrNameLst>
                                          <p:attrName/>
                                        </p:attrNameLst>
                                      </p:cBhvr>
                                    </p:anim>
                                  </p:childTnLst>
                                </p:cTn>
                              </p:par>
                            </p:childTnLst>
                          </p:cTn>
                        </p:par>
                        <p:par>
                          <p:cTn id="27" fill="hold">
                            <p:stCondLst>
                              <p:cond delay="0"/>
                            </p:stCondLst>
                            <p:childTnLst>
                              <p:par>
                                <p:cTn id="28" presetID="24" presetClass="entr" presetSubtype="0" fill="hold" grpId="0" nodeType="afterEffect">
                                  <p:stCondLst>
                                    <p:cond delay="0"/>
                                  </p:stCondLst>
                                  <p:childTnLst>
                                    <p:set>
                                      <p:cBhvr>
                                        <p:cTn id="29" dur="1" fill="hold">
                                          <p:stCondLst>
                                            <p:cond delay="0"/>
                                          </p:stCondLst>
                                        </p:cTn>
                                        <p:tgtEl>
                                          <p:spTgt spid="260099">
                                            <p:txEl>
                                              <p:pRg st="5" end="5"/>
                                            </p:txEl>
                                          </p:spTgt>
                                        </p:tgtEl>
                                        <p:attrNameLst>
                                          <p:attrName>style.visibility</p:attrName>
                                        </p:attrNameLst>
                                      </p:cBhvr>
                                      <p:to>
                                        <p:strVal val="visible"/>
                                      </p:to>
                                    </p:set>
                                    <p:anim to="" calcmode="lin" valueType="num">
                                      <p:cBhvr>
                                        <p:cTn id="30" dur="1" fill="hold"/>
                                        <p:tgtEl>
                                          <p:spTgt spid="260099">
                                            <p:txEl>
                                              <p:pRg st="5" end="5"/>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0099" grpId="0" build="p"/>
      <p:bldP spid="26010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4114" name="Picture 2" descr="荒凉"/>
          <p:cNvPicPr>
            <a:picLocks noChangeAspect="1" noChangeArrowheads="1"/>
          </p:cNvPicPr>
          <p:nvPr/>
        </p:nvPicPr>
        <p:blipFill>
          <a:blip r:embed="rId2" cstate="print"/>
          <a:srcRect/>
          <a:stretch>
            <a:fillRect/>
          </a:stretch>
        </p:blipFill>
        <p:spPr bwMode="auto">
          <a:xfrm>
            <a:off x="0" y="0"/>
            <a:ext cx="4572000" cy="4724400"/>
          </a:xfrm>
          <a:prstGeom prst="rect">
            <a:avLst/>
          </a:prstGeom>
          <a:noFill/>
        </p:spPr>
      </p:pic>
      <p:pic>
        <p:nvPicPr>
          <p:cNvPr id="474115" name="Picture 3" descr="10"/>
          <p:cNvPicPr>
            <a:picLocks noChangeAspect="1" noChangeArrowheads="1"/>
          </p:cNvPicPr>
          <p:nvPr/>
        </p:nvPicPr>
        <p:blipFill>
          <a:blip r:embed="rId3" cstate="print"/>
          <a:srcRect/>
          <a:stretch>
            <a:fillRect/>
          </a:stretch>
        </p:blipFill>
        <p:spPr bwMode="auto">
          <a:xfrm>
            <a:off x="4572000" y="0"/>
            <a:ext cx="4572000" cy="4724400"/>
          </a:xfrm>
          <a:prstGeom prst="rect">
            <a:avLst/>
          </a:prstGeom>
          <a:noFill/>
        </p:spPr>
      </p:pic>
      <p:sp>
        <p:nvSpPr>
          <p:cNvPr id="474116" name="Text Box 4"/>
          <p:cNvSpPr txBox="1">
            <a:spLocks noChangeArrowheads="1"/>
          </p:cNvSpPr>
          <p:nvPr/>
        </p:nvSpPr>
        <p:spPr bwMode="auto">
          <a:xfrm>
            <a:off x="0" y="5300663"/>
            <a:ext cx="4211638" cy="579437"/>
          </a:xfrm>
          <a:prstGeom prst="rect">
            <a:avLst/>
          </a:prstGeom>
          <a:noFill/>
          <a:ln w="9525">
            <a:noFill/>
            <a:miter lim="800000"/>
            <a:headEnd/>
            <a:tailEnd/>
          </a:ln>
          <a:effectLst/>
        </p:spPr>
        <p:txBody>
          <a:bodyPr>
            <a:spAutoFit/>
          </a:bodyPr>
          <a:lstStyle/>
          <a:p>
            <a:pPr>
              <a:spcBef>
                <a:spcPct val="50000"/>
              </a:spcBef>
            </a:pPr>
            <a:r>
              <a:rPr lang="zh-CN" altLang="en-US" sz="3200" b="1"/>
              <a:t>人烟稀少，田地荒芜</a:t>
            </a:r>
          </a:p>
        </p:txBody>
      </p:sp>
      <p:sp>
        <p:nvSpPr>
          <p:cNvPr id="474117" name="Text Box 5"/>
          <p:cNvSpPr txBox="1">
            <a:spLocks noChangeArrowheads="1"/>
          </p:cNvSpPr>
          <p:nvPr/>
        </p:nvSpPr>
        <p:spPr bwMode="auto">
          <a:xfrm>
            <a:off x="4535488" y="5300663"/>
            <a:ext cx="4608512" cy="579437"/>
          </a:xfrm>
          <a:prstGeom prst="rect">
            <a:avLst/>
          </a:prstGeom>
          <a:noFill/>
          <a:ln w="9525">
            <a:noFill/>
            <a:miter lim="800000"/>
            <a:headEnd/>
            <a:tailEnd/>
          </a:ln>
          <a:effectLst/>
        </p:spPr>
        <p:txBody>
          <a:bodyPr>
            <a:spAutoFit/>
          </a:bodyPr>
          <a:lstStyle/>
          <a:p>
            <a:pPr>
              <a:spcBef>
                <a:spcPct val="50000"/>
              </a:spcBef>
            </a:pPr>
            <a:r>
              <a:rPr lang="zh-CN" altLang="en-US" sz="3200"/>
              <a:t>　</a:t>
            </a:r>
            <a:r>
              <a:rPr lang="zh-CN" altLang="en-US" sz="3200" b="1"/>
              <a:t>五谷丰登，人丁兴旺</a:t>
            </a: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74116"/>
                                        </p:tgtEl>
                                        <p:attrNameLst>
                                          <p:attrName>style.visibility</p:attrName>
                                        </p:attrNameLst>
                                      </p:cBhvr>
                                      <p:to>
                                        <p:strVal val="visible"/>
                                      </p:to>
                                    </p:set>
                                    <p:animEffect transition="in" filter="blinds(horizontal)">
                                      <p:cBhvr>
                                        <p:cTn id="7" dur="500"/>
                                        <p:tgtEl>
                                          <p:spTgt spid="47411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74117"/>
                                        </p:tgtEl>
                                        <p:attrNameLst>
                                          <p:attrName>style.visibility</p:attrName>
                                        </p:attrNameLst>
                                      </p:cBhvr>
                                      <p:to>
                                        <p:strVal val="visible"/>
                                      </p:to>
                                    </p:set>
                                    <p:animEffect transition="in" filter="blinds(horizontal)">
                                      <p:cBhvr>
                                        <p:cTn id="12" dur="500"/>
                                        <p:tgtEl>
                                          <p:spTgt spid="4741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4116" grpId="0"/>
      <p:bldP spid="474117"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grpSp>
        <p:nvGrpSpPr>
          <p:cNvPr id="421893" name="Group 5"/>
          <p:cNvGrpSpPr>
            <a:grpSpLocks/>
          </p:cNvGrpSpPr>
          <p:nvPr/>
        </p:nvGrpSpPr>
        <p:grpSpPr bwMode="auto">
          <a:xfrm>
            <a:off x="-6350" y="4865688"/>
            <a:ext cx="9150350" cy="1515640"/>
            <a:chOff x="-4" y="2861"/>
            <a:chExt cx="5764" cy="1136"/>
          </a:xfrm>
        </p:grpSpPr>
        <p:pic>
          <p:nvPicPr>
            <p:cNvPr id="421890" name="Picture 2" descr="背景"/>
            <p:cNvPicPr>
              <a:picLocks noChangeAspect="1" noChangeArrowheads="1"/>
            </p:cNvPicPr>
            <p:nvPr/>
          </p:nvPicPr>
          <p:blipFill>
            <a:blip r:embed="rId3" cstate="print"/>
            <a:srcRect l="5359" r="5801"/>
            <a:stretch>
              <a:fillRect/>
            </a:stretch>
          </p:blipFill>
          <p:spPr bwMode="auto">
            <a:xfrm>
              <a:off x="-4" y="2861"/>
              <a:ext cx="5764" cy="1136"/>
            </a:xfrm>
            <a:prstGeom prst="rect">
              <a:avLst/>
            </a:prstGeom>
            <a:noFill/>
          </p:spPr>
        </p:pic>
        <p:sp>
          <p:nvSpPr>
            <p:cNvPr id="421891" name="Rectangle 3"/>
            <p:cNvSpPr>
              <a:spLocks noChangeArrowheads="1"/>
            </p:cNvSpPr>
            <p:nvPr/>
          </p:nvSpPr>
          <p:spPr bwMode="auto">
            <a:xfrm>
              <a:off x="295" y="3012"/>
              <a:ext cx="5239" cy="812"/>
            </a:xfrm>
            <a:prstGeom prst="rect">
              <a:avLst/>
            </a:prstGeom>
            <a:noFill/>
            <a:ln w="9525">
              <a:noFill/>
              <a:miter lim="800000"/>
              <a:headEnd/>
              <a:tailEnd/>
            </a:ln>
            <a:effectLst/>
          </p:spPr>
          <p:txBody>
            <a:bodyPr>
              <a:spAutoFit/>
            </a:bodyPr>
            <a:lstStyle/>
            <a:p>
              <a:pPr>
                <a:lnSpc>
                  <a:spcPct val="140000"/>
                </a:lnSpc>
              </a:pPr>
              <a:r>
                <a:rPr lang="en-US" altLang="zh-CN" sz="2800" b="1">
                  <a:latin typeface="Times New Roman" pitchFamily="18" charset="0"/>
                  <a:ea typeface="楷体_GB2312" pitchFamily="49" charset="-122"/>
                </a:rPr>
                <a:t>        </a:t>
              </a:r>
              <a:r>
                <a:rPr lang="zh-CN" altLang="en-US" sz="2800" b="1">
                  <a:latin typeface="Times New Roman" pitchFamily="18" charset="0"/>
                  <a:ea typeface="楷体_GB2312" pitchFamily="49" charset="-122"/>
                </a:rPr>
                <a:t>西门豹说</a:t>
              </a:r>
              <a:r>
                <a:rPr lang="en-US" altLang="zh-CN" sz="2800" b="1">
                  <a:latin typeface="Times New Roman" pitchFamily="18" charset="0"/>
                  <a:ea typeface="楷体_GB2312" pitchFamily="49" charset="-122"/>
                </a:rPr>
                <a:t>: “</a:t>
              </a:r>
              <a:r>
                <a:rPr lang="zh-CN" altLang="en-US" sz="2800" b="1">
                  <a:latin typeface="Times New Roman" pitchFamily="18" charset="0"/>
                  <a:ea typeface="楷体_GB2312" pitchFamily="49" charset="-122"/>
                </a:rPr>
                <a:t>这样说来，河伯还真灵啊。下一回他娶媳妇，请告诉我一声，我也去送送新娘。</a:t>
              </a:r>
            </a:p>
          </p:txBody>
        </p:sp>
        <p:sp>
          <p:nvSpPr>
            <p:cNvPr id="421892" name="Rectangle 4"/>
            <p:cNvSpPr>
              <a:spLocks noChangeArrowheads="1"/>
            </p:cNvSpPr>
            <p:nvPr/>
          </p:nvSpPr>
          <p:spPr bwMode="auto">
            <a:xfrm>
              <a:off x="4685" y="3466"/>
              <a:ext cx="327" cy="327"/>
            </a:xfrm>
            <a:prstGeom prst="rect">
              <a:avLst/>
            </a:prstGeom>
            <a:noFill/>
            <a:ln w="22225">
              <a:noFill/>
              <a:miter lim="800000"/>
              <a:headEnd/>
              <a:tailEnd/>
            </a:ln>
            <a:effectLst/>
          </p:spPr>
          <p:txBody>
            <a:bodyPr>
              <a:spAutoFit/>
            </a:bodyPr>
            <a:lstStyle/>
            <a:p>
              <a:r>
                <a:rPr lang="en-US" altLang="zh-CN" sz="2800" b="1">
                  <a:latin typeface="Times New Roman" pitchFamily="18" charset="0"/>
                  <a:ea typeface="楷体_GB2312" pitchFamily="49" charset="-122"/>
                </a:rPr>
                <a:t>”</a:t>
              </a:r>
            </a:p>
          </p:txBody>
        </p:sp>
      </p:gr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21893"/>
                                        </p:tgtEl>
                                        <p:attrNameLst>
                                          <p:attrName>style.visibility</p:attrName>
                                        </p:attrNameLst>
                                      </p:cBhvr>
                                      <p:to>
                                        <p:strVal val="visible"/>
                                      </p:to>
                                    </p:set>
                                    <p:animEffect transition="in" filter="wipe(left)">
                                      <p:cBhvr>
                                        <p:cTn id="7" dur="500"/>
                                        <p:tgtEl>
                                          <p:spTgt spid="4218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8756" name="Picture 4" descr="30-02"/>
          <p:cNvPicPr>
            <a:picLocks noChangeAspect="1" noChangeArrowheads="1"/>
          </p:cNvPicPr>
          <p:nvPr/>
        </p:nvPicPr>
        <p:blipFill>
          <a:blip r:embed="rId2" cstate="print"/>
          <a:srcRect/>
          <a:stretch>
            <a:fillRect/>
          </a:stretch>
        </p:blipFill>
        <p:spPr bwMode="auto">
          <a:xfrm>
            <a:off x="3132138" y="1928813"/>
            <a:ext cx="5360987" cy="4021137"/>
          </a:xfrm>
          <a:prstGeom prst="rect">
            <a:avLst/>
          </a:prstGeom>
          <a:noFill/>
        </p:spPr>
      </p:pic>
      <p:grpSp>
        <p:nvGrpSpPr>
          <p:cNvPr id="458758" name="Group 6"/>
          <p:cNvGrpSpPr>
            <a:grpSpLocks/>
          </p:cNvGrpSpPr>
          <p:nvPr/>
        </p:nvGrpSpPr>
        <p:grpSpPr bwMode="auto">
          <a:xfrm>
            <a:off x="468313" y="1125538"/>
            <a:ext cx="8066087" cy="3084512"/>
            <a:chOff x="295" y="709"/>
            <a:chExt cx="5081" cy="1943"/>
          </a:xfrm>
        </p:grpSpPr>
        <p:sp>
          <p:nvSpPr>
            <p:cNvPr id="458755" name="Rectangle 3"/>
            <p:cNvSpPr>
              <a:spLocks noChangeArrowheads="1"/>
            </p:cNvSpPr>
            <p:nvPr/>
          </p:nvSpPr>
          <p:spPr bwMode="auto">
            <a:xfrm>
              <a:off x="295" y="709"/>
              <a:ext cx="5081" cy="1943"/>
            </a:xfrm>
            <a:prstGeom prst="rect">
              <a:avLst/>
            </a:prstGeom>
            <a:noFill/>
            <a:ln w="9525">
              <a:noFill/>
              <a:miter lim="800000"/>
              <a:headEnd/>
              <a:tailEnd/>
            </a:ln>
            <a:effectLst/>
          </p:spPr>
          <p:txBody>
            <a:bodyPr>
              <a:spAutoFit/>
            </a:bodyPr>
            <a:lstStyle/>
            <a:p>
              <a:pPr>
                <a:lnSpc>
                  <a:spcPct val="140000"/>
                </a:lnSpc>
              </a:pPr>
              <a:r>
                <a:rPr lang="en-US" altLang="zh-CN" sz="2800" b="1">
                  <a:latin typeface="Times New Roman" pitchFamily="18" charset="0"/>
                  <a:ea typeface="楷体_GB2312" pitchFamily="49" charset="-122"/>
                </a:rPr>
                <a:t>        “</a:t>
              </a:r>
              <a:r>
                <a:rPr lang="zh-CN" altLang="en-US" sz="2800" b="1">
                  <a:latin typeface="Times New Roman" pitchFamily="18" charset="0"/>
                  <a:ea typeface="楷体_GB2312" pitchFamily="49" charset="-122"/>
                </a:rPr>
                <a:t>不行，这个姑娘不漂亮，河伯不会满意的。麻烦你去跟河伯</a:t>
              </a:r>
            </a:p>
            <a:p>
              <a:pPr>
                <a:lnSpc>
                  <a:spcPct val="140000"/>
                </a:lnSpc>
              </a:pPr>
              <a:r>
                <a:rPr lang="zh-CN" altLang="en-US" sz="2800" b="1">
                  <a:latin typeface="Times New Roman" pitchFamily="18" charset="0"/>
                  <a:ea typeface="楷体_GB2312" pitchFamily="49" charset="-122"/>
                </a:rPr>
                <a:t>说一声，说我</a:t>
              </a:r>
            </a:p>
            <a:p>
              <a:pPr>
                <a:lnSpc>
                  <a:spcPct val="140000"/>
                </a:lnSpc>
              </a:pPr>
              <a:r>
                <a:rPr lang="zh-CN" altLang="en-US" sz="2800" b="1">
                  <a:latin typeface="Times New Roman" pitchFamily="18" charset="0"/>
                  <a:ea typeface="楷体_GB2312" pitchFamily="49" charset="-122"/>
                </a:rPr>
                <a:t>要选个漂亮的，</a:t>
              </a:r>
            </a:p>
            <a:p>
              <a:pPr>
                <a:lnSpc>
                  <a:spcPct val="140000"/>
                </a:lnSpc>
              </a:pPr>
              <a:r>
                <a:rPr lang="zh-CN" altLang="en-US" sz="2800" b="1">
                  <a:latin typeface="Times New Roman" pitchFamily="18" charset="0"/>
                  <a:ea typeface="楷体_GB2312" pitchFamily="49" charset="-122"/>
                </a:rPr>
                <a:t>过几天就送去。</a:t>
              </a:r>
            </a:p>
          </p:txBody>
        </p:sp>
        <p:sp>
          <p:nvSpPr>
            <p:cNvPr id="458757" name="Rectangle 5"/>
            <p:cNvSpPr>
              <a:spLocks noChangeArrowheads="1"/>
            </p:cNvSpPr>
            <p:nvPr/>
          </p:nvSpPr>
          <p:spPr bwMode="auto">
            <a:xfrm>
              <a:off x="1734" y="2296"/>
              <a:ext cx="284" cy="327"/>
            </a:xfrm>
            <a:prstGeom prst="rect">
              <a:avLst/>
            </a:prstGeom>
            <a:noFill/>
            <a:ln w="22225">
              <a:noFill/>
              <a:miter lim="800000"/>
              <a:headEnd/>
              <a:tailEnd/>
            </a:ln>
            <a:effectLst/>
          </p:spPr>
          <p:txBody>
            <a:bodyPr wrap="none">
              <a:spAutoFit/>
            </a:bodyPr>
            <a:lstStyle/>
            <a:p>
              <a:r>
                <a:rPr lang="en-US" altLang="zh-CN" sz="2800" b="1">
                  <a:latin typeface="Times New Roman" pitchFamily="18" charset="0"/>
                  <a:ea typeface="楷体_GB2312" pitchFamily="49" charset="-122"/>
                </a:rPr>
                <a:t>” </a:t>
              </a:r>
            </a:p>
          </p:txBody>
        </p:sp>
      </p:grpSp>
    </p:spTree>
  </p:cSld>
  <p:clrMapOvr>
    <a:masterClrMapping/>
  </p:clrMapOvr>
  <p:transition spd="med">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42" name="Rectangle 2"/>
          <p:cNvSpPr>
            <a:spLocks noChangeArrowheads="1"/>
          </p:cNvSpPr>
          <p:nvPr/>
        </p:nvSpPr>
        <p:spPr bwMode="auto">
          <a:xfrm>
            <a:off x="1143000" y="1066800"/>
            <a:ext cx="7696200" cy="2041525"/>
          </a:xfrm>
          <a:prstGeom prst="rect">
            <a:avLst/>
          </a:prstGeom>
          <a:noFill/>
          <a:ln w="9525">
            <a:noFill/>
            <a:miter lim="800000"/>
            <a:headEnd/>
            <a:tailEnd/>
          </a:ln>
          <a:effectLst/>
        </p:spPr>
        <p:txBody>
          <a:bodyPr anchor="ctr">
            <a:spAutoFit/>
          </a:bodyPr>
          <a:lstStyle/>
          <a:p>
            <a:r>
              <a:rPr lang="zh-CN" altLang="en-US" sz="3200" b="1"/>
              <a:t>他回过头来对巫婆说：“不行，这个姑娘不漂亮，河伯不会满意的。麻烦巫婆去跟河伯说一声，说我要另外选个漂亮的，过几天就送去。” </a:t>
            </a:r>
          </a:p>
        </p:txBody>
      </p:sp>
      <p:sp>
        <p:nvSpPr>
          <p:cNvPr id="471043" name="Rectangle 3"/>
          <p:cNvSpPr>
            <a:spLocks noChangeArrowheads="1"/>
          </p:cNvSpPr>
          <p:nvPr/>
        </p:nvSpPr>
        <p:spPr bwMode="auto">
          <a:xfrm>
            <a:off x="1135063" y="3810000"/>
            <a:ext cx="7461250" cy="822325"/>
          </a:xfrm>
          <a:prstGeom prst="rect">
            <a:avLst/>
          </a:prstGeom>
          <a:noFill/>
          <a:ln w="9525">
            <a:noFill/>
            <a:miter lim="800000"/>
            <a:headEnd/>
            <a:tailEnd/>
          </a:ln>
          <a:effectLst/>
        </p:spPr>
        <p:txBody>
          <a:bodyPr wrap="none" anchor="ctr">
            <a:spAutoFit/>
          </a:bodyPr>
          <a:lstStyle/>
          <a:p>
            <a:pPr indent="152400" algn="ctr"/>
            <a:r>
              <a:rPr lang="zh-CN" altLang="en-US" sz="2400" b="1"/>
              <a:t>西门豹说</a:t>
            </a:r>
            <a:r>
              <a:rPr lang="en-US" altLang="zh-CN" sz="2400" b="1"/>
              <a:t>___________</a:t>
            </a:r>
            <a:r>
              <a:rPr lang="zh-CN" altLang="en-US" sz="2400" b="1"/>
              <a:t>是假，</a:t>
            </a:r>
            <a:r>
              <a:rPr lang="en-US" altLang="zh-CN" sz="2400" b="1"/>
              <a:t>____________</a:t>
            </a:r>
            <a:r>
              <a:rPr lang="zh-CN" altLang="en-US" sz="2400" b="1"/>
              <a:t>才是真。</a:t>
            </a:r>
          </a:p>
          <a:p>
            <a:pPr indent="152400" algn="ctr"/>
            <a:r>
              <a:rPr lang="zh-CN" altLang="en-US" sz="2400" b="1"/>
              <a:t>西门豹说</a:t>
            </a:r>
            <a:r>
              <a:rPr lang="en-US" altLang="zh-CN" sz="2400" b="1"/>
              <a:t>___________</a:t>
            </a:r>
            <a:r>
              <a:rPr lang="zh-CN" altLang="en-US" sz="2400" b="1"/>
              <a:t>是假，</a:t>
            </a:r>
            <a:r>
              <a:rPr lang="en-US" altLang="zh-CN" sz="2400" b="1"/>
              <a:t>____________</a:t>
            </a:r>
            <a:r>
              <a:rPr lang="zh-CN" altLang="en-US" sz="2400" b="1"/>
              <a:t>才是真。</a:t>
            </a:r>
          </a:p>
        </p:txBody>
      </p:sp>
    </p:spTree>
  </p:cSld>
  <p:clrMapOvr>
    <a:masterClrMapping/>
  </p:clrMapOvr>
  <p:transition spd="med">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grpSp>
        <p:nvGrpSpPr>
          <p:cNvPr id="422917" name="Group 5"/>
          <p:cNvGrpSpPr>
            <a:grpSpLocks/>
          </p:cNvGrpSpPr>
          <p:nvPr/>
        </p:nvGrpSpPr>
        <p:grpSpPr bwMode="auto">
          <a:xfrm>
            <a:off x="-6350" y="5157788"/>
            <a:ext cx="9150350" cy="1595437"/>
            <a:chOff x="-4" y="3249"/>
            <a:chExt cx="5764" cy="1005"/>
          </a:xfrm>
        </p:grpSpPr>
        <p:pic>
          <p:nvPicPr>
            <p:cNvPr id="422914" name="Picture 2" descr="背景"/>
            <p:cNvPicPr>
              <a:picLocks noChangeAspect="1" noChangeArrowheads="1"/>
            </p:cNvPicPr>
            <p:nvPr/>
          </p:nvPicPr>
          <p:blipFill>
            <a:blip r:embed="rId3" cstate="print"/>
            <a:srcRect l="5359" r="5801"/>
            <a:stretch>
              <a:fillRect/>
            </a:stretch>
          </p:blipFill>
          <p:spPr bwMode="auto">
            <a:xfrm>
              <a:off x="-4" y="3249"/>
              <a:ext cx="5764" cy="1005"/>
            </a:xfrm>
            <a:prstGeom prst="rect">
              <a:avLst/>
            </a:prstGeom>
            <a:noFill/>
          </p:spPr>
        </p:pic>
        <p:sp>
          <p:nvSpPr>
            <p:cNvPr id="422915" name="Rectangle 3"/>
            <p:cNvSpPr>
              <a:spLocks noChangeArrowheads="1"/>
            </p:cNvSpPr>
            <p:nvPr/>
          </p:nvSpPr>
          <p:spPr bwMode="auto">
            <a:xfrm>
              <a:off x="431" y="3294"/>
              <a:ext cx="4672" cy="866"/>
            </a:xfrm>
            <a:prstGeom prst="rect">
              <a:avLst/>
            </a:prstGeom>
            <a:noFill/>
            <a:ln w="9525">
              <a:noFill/>
              <a:miter lim="800000"/>
              <a:headEnd/>
              <a:tailEnd/>
            </a:ln>
            <a:effectLst/>
          </p:spPr>
          <p:txBody>
            <a:bodyPr>
              <a:spAutoFit/>
            </a:bodyPr>
            <a:lstStyle/>
            <a:p>
              <a:pPr>
                <a:lnSpc>
                  <a:spcPct val="150000"/>
                </a:lnSpc>
              </a:pPr>
              <a:r>
                <a:rPr lang="en-US" altLang="zh-CN" sz="2800" b="1">
                  <a:latin typeface="Times New Roman" pitchFamily="18" charset="0"/>
                  <a:ea typeface="楷体_GB2312" pitchFamily="49" charset="-122"/>
                </a:rPr>
                <a:t>“</a:t>
              </a:r>
              <a:r>
                <a:rPr lang="zh-CN" altLang="en-US" sz="2800" b="1">
                  <a:latin typeface="Times New Roman" pitchFamily="18" charset="0"/>
                  <a:ea typeface="楷体_GB2312" pitchFamily="49" charset="-122"/>
                </a:rPr>
                <a:t>巫婆怎么还不回来，麻烦你去催一催吧。 </a:t>
              </a:r>
            </a:p>
            <a:p>
              <a:pPr>
                <a:lnSpc>
                  <a:spcPct val="150000"/>
                </a:lnSpc>
              </a:pPr>
              <a:r>
                <a:rPr lang="zh-CN" altLang="en-US" sz="2800" b="1">
                  <a:latin typeface="Times New Roman" pitchFamily="18" charset="0"/>
                  <a:ea typeface="楷体_GB2312" pitchFamily="49" charset="-122"/>
                </a:rPr>
                <a:t>“怎么还不回来，请你们去催催吧</a:t>
              </a:r>
              <a:r>
                <a:rPr lang="en-US" altLang="zh-CN" sz="2800" b="1">
                  <a:latin typeface="Times New Roman" pitchFamily="18" charset="0"/>
                  <a:ea typeface="楷体_GB2312" pitchFamily="49" charset="-122"/>
                </a:rPr>
                <a:t>!”</a:t>
              </a:r>
            </a:p>
          </p:txBody>
        </p:sp>
        <p:sp>
          <p:nvSpPr>
            <p:cNvPr id="422916" name="Rectangle 4"/>
            <p:cNvSpPr>
              <a:spLocks noChangeArrowheads="1"/>
            </p:cNvSpPr>
            <p:nvPr/>
          </p:nvSpPr>
          <p:spPr bwMode="auto">
            <a:xfrm>
              <a:off x="4477" y="3393"/>
              <a:ext cx="378" cy="327"/>
            </a:xfrm>
            <a:prstGeom prst="rect">
              <a:avLst/>
            </a:prstGeom>
            <a:noFill/>
            <a:ln w="22225">
              <a:noFill/>
              <a:miter lim="800000"/>
              <a:headEnd/>
              <a:tailEnd/>
            </a:ln>
            <a:effectLst/>
          </p:spPr>
          <p:txBody>
            <a:bodyPr>
              <a:spAutoFit/>
            </a:bodyPr>
            <a:lstStyle/>
            <a:p>
              <a:r>
                <a:rPr lang="en-US" altLang="zh-CN" sz="2800" b="1">
                  <a:latin typeface="Times New Roman" pitchFamily="18" charset="0"/>
                  <a:ea typeface="楷体_GB2312" pitchFamily="49" charset="-122"/>
                </a:rPr>
                <a:t>”</a:t>
              </a:r>
            </a:p>
          </p:txBody>
        </p:sp>
      </p:gr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22917"/>
                                        </p:tgtEl>
                                        <p:attrNameLst>
                                          <p:attrName>style.visibility</p:attrName>
                                        </p:attrNameLst>
                                      </p:cBhvr>
                                      <p:to>
                                        <p:strVal val="visible"/>
                                      </p:to>
                                    </p:set>
                                    <p:animEffect transition="in" filter="wipe(left)">
                                      <p:cBhvr>
                                        <p:cTn id="7" dur="500"/>
                                        <p:tgtEl>
                                          <p:spTgt spid="4229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3090" name="Rectangle 2"/>
          <p:cNvSpPr>
            <a:spLocks noChangeArrowheads="1"/>
          </p:cNvSpPr>
          <p:nvPr/>
        </p:nvSpPr>
        <p:spPr bwMode="auto">
          <a:xfrm>
            <a:off x="1066800" y="1981200"/>
            <a:ext cx="7315200" cy="1554163"/>
          </a:xfrm>
          <a:prstGeom prst="rect">
            <a:avLst/>
          </a:prstGeom>
          <a:noFill/>
          <a:ln w="9525">
            <a:noFill/>
            <a:miter lim="800000"/>
            <a:headEnd/>
            <a:tailEnd/>
          </a:ln>
          <a:effectLst/>
        </p:spPr>
        <p:txBody>
          <a:bodyPr anchor="ctr">
            <a:spAutoFit/>
          </a:bodyPr>
          <a:lstStyle/>
          <a:p>
            <a:r>
              <a:rPr lang="en-US" altLang="zh-CN" b="1"/>
              <a:t> </a:t>
            </a:r>
            <a:r>
              <a:rPr lang="zh-CN" altLang="en-US" sz="3200" b="1"/>
              <a:t>西门豹说：“好吧，再等一会儿。”过了一会儿，他才说：“起来吧。看样子是河伯把他们留下了。你们都回去吧。”</a:t>
            </a:r>
            <a:r>
              <a:rPr lang="zh-CN" altLang="en-US" sz="3200"/>
              <a:t> </a:t>
            </a:r>
          </a:p>
        </p:txBody>
      </p:sp>
    </p:spTree>
  </p:cSld>
  <p:clrMapOvr>
    <a:masterClrMapping/>
  </p:clrMapOvr>
  <p:transition spd="med">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4354" name="Rectangle 2"/>
          <p:cNvSpPr>
            <a:spLocks noChangeArrowheads="1"/>
          </p:cNvSpPr>
          <p:nvPr/>
        </p:nvSpPr>
        <p:spPr bwMode="auto">
          <a:xfrm>
            <a:off x="555625" y="1268413"/>
            <a:ext cx="8193088" cy="2657475"/>
          </a:xfrm>
          <a:prstGeom prst="rect">
            <a:avLst/>
          </a:prstGeom>
          <a:noFill/>
          <a:ln w="9525">
            <a:noFill/>
            <a:miter lim="800000"/>
            <a:headEnd/>
            <a:tailEnd/>
          </a:ln>
          <a:effectLst/>
        </p:spPr>
        <p:txBody>
          <a:bodyPr>
            <a:spAutoFit/>
          </a:bodyPr>
          <a:lstStyle/>
          <a:p>
            <a:pPr>
              <a:lnSpc>
                <a:spcPct val="150000"/>
              </a:lnSpc>
            </a:pPr>
            <a:r>
              <a:rPr lang="zh-CN" altLang="en-US" sz="2800" b="1">
                <a:latin typeface="Times New Roman" pitchFamily="18" charset="0"/>
                <a:ea typeface="黑体" pitchFamily="2" charset="-122"/>
              </a:rPr>
              <a:t>讨论：</a:t>
            </a:r>
          </a:p>
          <a:p>
            <a:pPr>
              <a:lnSpc>
                <a:spcPct val="150000"/>
              </a:lnSpc>
            </a:pPr>
            <a:r>
              <a:rPr lang="zh-CN" altLang="en-US" sz="2800" b="1">
                <a:latin typeface="Times New Roman" pitchFamily="18" charset="0"/>
                <a:ea typeface="楷体_GB2312" pitchFamily="49" charset="-122"/>
              </a:rPr>
              <a:t>        作为当时邺的地方官，西门豹要除掉巫婆，救</a:t>
            </a:r>
          </a:p>
          <a:p>
            <a:pPr>
              <a:lnSpc>
                <a:spcPct val="150000"/>
              </a:lnSpc>
            </a:pPr>
            <a:r>
              <a:rPr lang="zh-CN" altLang="en-US" sz="2800" b="1">
                <a:latin typeface="Times New Roman" pitchFamily="18" charset="0"/>
                <a:ea typeface="楷体_GB2312" pitchFamily="49" charset="-122"/>
              </a:rPr>
              <a:t>出新娘轻而易举，他为什么还要这么大费周章呢？</a:t>
            </a:r>
          </a:p>
          <a:p>
            <a:pPr>
              <a:lnSpc>
                <a:spcPct val="150000"/>
              </a:lnSpc>
            </a:pPr>
            <a:r>
              <a:rPr lang="zh-CN" altLang="en-US" sz="2800" b="1">
                <a:latin typeface="Times New Roman" pitchFamily="18" charset="0"/>
                <a:ea typeface="楷体_GB2312" pitchFamily="49" charset="-122"/>
              </a:rPr>
              <a:t>你觉得西门豹这样惩治官绅的方法妙在哪里？</a:t>
            </a:r>
          </a:p>
        </p:txBody>
      </p:sp>
    </p:spTree>
  </p:cSld>
  <p:clrMapOvr>
    <a:masterClrMapping/>
  </p:clrMapOvr>
  <p:transition spd="med">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1522" name="Group 2"/>
          <p:cNvGrpSpPr>
            <a:grpSpLocks/>
          </p:cNvGrpSpPr>
          <p:nvPr/>
        </p:nvGrpSpPr>
        <p:grpSpPr bwMode="auto">
          <a:xfrm>
            <a:off x="107504" y="404664"/>
            <a:ext cx="8839200" cy="5943600"/>
            <a:chOff x="96" y="384"/>
            <a:chExt cx="5568" cy="3744"/>
          </a:xfrm>
        </p:grpSpPr>
        <p:pic>
          <p:nvPicPr>
            <p:cNvPr id="491523" name="Picture 3" descr="PA00204496"/>
            <p:cNvPicPr>
              <a:picLocks noChangeAspect="1" noChangeArrowheads="1"/>
            </p:cNvPicPr>
            <p:nvPr/>
          </p:nvPicPr>
          <p:blipFill>
            <a:blip r:embed="rId2" cstate="print"/>
            <a:srcRect t="2606"/>
            <a:stretch>
              <a:fillRect/>
            </a:stretch>
          </p:blipFill>
          <p:spPr bwMode="auto">
            <a:xfrm>
              <a:off x="96" y="384"/>
              <a:ext cx="5568" cy="3744"/>
            </a:xfrm>
            <a:prstGeom prst="rect">
              <a:avLst/>
            </a:prstGeom>
            <a:noFill/>
            <a:ln w="9525">
              <a:noFill/>
              <a:miter lim="800000"/>
              <a:headEnd/>
              <a:tailEnd/>
            </a:ln>
          </p:spPr>
        </p:pic>
        <p:sp>
          <p:nvSpPr>
            <p:cNvPr id="491524" name="Rectangle 4"/>
            <p:cNvSpPr>
              <a:spLocks noChangeArrowheads="1"/>
            </p:cNvSpPr>
            <p:nvPr/>
          </p:nvSpPr>
          <p:spPr bwMode="auto">
            <a:xfrm>
              <a:off x="240" y="384"/>
              <a:ext cx="4560" cy="3648"/>
            </a:xfrm>
            <a:prstGeom prst="rect">
              <a:avLst/>
            </a:prstGeom>
            <a:solidFill>
              <a:srgbClr val="EAEAEA"/>
            </a:solidFill>
            <a:ln w="9525">
              <a:solidFill>
                <a:schemeClr val="tx1"/>
              </a:solidFill>
              <a:miter lim="800000"/>
              <a:headEnd/>
              <a:tailEnd/>
            </a:ln>
          </p:spPr>
          <p:txBody>
            <a:bodyPr wrap="none" anchor="ctr"/>
            <a:lstStyle/>
            <a:p>
              <a:endParaRPr lang="zh-CN" altLang="zh-CN"/>
            </a:p>
          </p:txBody>
        </p:sp>
        <p:sp>
          <p:nvSpPr>
            <p:cNvPr id="491525" name="Rectangle 5"/>
            <p:cNvSpPr>
              <a:spLocks noChangeArrowheads="1"/>
            </p:cNvSpPr>
            <p:nvPr/>
          </p:nvSpPr>
          <p:spPr bwMode="auto">
            <a:xfrm>
              <a:off x="96" y="384"/>
              <a:ext cx="5520" cy="144"/>
            </a:xfrm>
            <a:prstGeom prst="rect">
              <a:avLst/>
            </a:prstGeom>
            <a:solidFill>
              <a:schemeClr val="tx1"/>
            </a:solidFill>
            <a:ln w="9525">
              <a:solidFill>
                <a:schemeClr val="tx1"/>
              </a:solidFill>
              <a:miter lim="800000"/>
              <a:headEnd/>
              <a:tailEnd/>
            </a:ln>
          </p:spPr>
          <p:txBody>
            <a:bodyPr wrap="none" anchor="ctr"/>
            <a:lstStyle/>
            <a:p>
              <a:endParaRPr lang="zh-CN" altLang="zh-CN"/>
            </a:p>
          </p:txBody>
        </p:sp>
      </p:grpSp>
      <p:sp>
        <p:nvSpPr>
          <p:cNvPr id="38918" name="Text Box 6"/>
          <p:cNvSpPr txBox="1">
            <a:spLocks noChangeArrowheads="1"/>
          </p:cNvSpPr>
          <p:nvPr/>
        </p:nvSpPr>
        <p:spPr bwMode="auto">
          <a:xfrm>
            <a:off x="539552" y="1484784"/>
            <a:ext cx="6858000" cy="2227262"/>
          </a:xfrm>
          <a:prstGeom prst="rect">
            <a:avLst/>
          </a:prstGeom>
          <a:noFill/>
          <a:ln w="9525">
            <a:noFill/>
            <a:miter lim="800000"/>
            <a:headEnd/>
            <a:tailEnd/>
          </a:ln>
        </p:spPr>
        <p:txBody>
          <a:bodyPr>
            <a:spAutoFit/>
          </a:bodyPr>
          <a:lstStyle/>
          <a:p>
            <a:pPr>
              <a:spcBef>
                <a:spcPct val="50000"/>
              </a:spcBef>
            </a:pPr>
            <a:r>
              <a:rPr lang="zh-CN" altLang="en-US" sz="2800" b="1" dirty="0">
                <a:solidFill>
                  <a:srgbClr val="000066"/>
                </a:solidFill>
              </a:rPr>
              <a:t>（</a:t>
            </a:r>
            <a:r>
              <a:rPr lang="en-US" altLang="zh-CN" sz="2800" b="1" dirty="0">
                <a:solidFill>
                  <a:srgbClr val="000066"/>
                </a:solidFill>
              </a:rPr>
              <a:t>1</a:t>
            </a:r>
            <a:r>
              <a:rPr lang="zh-CN" altLang="en-US" sz="2800" b="1" dirty="0">
                <a:solidFill>
                  <a:srgbClr val="000066"/>
                </a:solidFill>
              </a:rPr>
              <a:t>）西门豹对巫婆说：“不行，这个姑娘不漂亮，河伯不会满意的。麻烦巫婆去跟河伯说一声，说我另外选个漂亮的，过几天就送去。”</a:t>
            </a:r>
            <a:br>
              <a:rPr lang="zh-CN" altLang="en-US" sz="2800" b="1" dirty="0">
                <a:solidFill>
                  <a:srgbClr val="000066"/>
                </a:solidFill>
              </a:rPr>
            </a:br>
            <a:endParaRPr lang="zh-CN" altLang="en-US" sz="2800" b="1" dirty="0">
              <a:solidFill>
                <a:srgbClr val="000066"/>
              </a:solidFill>
            </a:endParaRPr>
          </a:p>
        </p:txBody>
      </p:sp>
      <p:sp>
        <p:nvSpPr>
          <p:cNvPr id="491527" name="Text Box 7"/>
          <p:cNvSpPr txBox="1">
            <a:spLocks noChangeArrowheads="1"/>
          </p:cNvSpPr>
          <p:nvPr/>
        </p:nvSpPr>
        <p:spPr bwMode="auto">
          <a:xfrm>
            <a:off x="395536" y="620688"/>
            <a:ext cx="7010400" cy="579438"/>
          </a:xfrm>
          <a:prstGeom prst="rect">
            <a:avLst/>
          </a:prstGeom>
          <a:noFill/>
          <a:ln w="9525">
            <a:noFill/>
            <a:miter lim="800000"/>
            <a:headEnd/>
            <a:tailEnd/>
          </a:ln>
        </p:spPr>
        <p:txBody>
          <a:bodyPr>
            <a:spAutoFit/>
          </a:bodyPr>
          <a:lstStyle/>
          <a:p>
            <a:pPr>
              <a:spcBef>
                <a:spcPct val="50000"/>
              </a:spcBef>
            </a:pPr>
            <a:r>
              <a:rPr lang="zh-CN" altLang="en-US" sz="3200" b="1" dirty="0">
                <a:solidFill>
                  <a:srgbClr val="990000"/>
                </a:solidFill>
                <a:ea typeface="黑体" pitchFamily="2" charset="-122"/>
              </a:rPr>
              <a:t>巧妙之一：</a:t>
            </a:r>
          </a:p>
        </p:txBody>
      </p:sp>
      <p:pic>
        <p:nvPicPr>
          <p:cNvPr id="491528" name="Picture 8" descr="女孩"/>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477000" y="1231900"/>
            <a:ext cx="1098550" cy="1206500"/>
          </a:xfrm>
          <a:prstGeom prst="rect">
            <a:avLst/>
          </a:prstGeom>
          <a:noFill/>
          <a:ln w="9525">
            <a:noFill/>
            <a:miter lim="800000"/>
            <a:headEnd/>
            <a:tailEnd/>
          </a:ln>
        </p:spPr>
      </p:pic>
      <p:sp>
        <p:nvSpPr>
          <p:cNvPr id="38921" name="Text Box 9"/>
          <p:cNvSpPr txBox="1">
            <a:spLocks noChangeArrowheads="1"/>
          </p:cNvSpPr>
          <p:nvPr/>
        </p:nvSpPr>
        <p:spPr bwMode="auto">
          <a:xfrm>
            <a:off x="467544" y="3429000"/>
            <a:ext cx="6629400" cy="1373188"/>
          </a:xfrm>
          <a:prstGeom prst="rect">
            <a:avLst/>
          </a:prstGeom>
          <a:noFill/>
          <a:ln w="9525">
            <a:noFill/>
            <a:miter lim="800000"/>
            <a:headEnd/>
            <a:tailEnd/>
          </a:ln>
        </p:spPr>
        <p:txBody>
          <a:bodyPr>
            <a:spAutoFit/>
          </a:bodyPr>
          <a:lstStyle/>
          <a:p>
            <a:pPr>
              <a:spcBef>
                <a:spcPct val="50000"/>
              </a:spcBef>
            </a:pPr>
            <a:r>
              <a:rPr lang="en-US" altLang="zh-CN" sz="2800" b="1" dirty="0">
                <a:latin typeface="华文中宋" pitchFamily="2" charset="-122"/>
                <a:ea typeface="华文中宋" pitchFamily="2" charset="-122"/>
              </a:rPr>
              <a:t>    </a:t>
            </a:r>
            <a:r>
              <a:rPr lang="zh-CN" altLang="en-US" sz="2800" b="1" dirty="0" smtClean="0">
                <a:latin typeface="华文中宋" pitchFamily="2" charset="-122"/>
                <a:ea typeface="华文中宋" pitchFamily="2" charset="-122"/>
              </a:rPr>
              <a:t>西</a:t>
            </a:r>
            <a:r>
              <a:rPr lang="zh-CN" altLang="en-US" sz="2800" b="1" dirty="0">
                <a:latin typeface="华文中宋" pitchFamily="2" charset="-122"/>
                <a:ea typeface="华文中宋" pitchFamily="2" charset="-122"/>
              </a:rPr>
              <a:t>门豹故意装着认真给河伯娶媳妇，用这些</a:t>
            </a:r>
            <a:r>
              <a:rPr lang="zh-CN" altLang="en-US" sz="2800" b="1" dirty="0" smtClean="0">
                <a:latin typeface="华文中宋" pitchFamily="2" charset="-122"/>
                <a:ea typeface="华文中宋" pitchFamily="2" charset="-122"/>
              </a:rPr>
              <a:t>话</a:t>
            </a:r>
            <a:r>
              <a:rPr lang="zh-CN" altLang="en-US" sz="2800" b="1" dirty="0" smtClean="0">
                <a:solidFill>
                  <a:srgbClr val="0000FF"/>
                </a:solidFill>
                <a:latin typeface="华文中宋" pitchFamily="2" charset="-122"/>
                <a:ea typeface="华文中宋" pitchFamily="2" charset="-122"/>
              </a:rPr>
              <a:t>巧作</a:t>
            </a:r>
            <a:r>
              <a:rPr lang="zh-CN" altLang="en-US" sz="2800" b="1" dirty="0">
                <a:solidFill>
                  <a:srgbClr val="0000FF"/>
                </a:solidFill>
                <a:latin typeface="华文中宋" pitchFamily="2" charset="-122"/>
                <a:ea typeface="华文中宋" pitchFamily="2" charset="-122"/>
              </a:rPr>
              <a:t>借口</a:t>
            </a:r>
            <a:r>
              <a:rPr lang="zh-CN" altLang="en-US" sz="2800" b="1" dirty="0">
                <a:latin typeface="华文中宋" pitchFamily="2" charset="-122"/>
                <a:ea typeface="华文中宋" pitchFamily="2" charset="-122"/>
              </a:rPr>
              <a:t>。为了找个理由把巫婆投到河里。 </a:t>
            </a:r>
          </a:p>
        </p:txBody>
      </p:sp>
      <p:pic>
        <p:nvPicPr>
          <p:cNvPr id="491530" name="图片 11" descr="logo.png"/>
          <p:cNvPicPr>
            <a:picLocks/>
          </p:cNvPicPr>
          <p:nvPr/>
        </p:nvPicPr>
        <p:blipFill>
          <a:blip r:embed="rId4" cstate="print"/>
          <a:srcRect/>
          <a:stretch>
            <a:fillRect/>
          </a:stretch>
        </p:blipFill>
        <p:spPr bwMode="auto">
          <a:xfrm>
            <a:off x="0" y="0"/>
            <a:ext cx="1016000" cy="381000"/>
          </a:xfrm>
          <a:prstGeom prst="rect">
            <a:avLst/>
          </a:prstGeom>
          <a:noFill/>
          <a:ln w="9525">
            <a:noFill/>
            <a:miter lim="800000"/>
            <a:headEnd/>
            <a:tailEnd/>
          </a:ln>
        </p:spPr>
      </p:pic>
      <p:sp>
        <p:nvSpPr>
          <p:cNvPr id="14" name="TextBox 13"/>
          <p:cNvSpPr txBox="1"/>
          <p:nvPr/>
        </p:nvSpPr>
        <p:spPr>
          <a:xfrm>
            <a:off x="683568" y="5085184"/>
            <a:ext cx="5688632" cy="523220"/>
          </a:xfrm>
          <a:prstGeom prst="rect">
            <a:avLst/>
          </a:prstGeom>
          <a:noFill/>
        </p:spPr>
        <p:txBody>
          <a:bodyPr wrap="square" rtlCol="0">
            <a:spAutoFit/>
          </a:bodyPr>
          <a:lstStyle/>
          <a:p>
            <a:r>
              <a:rPr lang="zh-CN" altLang="en-US" sz="2800" b="1" dirty="0" smtClean="0"/>
              <a:t>            </a:t>
            </a:r>
            <a:r>
              <a:rPr lang="zh-CN" altLang="en-US" sz="2800" b="1" dirty="0" smtClean="0">
                <a:solidFill>
                  <a:srgbClr val="0000FF"/>
                </a:solidFill>
              </a:rPr>
              <a:t>以其人之道还治其人之身</a:t>
            </a:r>
            <a:endParaRPr lang="zh-CN" altLang="en-US" sz="2800" b="1" dirty="0">
              <a:solidFill>
                <a:srgbClr val="0000FF"/>
              </a:solidFill>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8918"/>
                                        </p:tgtEl>
                                        <p:attrNameLst>
                                          <p:attrName>style.visibility</p:attrName>
                                        </p:attrNameLst>
                                      </p:cBhvr>
                                      <p:to>
                                        <p:strVal val="visible"/>
                                      </p:to>
                                    </p:set>
                                    <p:animEffect transition="in" filter="wipe(down)">
                                      <p:cBhvr>
                                        <p:cTn id="7" dur="500"/>
                                        <p:tgtEl>
                                          <p:spTgt spid="38918"/>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38921"/>
                                        </p:tgtEl>
                                        <p:attrNameLst>
                                          <p:attrName>style.visibility</p:attrName>
                                        </p:attrNameLst>
                                      </p:cBhvr>
                                      <p:to>
                                        <p:strVal val="visible"/>
                                      </p:to>
                                    </p:set>
                                    <p:anim calcmode="lin" valueType="num">
                                      <p:cBhvr>
                                        <p:cTn id="12" dur="500" fill="hold"/>
                                        <p:tgtEl>
                                          <p:spTgt spid="38921"/>
                                        </p:tgtEl>
                                        <p:attrNameLst>
                                          <p:attrName>ppt_w</p:attrName>
                                        </p:attrNameLst>
                                      </p:cBhvr>
                                      <p:tavLst>
                                        <p:tav tm="0">
                                          <p:val>
                                            <p:fltVal val="0"/>
                                          </p:val>
                                        </p:tav>
                                        <p:tav tm="100000">
                                          <p:val>
                                            <p:strVal val="#ppt_w"/>
                                          </p:val>
                                        </p:tav>
                                      </p:tavLst>
                                    </p:anim>
                                    <p:anim calcmode="lin" valueType="num">
                                      <p:cBhvr>
                                        <p:cTn id="13" dur="500" fill="hold"/>
                                        <p:tgtEl>
                                          <p:spTgt spid="38921"/>
                                        </p:tgtEl>
                                        <p:attrNameLst>
                                          <p:attrName>ppt_h</p:attrName>
                                        </p:attrNameLst>
                                      </p:cBhvr>
                                      <p:tavLst>
                                        <p:tav tm="0">
                                          <p:val>
                                            <p:fltVal val="0"/>
                                          </p:val>
                                        </p:tav>
                                        <p:tav tm="100000">
                                          <p:val>
                                            <p:strVal val="#ppt_h"/>
                                          </p:val>
                                        </p:tav>
                                      </p:tavLst>
                                    </p:anim>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8" grpId="0"/>
      <p:bldP spid="38921" grpId="0"/>
      <p:bldP spid="1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02" name="Picture 2" descr="200761292816437"/>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6" name="TextBox 5"/>
          <p:cNvSpPr txBox="1"/>
          <p:nvPr/>
        </p:nvSpPr>
        <p:spPr>
          <a:xfrm>
            <a:off x="1043608" y="1196752"/>
            <a:ext cx="7200800" cy="1938992"/>
          </a:xfrm>
          <a:prstGeom prst="rect">
            <a:avLst/>
          </a:prstGeom>
          <a:noFill/>
        </p:spPr>
        <p:txBody>
          <a:bodyPr wrap="square" rtlCol="0">
            <a:spAutoFit/>
          </a:bodyPr>
          <a:lstStyle/>
          <a:p>
            <a:r>
              <a:rPr lang="en-US" altLang="zh-CN" sz="2400" dirty="0" smtClean="0"/>
              <a:t>        </a:t>
            </a:r>
            <a:r>
              <a:rPr lang="zh-CN" altLang="en-US" sz="2400" b="1" dirty="0" smtClean="0"/>
              <a:t>两千多年前的古代，科学不发达，人们不了解天灾人祸形成的原因，无法解释生老病死等各种自然现象，以为是老天爷、神明、鬼怪在做法，于是巫医、术士盛行，求神拜佛普遍。</a:t>
            </a:r>
            <a:endParaRPr lang="en-US" altLang="zh-CN" sz="2400" b="1" dirty="0" smtClean="0"/>
          </a:p>
          <a:p>
            <a:r>
              <a:rPr lang="en-US" altLang="zh-CN" sz="2400" b="1" dirty="0"/>
              <a:t> </a:t>
            </a:r>
            <a:r>
              <a:rPr lang="en-US" altLang="zh-CN" sz="2400" b="1" dirty="0" smtClean="0"/>
              <a:t>       </a:t>
            </a:r>
            <a:endParaRPr lang="zh-CN" altLang="en-US" sz="2400" b="1" dirty="0"/>
          </a:p>
        </p:txBody>
      </p:sp>
      <p:sp>
        <p:nvSpPr>
          <p:cNvPr id="7" name="TextBox 6"/>
          <p:cNvSpPr txBox="1"/>
          <p:nvPr/>
        </p:nvSpPr>
        <p:spPr>
          <a:xfrm>
            <a:off x="1187624" y="3212976"/>
            <a:ext cx="6840760" cy="707886"/>
          </a:xfrm>
          <a:prstGeom prst="rect">
            <a:avLst/>
          </a:prstGeom>
          <a:noFill/>
        </p:spPr>
        <p:txBody>
          <a:bodyPr wrap="square" rtlCol="0">
            <a:spAutoFit/>
          </a:bodyPr>
          <a:lstStyle/>
          <a:p>
            <a:r>
              <a:rPr lang="zh-CN" altLang="en-US" sz="2000" b="1" dirty="0" smtClean="0"/>
              <a:t>巫婆：以装神弄鬼替人做祈祷为职业的人。</a:t>
            </a:r>
            <a:endParaRPr lang="en-US" altLang="zh-CN" sz="2000" b="1" dirty="0" smtClean="0"/>
          </a:p>
          <a:p>
            <a:r>
              <a:rPr lang="zh-CN" altLang="en-US" sz="2000" b="1" dirty="0"/>
              <a:t>官</a:t>
            </a:r>
            <a:r>
              <a:rPr lang="zh-CN" altLang="en-US" sz="2000" b="1" dirty="0" smtClean="0"/>
              <a:t>神：旧事地方上有权有势的人。</a:t>
            </a:r>
            <a:endParaRPr lang="zh-CN" altLang="en-US" sz="2000" b="1" dirty="0"/>
          </a:p>
        </p:txBody>
      </p:sp>
      <p:sp>
        <p:nvSpPr>
          <p:cNvPr id="8" name="TextBox 7"/>
          <p:cNvSpPr txBox="1"/>
          <p:nvPr/>
        </p:nvSpPr>
        <p:spPr>
          <a:xfrm>
            <a:off x="1187624" y="4437112"/>
            <a:ext cx="6552728" cy="923330"/>
          </a:xfrm>
          <a:prstGeom prst="rect">
            <a:avLst/>
          </a:prstGeom>
          <a:noFill/>
        </p:spPr>
        <p:txBody>
          <a:bodyPr wrap="square" rtlCol="0">
            <a:spAutoFit/>
          </a:bodyPr>
          <a:lstStyle/>
          <a:p>
            <a:r>
              <a:rPr lang="zh-CN" altLang="en-US" b="1" i="1" dirty="0"/>
              <a:t>邺</a:t>
            </a:r>
            <a:r>
              <a:rPr lang="zh-CN" altLang="en-US" b="1" dirty="0"/>
              <a:t>，古地名，故址在今河北邯郸临漳县西与河南安阳市北郊一带，是今河南省安阳市和河北省临漳县的简称，是一处重要的古都遗</a:t>
            </a:r>
            <a:r>
              <a:rPr lang="zh-CN" altLang="en-US" b="1" dirty="0" smtClean="0"/>
              <a:t>址。</a:t>
            </a:r>
            <a:endParaRPr lang="zh-CN" altLang="en-US" b="1" dirty="0"/>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5618" name="Group 2"/>
          <p:cNvGrpSpPr>
            <a:grpSpLocks/>
          </p:cNvGrpSpPr>
          <p:nvPr/>
        </p:nvGrpSpPr>
        <p:grpSpPr bwMode="auto">
          <a:xfrm>
            <a:off x="152400" y="609600"/>
            <a:ext cx="8839200" cy="5943600"/>
            <a:chOff x="96" y="384"/>
            <a:chExt cx="5568" cy="3744"/>
          </a:xfrm>
        </p:grpSpPr>
        <p:pic>
          <p:nvPicPr>
            <p:cNvPr id="495619" name="Picture 3" descr="PA00204496"/>
            <p:cNvPicPr>
              <a:picLocks noChangeAspect="1" noChangeArrowheads="1"/>
            </p:cNvPicPr>
            <p:nvPr/>
          </p:nvPicPr>
          <p:blipFill>
            <a:blip r:embed="rId2" cstate="print"/>
            <a:srcRect t="2606"/>
            <a:stretch>
              <a:fillRect/>
            </a:stretch>
          </p:blipFill>
          <p:spPr bwMode="auto">
            <a:xfrm>
              <a:off x="96" y="384"/>
              <a:ext cx="5568" cy="3744"/>
            </a:xfrm>
            <a:prstGeom prst="rect">
              <a:avLst/>
            </a:prstGeom>
            <a:noFill/>
            <a:ln w="9525">
              <a:noFill/>
              <a:miter lim="800000"/>
              <a:headEnd/>
              <a:tailEnd/>
            </a:ln>
          </p:spPr>
        </p:pic>
        <p:sp>
          <p:nvSpPr>
            <p:cNvPr id="495620" name="Rectangle 4"/>
            <p:cNvSpPr>
              <a:spLocks noChangeArrowheads="1"/>
            </p:cNvSpPr>
            <p:nvPr/>
          </p:nvSpPr>
          <p:spPr bwMode="auto">
            <a:xfrm>
              <a:off x="240" y="384"/>
              <a:ext cx="4560" cy="3648"/>
            </a:xfrm>
            <a:prstGeom prst="rect">
              <a:avLst/>
            </a:prstGeom>
            <a:solidFill>
              <a:srgbClr val="EAEAEA"/>
            </a:solidFill>
            <a:ln w="9525">
              <a:solidFill>
                <a:schemeClr val="tx1"/>
              </a:solidFill>
              <a:miter lim="800000"/>
              <a:headEnd/>
              <a:tailEnd/>
            </a:ln>
          </p:spPr>
          <p:txBody>
            <a:bodyPr wrap="none" anchor="ctr"/>
            <a:lstStyle/>
            <a:p>
              <a:endParaRPr lang="zh-CN" altLang="zh-CN"/>
            </a:p>
          </p:txBody>
        </p:sp>
        <p:sp>
          <p:nvSpPr>
            <p:cNvPr id="495621" name="Rectangle 5"/>
            <p:cNvSpPr>
              <a:spLocks noChangeArrowheads="1"/>
            </p:cNvSpPr>
            <p:nvPr/>
          </p:nvSpPr>
          <p:spPr bwMode="auto">
            <a:xfrm>
              <a:off x="96" y="384"/>
              <a:ext cx="5520" cy="144"/>
            </a:xfrm>
            <a:prstGeom prst="rect">
              <a:avLst/>
            </a:prstGeom>
            <a:solidFill>
              <a:schemeClr val="tx1"/>
            </a:solidFill>
            <a:ln w="9525">
              <a:solidFill>
                <a:schemeClr val="tx1"/>
              </a:solidFill>
              <a:miter lim="800000"/>
              <a:headEnd/>
              <a:tailEnd/>
            </a:ln>
          </p:spPr>
          <p:txBody>
            <a:bodyPr wrap="none" anchor="ctr"/>
            <a:lstStyle/>
            <a:p>
              <a:endParaRPr lang="zh-CN" altLang="zh-CN"/>
            </a:p>
          </p:txBody>
        </p:sp>
      </p:grpSp>
      <p:sp>
        <p:nvSpPr>
          <p:cNvPr id="495622" name="Text Box 6"/>
          <p:cNvSpPr txBox="1">
            <a:spLocks noChangeArrowheads="1"/>
          </p:cNvSpPr>
          <p:nvPr/>
        </p:nvSpPr>
        <p:spPr bwMode="auto">
          <a:xfrm>
            <a:off x="539552" y="1412776"/>
            <a:ext cx="6705600" cy="1261884"/>
          </a:xfrm>
          <a:prstGeom prst="rect">
            <a:avLst/>
          </a:prstGeom>
          <a:noFill/>
          <a:ln w="9525">
            <a:noFill/>
            <a:miter lim="800000"/>
            <a:headEnd/>
            <a:tailEnd/>
          </a:ln>
        </p:spPr>
        <p:txBody>
          <a:bodyPr>
            <a:spAutoFit/>
          </a:bodyPr>
          <a:lstStyle/>
          <a:p>
            <a:pPr>
              <a:spcBef>
                <a:spcPct val="50000"/>
              </a:spcBef>
            </a:pPr>
            <a:r>
              <a:rPr lang="zh-CN" altLang="en-US" sz="2400" b="1" dirty="0">
                <a:solidFill>
                  <a:srgbClr val="000066"/>
                </a:solidFill>
              </a:rPr>
              <a:t>（</a:t>
            </a:r>
            <a:r>
              <a:rPr lang="en-US" altLang="zh-CN" sz="2400" b="1" dirty="0">
                <a:solidFill>
                  <a:srgbClr val="000066"/>
                </a:solidFill>
              </a:rPr>
              <a:t>2</a:t>
            </a:r>
            <a:r>
              <a:rPr lang="zh-CN" altLang="en-US" sz="2400" b="1" dirty="0">
                <a:solidFill>
                  <a:srgbClr val="000066"/>
                </a:solidFill>
              </a:rPr>
              <a:t>）等了一会儿，西门豹对官绅的头子说：“巫婆怎么还不回来，麻烦你去催一催吧。”</a:t>
            </a:r>
            <a:r>
              <a:rPr lang="zh-CN" altLang="en-US" sz="2800" b="1" dirty="0">
                <a:solidFill>
                  <a:srgbClr val="000066"/>
                </a:solidFill>
              </a:rPr>
              <a:t/>
            </a:r>
            <a:br>
              <a:rPr lang="zh-CN" altLang="en-US" sz="2800" b="1" dirty="0">
                <a:solidFill>
                  <a:srgbClr val="000066"/>
                </a:solidFill>
              </a:rPr>
            </a:br>
            <a:endParaRPr lang="zh-CN" altLang="en-US" sz="2800" b="1" dirty="0">
              <a:solidFill>
                <a:srgbClr val="000066"/>
              </a:solidFill>
            </a:endParaRPr>
          </a:p>
        </p:txBody>
      </p:sp>
      <p:sp>
        <p:nvSpPr>
          <p:cNvPr id="495623" name="Text Box 7"/>
          <p:cNvSpPr txBox="1">
            <a:spLocks noChangeArrowheads="1"/>
          </p:cNvSpPr>
          <p:nvPr/>
        </p:nvSpPr>
        <p:spPr bwMode="auto">
          <a:xfrm>
            <a:off x="467544" y="836712"/>
            <a:ext cx="7010400" cy="579438"/>
          </a:xfrm>
          <a:prstGeom prst="rect">
            <a:avLst/>
          </a:prstGeom>
          <a:noFill/>
          <a:ln w="9525">
            <a:noFill/>
            <a:miter lim="800000"/>
            <a:headEnd/>
            <a:tailEnd/>
          </a:ln>
        </p:spPr>
        <p:txBody>
          <a:bodyPr>
            <a:spAutoFit/>
          </a:bodyPr>
          <a:lstStyle/>
          <a:p>
            <a:pPr>
              <a:spcBef>
                <a:spcPct val="50000"/>
              </a:spcBef>
            </a:pPr>
            <a:r>
              <a:rPr lang="zh-CN" altLang="en-US" sz="3200" b="1" dirty="0">
                <a:solidFill>
                  <a:srgbClr val="990000"/>
                </a:solidFill>
                <a:ea typeface="黑体" pitchFamily="2" charset="-122"/>
              </a:rPr>
              <a:t>巧妙之二：</a:t>
            </a:r>
          </a:p>
        </p:txBody>
      </p:sp>
      <p:pic>
        <p:nvPicPr>
          <p:cNvPr id="495624" name="Picture 8" descr="女孩"/>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477000" y="914400"/>
            <a:ext cx="1098550" cy="1206500"/>
          </a:xfrm>
          <a:prstGeom prst="rect">
            <a:avLst/>
          </a:prstGeom>
          <a:noFill/>
          <a:ln w="9525">
            <a:noFill/>
            <a:miter lim="800000"/>
            <a:headEnd/>
            <a:tailEnd/>
          </a:ln>
        </p:spPr>
      </p:pic>
      <p:sp>
        <p:nvSpPr>
          <p:cNvPr id="51209" name="Text Box 9"/>
          <p:cNvSpPr txBox="1">
            <a:spLocks noChangeArrowheads="1"/>
          </p:cNvSpPr>
          <p:nvPr/>
        </p:nvSpPr>
        <p:spPr bwMode="auto">
          <a:xfrm>
            <a:off x="611560" y="2276872"/>
            <a:ext cx="6553200" cy="2709862"/>
          </a:xfrm>
          <a:prstGeom prst="rect">
            <a:avLst/>
          </a:prstGeom>
          <a:noFill/>
          <a:ln w="9525">
            <a:noFill/>
            <a:miter lim="800000"/>
            <a:headEnd/>
            <a:tailEnd/>
          </a:ln>
        </p:spPr>
        <p:txBody>
          <a:bodyPr>
            <a:spAutoFit/>
          </a:bodyPr>
          <a:lstStyle/>
          <a:p>
            <a:pPr>
              <a:spcBef>
                <a:spcPct val="50000"/>
              </a:spcBef>
            </a:pPr>
            <a:r>
              <a:rPr lang="en-US" altLang="zh-CN" sz="2400" b="1" dirty="0">
                <a:latin typeface="华文中宋" pitchFamily="2" charset="-122"/>
                <a:ea typeface="华文中宋" pitchFamily="2" charset="-122"/>
              </a:rPr>
              <a:t>   “</a:t>
            </a:r>
            <a:r>
              <a:rPr lang="zh-CN" altLang="en-US" sz="2400" b="1" dirty="0">
                <a:latin typeface="华文中宋" pitchFamily="2" charset="-122"/>
                <a:ea typeface="华文中宋" pitchFamily="2" charset="-122"/>
              </a:rPr>
              <a:t>等了一会儿”并不是真的要等巫婆从漳河里出来，而是做出等了一会儿的样子。“还不回来”，并不是西门豹认为巫婆能回来，而是故意这样说，表面上做出以为巫婆能回来的样子。“麻烦”，是表面上对官绅头子说的客气话，实际上是要严惩这个官绅头子，把他投进漳河里去。 </a:t>
            </a:r>
          </a:p>
        </p:txBody>
      </p:sp>
      <p:pic>
        <p:nvPicPr>
          <p:cNvPr id="495626" name="图片 11" descr="logo.png"/>
          <p:cNvPicPr>
            <a:picLocks/>
          </p:cNvPicPr>
          <p:nvPr/>
        </p:nvPicPr>
        <p:blipFill>
          <a:blip r:embed="rId4" cstate="print"/>
          <a:srcRect/>
          <a:stretch>
            <a:fillRect/>
          </a:stretch>
        </p:blipFill>
        <p:spPr bwMode="auto">
          <a:xfrm>
            <a:off x="0" y="0"/>
            <a:ext cx="1016000" cy="381000"/>
          </a:xfrm>
          <a:prstGeom prst="rect">
            <a:avLst/>
          </a:prstGeom>
          <a:noFill/>
          <a:ln w="9525">
            <a:noFill/>
            <a:miter lim="800000"/>
            <a:headEnd/>
            <a:tailEnd/>
          </a:ln>
        </p:spPr>
      </p:pic>
      <p:sp>
        <p:nvSpPr>
          <p:cNvPr id="13" name="TextBox 12"/>
          <p:cNvSpPr txBox="1"/>
          <p:nvPr/>
        </p:nvSpPr>
        <p:spPr>
          <a:xfrm>
            <a:off x="827584" y="5373216"/>
            <a:ext cx="5976664" cy="461665"/>
          </a:xfrm>
          <a:prstGeom prst="rect">
            <a:avLst/>
          </a:prstGeom>
          <a:noFill/>
        </p:spPr>
        <p:txBody>
          <a:bodyPr wrap="square" rtlCol="0">
            <a:spAutoFit/>
          </a:bodyPr>
          <a:lstStyle/>
          <a:p>
            <a:r>
              <a:rPr lang="zh-CN" altLang="en-US" dirty="0" smtClean="0"/>
              <a:t>    </a:t>
            </a:r>
            <a:r>
              <a:rPr lang="zh-CN" altLang="en-US" sz="2400" b="1" dirty="0" smtClean="0">
                <a:solidFill>
                  <a:srgbClr val="0000FF"/>
                </a:solidFill>
              </a:rPr>
              <a:t>有理   有利    合情合理</a:t>
            </a:r>
            <a:endParaRPr lang="zh-CN" altLang="en-US" sz="2400" b="1" dirty="0">
              <a:solidFill>
                <a:srgbClr val="0000FF"/>
              </a:solidFill>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51209"/>
                                        </p:tgtEl>
                                        <p:attrNameLst>
                                          <p:attrName>style.visibility</p:attrName>
                                        </p:attrNameLst>
                                      </p:cBhvr>
                                      <p:to>
                                        <p:strVal val="visible"/>
                                      </p:to>
                                    </p:set>
                                    <p:anim calcmode="lin" valueType="num">
                                      <p:cBhvr>
                                        <p:cTn id="7" dur="1000" fill="hold"/>
                                        <p:tgtEl>
                                          <p:spTgt spid="51209"/>
                                        </p:tgtEl>
                                        <p:attrNameLst>
                                          <p:attrName>ppt_w</p:attrName>
                                        </p:attrNameLst>
                                      </p:cBhvr>
                                      <p:tavLst>
                                        <p:tav tm="0">
                                          <p:val>
                                            <p:strVal val="#ppt_w+.3"/>
                                          </p:val>
                                        </p:tav>
                                        <p:tav tm="100000">
                                          <p:val>
                                            <p:strVal val="#ppt_w"/>
                                          </p:val>
                                        </p:tav>
                                      </p:tavLst>
                                    </p:anim>
                                    <p:anim calcmode="lin" valueType="num">
                                      <p:cBhvr>
                                        <p:cTn id="8" dur="1000" fill="hold"/>
                                        <p:tgtEl>
                                          <p:spTgt spid="51209"/>
                                        </p:tgtEl>
                                        <p:attrNameLst>
                                          <p:attrName>ppt_h</p:attrName>
                                        </p:attrNameLst>
                                      </p:cBhvr>
                                      <p:tavLst>
                                        <p:tav tm="0">
                                          <p:val>
                                            <p:strVal val="#ppt_h"/>
                                          </p:val>
                                        </p:tav>
                                        <p:tav tm="100000">
                                          <p:val>
                                            <p:strVal val="#ppt_h"/>
                                          </p:val>
                                        </p:tav>
                                      </p:tavLst>
                                    </p:anim>
                                    <p:animEffect transition="in" filter="fade">
                                      <p:cBhvr>
                                        <p:cTn id="9" dur="1000"/>
                                        <p:tgtEl>
                                          <p:spTgt spid="51209"/>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9" grpId="0"/>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7666" name="Group 2"/>
          <p:cNvGrpSpPr>
            <a:grpSpLocks/>
          </p:cNvGrpSpPr>
          <p:nvPr/>
        </p:nvGrpSpPr>
        <p:grpSpPr bwMode="auto">
          <a:xfrm>
            <a:off x="152400" y="609600"/>
            <a:ext cx="8839200" cy="5943600"/>
            <a:chOff x="96" y="384"/>
            <a:chExt cx="5568" cy="3744"/>
          </a:xfrm>
        </p:grpSpPr>
        <p:pic>
          <p:nvPicPr>
            <p:cNvPr id="497667" name="Picture 3" descr="PA00204496"/>
            <p:cNvPicPr>
              <a:picLocks noChangeAspect="1" noChangeArrowheads="1"/>
            </p:cNvPicPr>
            <p:nvPr/>
          </p:nvPicPr>
          <p:blipFill>
            <a:blip r:embed="rId2" cstate="print"/>
            <a:srcRect t="2606"/>
            <a:stretch>
              <a:fillRect/>
            </a:stretch>
          </p:blipFill>
          <p:spPr bwMode="auto">
            <a:xfrm>
              <a:off x="96" y="384"/>
              <a:ext cx="5568" cy="3744"/>
            </a:xfrm>
            <a:prstGeom prst="rect">
              <a:avLst/>
            </a:prstGeom>
            <a:noFill/>
            <a:ln w="9525">
              <a:noFill/>
              <a:miter lim="800000"/>
              <a:headEnd/>
              <a:tailEnd/>
            </a:ln>
          </p:spPr>
        </p:pic>
        <p:sp>
          <p:nvSpPr>
            <p:cNvPr id="497668" name="Rectangle 4"/>
            <p:cNvSpPr>
              <a:spLocks noChangeArrowheads="1"/>
            </p:cNvSpPr>
            <p:nvPr/>
          </p:nvSpPr>
          <p:spPr bwMode="auto">
            <a:xfrm>
              <a:off x="240" y="384"/>
              <a:ext cx="4560" cy="3648"/>
            </a:xfrm>
            <a:prstGeom prst="rect">
              <a:avLst/>
            </a:prstGeom>
            <a:solidFill>
              <a:srgbClr val="EAEAEA"/>
            </a:solidFill>
            <a:ln w="9525">
              <a:solidFill>
                <a:schemeClr val="tx1"/>
              </a:solidFill>
              <a:miter lim="800000"/>
              <a:headEnd/>
              <a:tailEnd/>
            </a:ln>
          </p:spPr>
          <p:txBody>
            <a:bodyPr wrap="none" anchor="ctr"/>
            <a:lstStyle/>
            <a:p>
              <a:endParaRPr lang="zh-CN" altLang="zh-CN"/>
            </a:p>
          </p:txBody>
        </p:sp>
        <p:sp>
          <p:nvSpPr>
            <p:cNvPr id="497669" name="Rectangle 5"/>
            <p:cNvSpPr>
              <a:spLocks noChangeArrowheads="1"/>
            </p:cNvSpPr>
            <p:nvPr/>
          </p:nvSpPr>
          <p:spPr bwMode="auto">
            <a:xfrm>
              <a:off x="96" y="384"/>
              <a:ext cx="5520" cy="144"/>
            </a:xfrm>
            <a:prstGeom prst="rect">
              <a:avLst/>
            </a:prstGeom>
            <a:solidFill>
              <a:schemeClr val="tx1"/>
            </a:solidFill>
            <a:ln w="9525">
              <a:solidFill>
                <a:schemeClr val="tx1"/>
              </a:solidFill>
              <a:miter lim="800000"/>
              <a:headEnd/>
              <a:tailEnd/>
            </a:ln>
          </p:spPr>
          <p:txBody>
            <a:bodyPr wrap="none" anchor="ctr"/>
            <a:lstStyle/>
            <a:p>
              <a:endParaRPr lang="zh-CN" altLang="zh-CN"/>
            </a:p>
          </p:txBody>
        </p:sp>
      </p:grpSp>
      <p:sp>
        <p:nvSpPr>
          <p:cNvPr id="497670" name="Text Box 6"/>
          <p:cNvSpPr txBox="1">
            <a:spLocks noChangeArrowheads="1"/>
          </p:cNvSpPr>
          <p:nvPr/>
        </p:nvSpPr>
        <p:spPr bwMode="auto">
          <a:xfrm>
            <a:off x="467544" y="908720"/>
            <a:ext cx="7239000" cy="1554163"/>
          </a:xfrm>
          <a:prstGeom prst="rect">
            <a:avLst/>
          </a:prstGeom>
          <a:noFill/>
          <a:ln w="9525">
            <a:noFill/>
            <a:miter lim="800000"/>
            <a:headEnd/>
            <a:tailEnd/>
          </a:ln>
        </p:spPr>
        <p:txBody>
          <a:bodyPr>
            <a:spAutoFit/>
          </a:bodyPr>
          <a:lstStyle/>
          <a:p>
            <a:pPr>
              <a:spcBef>
                <a:spcPct val="50000"/>
              </a:spcBef>
            </a:pPr>
            <a:r>
              <a:rPr lang="zh-CN" altLang="en-US" sz="3200" b="1" dirty="0">
                <a:solidFill>
                  <a:srgbClr val="660066"/>
                </a:solidFill>
                <a:ea typeface="黑体" pitchFamily="2" charset="-122"/>
              </a:rPr>
              <a:t>巧妙之三   那么西门豹为什么不直接把巫婆、官绅抓起来杀掉呢？</a:t>
            </a:r>
            <a:br>
              <a:rPr lang="zh-CN" altLang="en-US" sz="3200" b="1" dirty="0">
                <a:solidFill>
                  <a:srgbClr val="660066"/>
                </a:solidFill>
                <a:ea typeface="黑体" pitchFamily="2" charset="-122"/>
              </a:rPr>
            </a:br>
            <a:endParaRPr lang="zh-CN" altLang="en-US" sz="3200" b="1" dirty="0">
              <a:solidFill>
                <a:srgbClr val="660066"/>
              </a:solidFill>
              <a:ea typeface="黑体" pitchFamily="2" charset="-122"/>
            </a:endParaRPr>
          </a:p>
        </p:txBody>
      </p:sp>
      <p:sp>
        <p:nvSpPr>
          <p:cNvPr id="39943" name="Text Box 7"/>
          <p:cNvSpPr txBox="1">
            <a:spLocks noChangeArrowheads="1"/>
          </p:cNvSpPr>
          <p:nvPr/>
        </p:nvSpPr>
        <p:spPr bwMode="auto">
          <a:xfrm>
            <a:off x="539552" y="2204864"/>
            <a:ext cx="7086600" cy="3081338"/>
          </a:xfrm>
          <a:prstGeom prst="rect">
            <a:avLst/>
          </a:prstGeom>
          <a:noFill/>
          <a:ln w="9525">
            <a:noFill/>
            <a:miter lim="800000"/>
            <a:headEnd/>
            <a:tailEnd/>
          </a:ln>
        </p:spPr>
        <p:txBody>
          <a:bodyPr>
            <a:spAutoFit/>
          </a:bodyPr>
          <a:lstStyle/>
          <a:p>
            <a:pPr>
              <a:spcBef>
                <a:spcPct val="50000"/>
              </a:spcBef>
            </a:pPr>
            <a:r>
              <a:rPr lang="en-US" altLang="zh-CN" sz="2800" b="1" dirty="0">
                <a:solidFill>
                  <a:srgbClr val="003300"/>
                </a:solidFill>
                <a:latin typeface="华文中宋" pitchFamily="2" charset="-122"/>
                <a:ea typeface="华文中宋" pitchFamily="2" charset="-122"/>
              </a:rPr>
              <a:t>    </a:t>
            </a:r>
            <a:r>
              <a:rPr lang="zh-CN" altLang="en-US" sz="2800" b="1" dirty="0">
                <a:solidFill>
                  <a:srgbClr val="003300"/>
                </a:solidFill>
                <a:latin typeface="华文中宋" pitchFamily="2" charset="-122"/>
                <a:ea typeface="华文中宋" pitchFamily="2" charset="-122"/>
              </a:rPr>
              <a:t>这是因为当时老百姓还没有真正认识到巫婆和官绅的真面目，西门豹这样做目的是为了使广大百姓利用河伯娶媳妇的现场受到深刻的教育，从迷雾中觉悟过来。说明给河伯娶媳妇与漳河发大水没有关系。用事实教育了那些被巫婆、官绅愚弄的老百姓，破除了迷信。</a:t>
            </a:r>
            <a:r>
              <a:rPr lang="zh-CN" altLang="en-US" b="1" dirty="0">
                <a:latin typeface="华文中宋" pitchFamily="2" charset="-122"/>
                <a:ea typeface="华文中宋" pitchFamily="2" charset="-122"/>
              </a:rPr>
              <a:t> </a:t>
            </a:r>
          </a:p>
        </p:txBody>
      </p:sp>
      <p:pic>
        <p:nvPicPr>
          <p:cNvPr id="497672" name="图片 9" descr="logo.png"/>
          <p:cNvPicPr>
            <a:picLocks/>
          </p:cNvPicPr>
          <p:nvPr/>
        </p:nvPicPr>
        <p:blipFill>
          <a:blip r:embed="rId3" cstate="print"/>
          <a:srcRect/>
          <a:stretch>
            <a:fillRect/>
          </a:stretch>
        </p:blipFill>
        <p:spPr bwMode="auto">
          <a:xfrm>
            <a:off x="0" y="0"/>
            <a:ext cx="1016000" cy="381000"/>
          </a:xfrm>
          <a:prstGeom prst="rect">
            <a:avLst/>
          </a:prstGeom>
          <a:noFill/>
          <a:ln w="9525">
            <a:noFill/>
            <a:miter lim="800000"/>
            <a:headEnd/>
            <a:tailEnd/>
          </a:ln>
        </p:spPr>
      </p:pic>
      <p:sp>
        <p:nvSpPr>
          <p:cNvPr id="11" name="TextBox 10"/>
          <p:cNvSpPr txBox="1"/>
          <p:nvPr/>
        </p:nvSpPr>
        <p:spPr>
          <a:xfrm>
            <a:off x="1115616" y="5517232"/>
            <a:ext cx="5184576" cy="461665"/>
          </a:xfrm>
          <a:prstGeom prst="rect">
            <a:avLst/>
          </a:prstGeom>
          <a:noFill/>
        </p:spPr>
        <p:txBody>
          <a:bodyPr wrap="square" rtlCol="0">
            <a:spAutoFit/>
          </a:bodyPr>
          <a:lstStyle/>
          <a:p>
            <a:r>
              <a:rPr lang="zh-CN" altLang="en-US" sz="2400" b="1" dirty="0" smtClean="0">
                <a:solidFill>
                  <a:srgbClr val="0000FF"/>
                </a:solidFill>
              </a:rPr>
              <a:t>有节      惩治首恶，教育争取为主</a:t>
            </a:r>
            <a:endParaRPr lang="zh-CN" altLang="en-US" sz="2400" b="1" dirty="0">
              <a:solidFill>
                <a:srgbClr val="0000FF"/>
              </a:solidFill>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9943"/>
                                        </p:tgtEl>
                                        <p:attrNameLst>
                                          <p:attrName>style.visibility</p:attrName>
                                        </p:attrNameLst>
                                      </p:cBhvr>
                                      <p:to>
                                        <p:strVal val="visible"/>
                                      </p:to>
                                    </p:set>
                                    <p:animEffect transition="in" filter="wipe(down)">
                                      <p:cBhvr>
                                        <p:cTn id="7" dur="500"/>
                                        <p:tgtEl>
                                          <p:spTgt spid="39943"/>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nodeType="click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43" grpId="0"/>
    </p:bld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grpSp>
        <p:nvGrpSpPr>
          <p:cNvPr id="423940" name="Group 4"/>
          <p:cNvGrpSpPr>
            <a:grpSpLocks/>
          </p:cNvGrpSpPr>
          <p:nvPr/>
        </p:nvGrpSpPr>
        <p:grpSpPr bwMode="auto">
          <a:xfrm>
            <a:off x="-6350" y="44450"/>
            <a:ext cx="9150350" cy="2386013"/>
            <a:chOff x="-4" y="28"/>
            <a:chExt cx="5764" cy="1503"/>
          </a:xfrm>
        </p:grpSpPr>
        <p:pic>
          <p:nvPicPr>
            <p:cNvPr id="423938" name="Picture 2" descr="背景"/>
            <p:cNvPicPr>
              <a:picLocks noChangeAspect="1" noChangeArrowheads="1"/>
            </p:cNvPicPr>
            <p:nvPr/>
          </p:nvPicPr>
          <p:blipFill>
            <a:blip r:embed="rId3" cstate="print"/>
            <a:srcRect l="5359" r="5801"/>
            <a:stretch>
              <a:fillRect/>
            </a:stretch>
          </p:blipFill>
          <p:spPr bwMode="auto">
            <a:xfrm>
              <a:off x="-4" y="28"/>
              <a:ext cx="5764" cy="1503"/>
            </a:xfrm>
            <a:prstGeom prst="rect">
              <a:avLst/>
            </a:prstGeom>
            <a:noFill/>
          </p:spPr>
        </p:pic>
        <p:sp>
          <p:nvSpPr>
            <p:cNvPr id="423939" name="Rectangle 3"/>
            <p:cNvSpPr>
              <a:spLocks noChangeArrowheads="1"/>
            </p:cNvSpPr>
            <p:nvPr/>
          </p:nvSpPr>
          <p:spPr bwMode="auto">
            <a:xfrm>
              <a:off x="304" y="170"/>
              <a:ext cx="5388" cy="1270"/>
            </a:xfrm>
            <a:prstGeom prst="rect">
              <a:avLst/>
            </a:prstGeom>
            <a:noFill/>
            <a:ln w="9525">
              <a:noFill/>
              <a:miter lim="800000"/>
              <a:headEnd/>
              <a:tailEnd/>
            </a:ln>
            <a:effectLst/>
          </p:spPr>
          <p:txBody>
            <a:bodyPr>
              <a:spAutoFit/>
            </a:bodyPr>
            <a:lstStyle/>
            <a:p>
              <a:pPr>
                <a:lnSpc>
                  <a:spcPct val="150000"/>
                </a:lnSpc>
              </a:pPr>
              <a:r>
                <a:rPr lang="en-US" altLang="zh-CN" sz="2800" b="1">
                  <a:latin typeface="Times New Roman" pitchFamily="18" charset="0"/>
                  <a:ea typeface="楷体_GB2312" pitchFamily="49" charset="-122"/>
                </a:rPr>
                <a:t>        </a:t>
              </a:r>
              <a:r>
                <a:rPr lang="zh-CN" altLang="en-US" sz="2800" b="1">
                  <a:latin typeface="Times New Roman" pitchFamily="18" charset="0"/>
                  <a:ea typeface="楷体_GB2312" pitchFamily="49" charset="-122"/>
                </a:rPr>
                <a:t>老百姓都明白了，巫婆和官绅都是骗钱害人的。</a:t>
              </a:r>
            </a:p>
            <a:p>
              <a:pPr>
                <a:lnSpc>
                  <a:spcPct val="150000"/>
                </a:lnSpc>
              </a:pPr>
              <a:r>
                <a:rPr lang="zh-CN" altLang="en-US" sz="2800" b="1">
                  <a:latin typeface="Times New Roman" pitchFamily="18" charset="0"/>
                  <a:ea typeface="楷体_GB2312" pitchFamily="49" charset="-122"/>
                </a:rPr>
                <a:t>从此，谁也不敢再提给河伯娶媳妇，漳河也没有发</a:t>
              </a:r>
            </a:p>
            <a:p>
              <a:pPr>
                <a:lnSpc>
                  <a:spcPct val="150000"/>
                </a:lnSpc>
              </a:pPr>
              <a:r>
                <a:rPr lang="zh-CN" altLang="en-US" sz="2800" b="1">
                  <a:latin typeface="Times New Roman" pitchFamily="18" charset="0"/>
                  <a:ea typeface="楷体_GB2312" pitchFamily="49" charset="-122"/>
                </a:rPr>
                <a:t>大水。    </a:t>
              </a:r>
            </a:p>
          </p:txBody>
        </p:sp>
      </p:gr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23940"/>
                                        </p:tgtEl>
                                        <p:attrNameLst>
                                          <p:attrName>style.visibility</p:attrName>
                                        </p:attrNameLst>
                                      </p:cBhvr>
                                      <p:to>
                                        <p:strVal val="visible"/>
                                      </p:to>
                                    </p:set>
                                    <p:animEffect transition="in" filter="wipe(left)">
                                      <p:cBhvr>
                                        <p:cTn id="7" dur="500"/>
                                        <p:tgtEl>
                                          <p:spTgt spid="4239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066" name="Rectangle 2"/>
          <p:cNvSpPr>
            <a:spLocks noChangeArrowheads="1"/>
          </p:cNvSpPr>
          <p:nvPr/>
        </p:nvSpPr>
        <p:spPr bwMode="auto">
          <a:xfrm>
            <a:off x="533400" y="1565275"/>
            <a:ext cx="8382000" cy="3378200"/>
          </a:xfrm>
          <a:prstGeom prst="rect">
            <a:avLst/>
          </a:prstGeom>
          <a:noFill/>
          <a:ln w="9525">
            <a:noFill/>
            <a:miter lim="800000"/>
            <a:headEnd/>
            <a:tailEnd/>
          </a:ln>
          <a:effectLst/>
        </p:spPr>
        <p:txBody>
          <a:bodyPr anchor="ctr">
            <a:spAutoFit/>
          </a:bodyPr>
          <a:lstStyle/>
          <a:p>
            <a:pPr algn="ctr"/>
            <a:endParaRPr lang="en-US" altLang="zh-CN" sz="2400"/>
          </a:p>
          <a:p>
            <a:pPr algn="ctr"/>
            <a:r>
              <a:rPr lang="en-US" altLang="zh-CN" sz="2400"/>
              <a:t>          </a:t>
            </a:r>
            <a:r>
              <a:rPr lang="zh-CN" altLang="en-US" sz="2400" b="1"/>
              <a:t>假如我是那位差点被淹死的新娘，我会说</a:t>
            </a:r>
            <a:r>
              <a:rPr lang="en-US" altLang="zh-CN" sz="2400" b="1"/>
              <a:t>……</a:t>
            </a:r>
          </a:p>
          <a:p>
            <a:pPr algn="ctr"/>
            <a:r>
              <a:rPr lang="en-US" altLang="zh-CN" sz="2400" b="1"/>
              <a:t>        </a:t>
            </a:r>
          </a:p>
          <a:p>
            <a:pPr algn="ctr"/>
            <a:r>
              <a:rPr lang="en-US" altLang="zh-CN" sz="2400" b="1"/>
              <a:t>       </a:t>
            </a:r>
            <a:r>
              <a:rPr lang="zh-CN" altLang="en-US" sz="2400" b="1"/>
              <a:t>假如我是曾经失去女儿的老人，我会说</a:t>
            </a:r>
            <a:r>
              <a:rPr lang="en-US" altLang="zh-CN" sz="2400" b="1"/>
              <a:t>……</a:t>
            </a:r>
          </a:p>
          <a:p>
            <a:pPr algn="ctr"/>
            <a:endParaRPr lang="en-US" altLang="zh-CN" sz="2400" b="1"/>
          </a:p>
          <a:p>
            <a:pPr algn="ctr"/>
            <a:r>
              <a:rPr lang="zh-CN" altLang="en-US" sz="2400" b="1"/>
              <a:t>假如我是侥幸活命的官绅，我会说</a:t>
            </a:r>
            <a:r>
              <a:rPr lang="en-US" altLang="zh-CN" sz="2400" b="1"/>
              <a:t>……</a:t>
            </a:r>
          </a:p>
          <a:p>
            <a:pPr algn="ctr"/>
            <a:endParaRPr lang="en-US" altLang="zh-CN" sz="2400" b="1"/>
          </a:p>
          <a:p>
            <a:pPr algn="ctr"/>
            <a:r>
              <a:rPr lang="zh-CN" altLang="en-US" sz="2400" b="1"/>
              <a:t>假如我是一位普通老百姓，我会说</a:t>
            </a:r>
            <a:r>
              <a:rPr lang="en-US" altLang="zh-CN" sz="2400" b="1"/>
              <a:t>……</a:t>
            </a:r>
          </a:p>
          <a:p>
            <a:pPr algn="ctr"/>
            <a:endParaRPr lang="en-US" altLang="zh-CN" sz="2400" b="1"/>
          </a:p>
        </p:txBody>
      </p:sp>
      <p:sp>
        <p:nvSpPr>
          <p:cNvPr id="472067" name="Text Box 3"/>
          <p:cNvSpPr txBox="1">
            <a:spLocks noChangeArrowheads="1"/>
          </p:cNvSpPr>
          <p:nvPr/>
        </p:nvSpPr>
        <p:spPr bwMode="auto">
          <a:xfrm>
            <a:off x="1295400" y="990600"/>
            <a:ext cx="2224088" cy="579438"/>
          </a:xfrm>
          <a:prstGeom prst="rect">
            <a:avLst/>
          </a:prstGeom>
          <a:noFill/>
          <a:ln w="9525">
            <a:noFill/>
            <a:miter lim="800000"/>
            <a:headEnd/>
            <a:tailEnd/>
          </a:ln>
          <a:effectLst/>
        </p:spPr>
        <p:txBody>
          <a:bodyPr wrap="none">
            <a:spAutoFit/>
          </a:bodyPr>
          <a:lstStyle/>
          <a:p>
            <a:r>
              <a:rPr lang="zh-CN" altLang="en-US" sz="3200" b="1"/>
              <a:t>激情想象：</a:t>
            </a:r>
          </a:p>
        </p:txBody>
      </p:sp>
    </p:spTree>
  </p:cSld>
  <p:clrMapOvr>
    <a:masterClrMapping/>
  </p:clrMapOvr>
  <p:transition spd="med">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4962" name="Rectangle 2"/>
          <p:cNvSpPr>
            <a:spLocks noChangeArrowheads="1"/>
          </p:cNvSpPr>
          <p:nvPr/>
        </p:nvSpPr>
        <p:spPr bwMode="auto">
          <a:xfrm>
            <a:off x="323528" y="404664"/>
            <a:ext cx="7904163" cy="3165475"/>
          </a:xfrm>
          <a:prstGeom prst="rect">
            <a:avLst/>
          </a:prstGeom>
          <a:noFill/>
          <a:ln w="9525">
            <a:noFill/>
            <a:miter lim="800000"/>
            <a:headEnd/>
            <a:tailEnd/>
          </a:ln>
          <a:effectLst/>
        </p:spPr>
        <p:txBody>
          <a:bodyPr>
            <a:spAutoFit/>
          </a:bodyPr>
          <a:lstStyle/>
          <a:p>
            <a:pPr>
              <a:lnSpc>
                <a:spcPct val="180000"/>
              </a:lnSpc>
            </a:pPr>
            <a:r>
              <a:rPr lang="zh-CN" altLang="en-US" sz="2800" b="1" dirty="0">
                <a:latin typeface="Times New Roman" pitchFamily="18" charset="0"/>
                <a:ea typeface="黑体" pitchFamily="2" charset="-122"/>
              </a:rPr>
              <a:t>西门豹管理邺地，具体做了三件事：</a:t>
            </a:r>
          </a:p>
          <a:p>
            <a:pPr>
              <a:lnSpc>
                <a:spcPct val="180000"/>
              </a:lnSpc>
            </a:pPr>
            <a:r>
              <a:rPr lang="en-US" altLang="zh-CN" sz="2800" b="1" dirty="0">
                <a:latin typeface="Times New Roman" pitchFamily="18" charset="0"/>
                <a:ea typeface="楷体_GB2312" pitchFamily="49" charset="-122"/>
              </a:rPr>
              <a:t>1. ___________________________________</a:t>
            </a:r>
          </a:p>
          <a:p>
            <a:pPr>
              <a:lnSpc>
                <a:spcPct val="180000"/>
              </a:lnSpc>
            </a:pPr>
            <a:r>
              <a:rPr lang="en-US" altLang="zh-CN" sz="2800" b="1" dirty="0">
                <a:latin typeface="Times New Roman" pitchFamily="18" charset="0"/>
                <a:ea typeface="楷体_GB2312" pitchFamily="49" charset="-122"/>
              </a:rPr>
              <a:t>2. ___________________________________</a:t>
            </a:r>
          </a:p>
          <a:p>
            <a:pPr>
              <a:lnSpc>
                <a:spcPct val="180000"/>
              </a:lnSpc>
            </a:pPr>
            <a:r>
              <a:rPr lang="en-US" altLang="zh-CN" sz="2800" b="1" dirty="0">
                <a:latin typeface="Times New Roman" pitchFamily="18" charset="0"/>
                <a:ea typeface="楷体_GB2312" pitchFamily="49" charset="-122"/>
              </a:rPr>
              <a:t>3. ___________________________________</a:t>
            </a:r>
          </a:p>
        </p:txBody>
      </p:sp>
      <p:pic>
        <p:nvPicPr>
          <p:cNvPr id="424963" name="Picture 3" descr="返回">
            <a:hlinkClick r:id="rId2" action="ppaction://hlinksldjump"/>
          </p:cNvPr>
          <p:cNvPicPr>
            <a:picLocks noChangeAspect="1" noChangeArrowheads="1"/>
          </p:cNvPicPr>
          <p:nvPr/>
        </p:nvPicPr>
        <p:blipFill>
          <a:blip r:embed="rId3" cstate="print"/>
          <a:srcRect/>
          <a:stretch>
            <a:fillRect/>
          </a:stretch>
        </p:blipFill>
        <p:spPr bwMode="auto">
          <a:xfrm>
            <a:off x="6859588" y="5229225"/>
            <a:ext cx="1673225" cy="525463"/>
          </a:xfrm>
          <a:prstGeom prst="rect">
            <a:avLst/>
          </a:prstGeom>
          <a:noFill/>
        </p:spPr>
      </p:pic>
      <p:sp>
        <p:nvSpPr>
          <p:cNvPr id="424964" name="Rectangle 4"/>
          <p:cNvSpPr>
            <a:spLocks noChangeArrowheads="1"/>
          </p:cNvSpPr>
          <p:nvPr/>
        </p:nvSpPr>
        <p:spPr bwMode="auto">
          <a:xfrm>
            <a:off x="827584" y="1340768"/>
            <a:ext cx="5808662" cy="519113"/>
          </a:xfrm>
          <a:prstGeom prst="rect">
            <a:avLst/>
          </a:prstGeom>
          <a:noFill/>
          <a:ln w="22225">
            <a:noFill/>
            <a:miter lim="800000"/>
            <a:headEnd/>
            <a:tailEnd/>
          </a:ln>
          <a:effectLst/>
        </p:spPr>
        <p:txBody>
          <a:bodyPr wrap="none">
            <a:spAutoFit/>
          </a:bodyPr>
          <a:lstStyle/>
          <a:p>
            <a:r>
              <a:rPr lang="zh-CN" altLang="en-US" sz="2800" b="1" dirty="0">
                <a:solidFill>
                  <a:srgbClr val="0000FF"/>
                </a:solidFill>
                <a:latin typeface="Times New Roman" pitchFamily="18" charset="0"/>
                <a:ea typeface="楷体_GB2312" pitchFamily="49" charset="-122"/>
              </a:rPr>
              <a:t>调查田地荒芜，人烟稀少的原因。   </a:t>
            </a:r>
          </a:p>
        </p:txBody>
      </p:sp>
      <p:sp>
        <p:nvSpPr>
          <p:cNvPr id="424965" name="Rectangle 5"/>
          <p:cNvSpPr>
            <a:spLocks noChangeArrowheads="1"/>
          </p:cNvSpPr>
          <p:nvPr/>
        </p:nvSpPr>
        <p:spPr bwMode="auto">
          <a:xfrm>
            <a:off x="827584" y="2060848"/>
            <a:ext cx="3933825" cy="519112"/>
          </a:xfrm>
          <a:prstGeom prst="rect">
            <a:avLst/>
          </a:prstGeom>
          <a:noFill/>
          <a:ln w="22225">
            <a:noFill/>
            <a:miter lim="800000"/>
            <a:headEnd/>
            <a:tailEnd/>
          </a:ln>
          <a:effectLst/>
        </p:spPr>
        <p:txBody>
          <a:bodyPr wrap="none">
            <a:spAutoFit/>
          </a:bodyPr>
          <a:lstStyle/>
          <a:p>
            <a:r>
              <a:rPr lang="zh-CN" altLang="en-US" sz="2800" b="1" dirty="0">
                <a:solidFill>
                  <a:srgbClr val="0000FF"/>
                </a:solidFill>
                <a:latin typeface="Times New Roman" pitchFamily="18" charset="0"/>
                <a:ea typeface="楷体_GB2312" pitchFamily="49" charset="-122"/>
              </a:rPr>
              <a:t>惩治巫婆，破除迷信。  </a:t>
            </a:r>
          </a:p>
        </p:txBody>
      </p:sp>
      <p:sp>
        <p:nvSpPr>
          <p:cNvPr id="424966" name="Rectangle 6"/>
          <p:cNvSpPr>
            <a:spLocks noChangeArrowheads="1"/>
          </p:cNvSpPr>
          <p:nvPr/>
        </p:nvSpPr>
        <p:spPr bwMode="auto">
          <a:xfrm>
            <a:off x="827584" y="2924944"/>
            <a:ext cx="4022725" cy="519113"/>
          </a:xfrm>
          <a:prstGeom prst="rect">
            <a:avLst/>
          </a:prstGeom>
          <a:noFill/>
          <a:ln w="22225">
            <a:noFill/>
            <a:miter lim="800000"/>
            <a:headEnd/>
            <a:tailEnd/>
          </a:ln>
          <a:effectLst/>
        </p:spPr>
        <p:txBody>
          <a:bodyPr wrap="none">
            <a:spAutoFit/>
          </a:bodyPr>
          <a:lstStyle/>
          <a:p>
            <a:r>
              <a:rPr lang="zh-CN" altLang="en-US" sz="2800" b="1" dirty="0">
                <a:solidFill>
                  <a:srgbClr val="0000FF"/>
                </a:solidFill>
                <a:latin typeface="Times New Roman" pitchFamily="18" charset="0"/>
                <a:ea typeface="楷体_GB2312" pitchFamily="49" charset="-122"/>
              </a:rPr>
              <a:t>兴修水利，灌溉农田。   </a:t>
            </a:r>
          </a:p>
        </p:txBody>
      </p:sp>
      <p:sp>
        <p:nvSpPr>
          <p:cNvPr id="9" name="TextBox 8"/>
          <p:cNvSpPr txBox="1"/>
          <p:nvPr/>
        </p:nvSpPr>
        <p:spPr>
          <a:xfrm>
            <a:off x="683568" y="3573016"/>
            <a:ext cx="6552728" cy="523220"/>
          </a:xfrm>
          <a:prstGeom prst="rect">
            <a:avLst/>
          </a:prstGeom>
          <a:noFill/>
        </p:spPr>
        <p:txBody>
          <a:bodyPr wrap="square" rtlCol="0">
            <a:spAutoFit/>
          </a:bodyPr>
          <a:lstStyle/>
          <a:p>
            <a:r>
              <a:rPr lang="zh-CN" altLang="en-US" sz="2800" dirty="0" smtClean="0">
                <a:solidFill>
                  <a:srgbClr val="FF0000"/>
                </a:solidFill>
              </a:rPr>
              <a:t>概括成两件事：惩恶  开渠</a:t>
            </a:r>
            <a:endParaRPr lang="zh-CN" altLang="en-US" sz="2800" dirty="0">
              <a:solidFill>
                <a:srgbClr val="FF0000"/>
              </a:solidFill>
            </a:endParaRPr>
          </a:p>
        </p:txBody>
      </p:sp>
      <p:sp>
        <p:nvSpPr>
          <p:cNvPr id="10" name="TextBox 9"/>
          <p:cNvSpPr txBox="1"/>
          <p:nvPr/>
        </p:nvSpPr>
        <p:spPr>
          <a:xfrm>
            <a:off x="899592" y="4437112"/>
            <a:ext cx="7488832" cy="646331"/>
          </a:xfrm>
          <a:prstGeom prst="rect">
            <a:avLst/>
          </a:prstGeom>
          <a:noFill/>
        </p:spPr>
        <p:txBody>
          <a:bodyPr wrap="square" rtlCol="0">
            <a:spAutoFit/>
          </a:bodyPr>
          <a:lstStyle/>
          <a:p>
            <a:r>
              <a:rPr lang="zh-CN" altLang="en-US" b="1" dirty="0" smtClean="0">
                <a:solidFill>
                  <a:srgbClr val="FF0000"/>
                </a:solidFill>
              </a:rPr>
              <a:t>有勇有谋               为民除害      相信科学</a:t>
            </a:r>
            <a:endParaRPr lang="en-US" altLang="zh-CN" b="1" dirty="0" smtClean="0">
              <a:solidFill>
                <a:srgbClr val="FF0000"/>
              </a:solidFill>
            </a:endParaRPr>
          </a:p>
          <a:p>
            <a:r>
              <a:rPr lang="zh-CN" altLang="en-US" b="1" dirty="0" smtClean="0">
                <a:solidFill>
                  <a:srgbClr val="FF0000"/>
                </a:solidFill>
              </a:rPr>
              <a:t>敢于与迷信斗争    破除迷信      有理有节       智慧超人</a:t>
            </a:r>
            <a:endParaRPr lang="zh-CN" altLang="en-US" b="1" dirty="0">
              <a:solidFill>
                <a:srgbClr val="FF0000"/>
              </a:solidFill>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24964"/>
                                        </p:tgtEl>
                                        <p:attrNameLst>
                                          <p:attrName>style.visibility</p:attrName>
                                        </p:attrNameLst>
                                      </p:cBhvr>
                                      <p:to>
                                        <p:strVal val="visible"/>
                                      </p:to>
                                    </p:set>
                                    <p:animEffect transition="in" filter="wipe(left)">
                                      <p:cBhvr>
                                        <p:cTn id="7" dur="500"/>
                                        <p:tgtEl>
                                          <p:spTgt spid="42496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24965"/>
                                        </p:tgtEl>
                                        <p:attrNameLst>
                                          <p:attrName>style.visibility</p:attrName>
                                        </p:attrNameLst>
                                      </p:cBhvr>
                                      <p:to>
                                        <p:strVal val="visible"/>
                                      </p:to>
                                    </p:set>
                                    <p:animEffect transition="in" filter="wipe(left)">
                                      <p:cBhvr>
                                        <p:cTn id="12" dur="500"/>
                                        <p:tgtEl>
                                          <p:spTgt spid="42496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24966"/>
                                        </p:tgtEl>
                                        <p:attrNameLst>
                                          <p:attrName>style.visibility</p:attrName>
                                        </p:attrNameLst>
                                      </p:cBhvr>
                                      <p:to>
                                        <p:strVal val="visible"/>
                                      </p:to>
                                    </p:set>
                                    <p:animEffect transition="in" filter="wipe(left)">
                                      <p:cBhvr>
                                        <p:cTn id="17" dur="500"/>
                                        <p:tgtEl>
                                          <p:spTgt spid="424966"/>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424963"/>
                                        </p:tgtEl>
                                        <p:attrNameLst>
                                          <p:attrName>style.visibility</p:attrName>
                                        </p:attrNameLst>
                                      </p:cBhvr>
                                      <p:to>
                                        <p:strVal val="visible"/>
                                      </p:to>
                                    </p:set>
                                    <p:animEffect transition="in" filter="dissolve">
                                      <p:cBhvr>
                                        <p:cTn id="22" dur="500"/>
                                        <p:tgtEl>
                                          <p:spTgt spid="4249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4964" grpId="0"/>
      <p:bldP spid="424965" grpId="0"/>
      <p:bldP spid="424966"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427010" name="Rectangle 2"/>
          <p:cNvSpPr>
            <a:spLocks noChangeArrowheads="1"/>
          </p:cNvSpPr>
          <p:nvPr/>
        </p:nvSpPr>
        <p:spPr bwMode="auto">
          <a:xfrm>
            <a:off x="482600" y="1125538"/>
            <a:ext cx="8553450" cy="4581525"/>
          </a:xfrm>
          <a:prstGeom prst="rect">
            <a:avLst/>
          </a:prstGeom>
          <a:noFill/>
          <a:ln w="9525">
            <a:noFill/>
            <a:miter lim="800000"/>
            <a:headEnd/>
            <a:tailEnd/>
          </a:ln>
          <a:effectLst/>
        </p:spPr>
        <p:txBody>
          <a:bodyPr>
            <a:spAutoFit/>
          </a:bodyPr>
          <a:lstStyle/>
          <a:p>
            <a:pPr>
              <a:lnSpc>
                <a:spcPct val="150000"/>
              </a:lnSpc>
            </a:pPr>
            <a:r>
              <a:rPr lang="en-US" altLang="zh-CN" sz="2800" b="1">
                <a:latin typeface="Times New Roman" pitchFamily="18" charset="0"/>
                <a:ea typeface="楷体_GB2312" pitchFamily="49" charset="-122"/>
              </a:rPr>
              <a:t>        </a:t>
            </a:r>
            <a:r>
              <a:rPr lang="zh-CN" altLang="en-US" sz="2800" b="1">
                <a:latin typeface="Times New Roman" pitchFamily="18" charset="0"/>
                <a:ea typeface="楷体_GB2312" pitchFamily="49" charset="-122"/>
              </a:rPr>
              <a:t>揭穿了巫婆神怪的种种骗局以后，西门豹就请</a:t>
            </a:r>
          </a:p>
          <a:p>
            <a:pPr>
              <a:lnSpc>
                <a:spcPct val="150000"/>
              </a:lnSpc>
            </a:pPr>
            <a:r>
              <a:rPr lang="zh-CN" altLang="en-US" sz="2800" b="1">
                <a:latin typeface="Times New Roman" pitchFamily="18" charset="0"/>
                <a:ea typeface="楷体_GB2312" pitchFamily="49" charset="-122"/>
              </a:rPr>
              <a:t>来魏国的能工巧匠一起察看漳水地形，进行规划设</a:t>
            </a:r>
          </a:p>
          <a:p>
            <a:pPr>
              <a:lnSpc>
                <a:spcPct val="150000"/>
              </a:lnSpc>
            </a:pPr>
            <a:r>
              <a:rPr lang="zh-CN" altLang="en-US" sz="2800" b="1">
                <a:latin typeface="Times New Roman" pitchFamily="18" charset="0"/>
                <a:ea typeface="楷体_GB2312" pitchFamily="49" charset="-122"/>
              </a:rPr>
              <a:t>计，在 </a:t>
            </a:r>
            <a:r>
              <a:rPr lang="en-US" altLang="zh-CN" sz="2800" b="1">
                <a:latin typeface="Times New Roman" pitchFamily="18" charset="0"/>
                <a:ea typeface="楷体_GB2312" pitchFamily="49" charset="-122"/>
              </a:rPr>
              <a:t>20 </a:t>
            </a:r>
            <a:r>
              <a:rPr lang="zh-CN" altLang="en-US" sz="2800" b="1">
                <a:latin typeface="Times New Roman" pitchFamily="18" charset="0"/>
                <a:ea typeface="楷体_GB2312" pitchFamily="49" charset="-122"/>
              </a:rPr>
              <a:t>里的漳河段上建筑了 </a:t>
            </a:r>
            <a:r>
              <a:rPr lang="en-US" altLang="zh-CN" sz="2800" b="1">
                <a:latin typeface="Times New Roman" pitchFamily="18" charset="0"/>
                <a:ea typeface="楷体_GB2312" pitchFamily="49" charset="-122"/>
              </a:rPr>
              <a:t>12 </a:t>
            </a:r>
            <a:r>
              <a:rPr lang="zh-CN" altLang="en-US" sz="2800" b="1">
                <a:latin typeface="Times New Roman" pitchFamily="18" charset="0"/>
                <a:ea typeface="楷体_GB2312" pitchFamily="49" charset="-122"/>
              </a:rPr>
              <a:t>道低溢流堰，每</a:t>
            </a:r>
          </a:p>
          <a:p>
            <a:pPr>
              <a:lnSpc>
                <a:spcPct val="150000"/>
              </a:lnSpc>
            </a:pPr>
            <a:r>
              <a:rPr lang="zh-CN" altLang="en-US" sz="2800" b="1">
                <a:latin typeface="Times New Roman" pitchFamily="18" charset="0"/>
                <a:ea typeface="楷体_GB2312" pitchFamily="49" charset="-122"/>
              </a:rPr>
              <a:t>堰上游都开一个引水口，设闸门控制。每口开凿一</a:t>
            </a:r>
          </a:p>
          <a:p>
            <a:pPr>
              <a:lnSpc>
                <a:spcPct val="150000"/>
              </a:lnSpc>
            </a:pPr>
            <a:r>
              <a:rPr lang="zh-CN" altLang="en-US" sz="2800" b="1">
                <a:latin typeface="Times New Roman" pitchFamily="18" charset="0"/>
                <a:ea typeface="楷体_GB2312" pitchFamily="49" charset="-122"/>
              </a:rPr>
              <a:t>条渠道，共 </a:t>
            </a:r>
            <a:r>
              <a:rPr lang="en-US" altLang="zh-CN" sz="2800" b="1">
                <a:latin typeface="Times New Roman" pitchFamily="18" charset="0"/>
                <a:ea typeface="楷体_GB2312" pitchFamily="49" charset="-122"/>
              </a:rPr>
              <a:t>12 </a:t>
            </a:r>
            <a:r>
              <a:rPr lang="zh-CN" altLang="en-US" sz="2800" b="1">
                <a:latin typeface="Times New Roman" pitchFamily="18" charset="0"/>
                <a:ea typeface="楷体_GB2312" pitchFamily="49" charset="-122"/>
              </a:rPr>
              <a:t>条渠道，使境内农田都能得到灌溉。</a:t>
            </a:r>
          </a:p>
          <a:p>
            <a:pPr>
              <a:lnSpc>
                <a:spcPct val="150000"/>
              </a:lnSpc>
            </a:pPr>
            <a:r>
              <a:rPr lang="zh-CN" altLang="en-US" sz="2800" b="1">
                <a:latin typeface="Times New Roman" pitchFamily="18" charset="0"/>
                <a:ea typeface="楷体_GB2312" pitchFamily="49" charset="-122"/>
              </a:rPr>
              <a:t>这就是著名的“引漳十二渠”，为我国最早的多首制</a:t>
            </a:r>
          </a:p>
          <a:p>
            <a:pPr>
              <a:lnSpc>
                <a:spcPct val="150000"/>
              </a:lnSpc>
            </a:pPr>
            <a:r>
              <a:rPr lang="zh-CN" altLang="en-US" sz="2800" b="1">
                <a:latin typeface="Times New Roman" pitchFamily="18" charset="0"/>
                <a:ea typeface="楷体_GB2312" pitchFamily="49" charset="-122"/>
              </a:rPr>
              <a:t>大型引水渠系。   </a:t>
            </a:r>
          </a:p>
        </p:txBody>
      </p:sp>
      <p:pic>
        <p:nvPicPr>
          <p:cNvPr id="427011" name="Picture 3" descr="返回">
            <a:hlinkClick r:id="rId3" action="ppaction://hlinksldjump"/>
          </p:cNvPr>
          <p:cNvPicPr>
            <a:picLocks noChangeAspect="1" noChangeArrowheads="1"/>
          </p:cNvPicPr>
          <p:nvPr/>
        </p:nvPicPr>
        <p:blipFill>
          <a:blip r:embed="rId4" cstate="print"/>
          <a:srcRect/>
          <a:stretch>
            <a:fillRect/>
          </a:stretch>
        </p:blipFill>
        <p:spPr bwMode="auto">
          <a:xfrm>
            <a:off x="6859588" y="5351463"/>
            <a:ext cx="1673225" cy="525462"/>
          </a:xfrm>
          <a:prstGeom prst="rect">
            <a:avLst/>
          </a:prstGeom>
          <a:noFill/>
        </p:spPr>
      </p:pic>
    </p:spTree>
  </p:cSld>
  <p:clrMapOvr>
    <a:masterClrMapping/>
  </p:clrMapOvr>
  <p:transition spd="med">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3330" name="Text Box 5"/>
          <p:cNvSpPr txBox="1">
            <a:spLocks noChangeArrowheads="1"/>
          </p:cNvSpPr>
          <p:nvPr/>
        </p:nvSpPr>
        <p:spPr bwMode="auto">
          <a:xfrm>
            <a:off x="251520" y="1341438"/>
            <a:ext cx="8509893" cy="4031873"/>
          </a:xfrm>
          <a:prstGeom prst="rect">
            <a:avLst/>
          </a:prstGeom>
          <a:noFill/>
          <a:ln w="9525">
            <a:noFill/>
            <a:miter lim="800000"/>
            <a:headEnd/>
            <a:tailEnd/>
          </a:ln>
        </p:spPr>
        <p:txBody>
          <a:bodyPr wrap="square">
            <a:spAutoFit/>
          </a:bodyPr>
          <a:lstStyle/>
          <a:p>
            <a:r>
              <a:rPr lang="en-US" altLang="zh-CN" sz="3200" b="1" dirty="0">
                <a:solidFill>
                  <a:srgbClr val="0000FF"/>
                </a:solidFill>
                <a:latin typeface="黑体" pitchFamily="2" charset="-122"/>
                <a:ea typeface="黑体" pitchFamily="2" charset="-122"/>
              </a:rPr>
              <a:t>    《</a:t>
            </a:r>
            <a:r>
              <a:rPr lang="zh-CN" altLang="en-US" sz="3200" b="1" dirty="0">
                <a:solidFill>
                  <a:srgbClr val="0000FF"/>
                </a:solidFill>
                <a:latin typeface="黑体" pitchFamily="2" charset="-122"/>
                <a:ea typeface="黑体" pitchFamily="2" charset="-122"/>
              </a:rPr>
              <a:t>西门豹治邺</a:t>
            </a:r>
            <a:r>
              <a:rPr lang="en-US" altLang="zh-CN" sz="3200" b="1" dirty="0">
                <a:solidFill>
                  <a:srgbClr val="0000FF"/>
                </a:solidFill>
                <a:latin typeface="黑体" pitchFamily="2" charset="-122"/>
                <a:ea typeface="黑体" pitchFamily="2" charset="-122"/>
              </a:rPr>
              <a:t>》</a:t>
            </a:r>
            <a:r>
              <a:rPr lang="zh-CN" altLang="en-US" sz="3200" b="1" dirty="0">
                <a:solidFill>
                  <a:srgbClr val="0000FF"/>
                </a:solidFill>
                <a:latin typeface="黑体" pitchFamily="2" charset="-122"/>
                <a:ea typeface="黑体" pitchFamily="2" charset="-122"/>
              </a:rPr>
              <a:t>这篇课文讲的是（    ）</a:t>
            </a:r>
          </a:p>
          <a:p>
            <a:r>
              <a:rPr lang="zh-CN" altLang="en-US" sz="3200" b="1" dirty="0">
                <a:solidFill>
                  <a:srgbClr val="0000FF"/>
                </a:solidFill>
                <a:latin typeface="黑体" pitchFamily="2" charset="-122"/>
                <a:ea typeface="黑体" pitchFamily="2" charset="-122"/>
              </a:rPr>
              <a:t>时期，（       ）治理（      ）这个地方，</a:t>
            </a:r>
          </a:p>
          <a:p>
            <a:r>
              <a:rPr lang="zh-CN" altLang="en-US" sz="3200" b="1" dirty="0">
                <a:solidFill>
                  <a:srgbClr val="0000FF"/>
                </a:solidFill>
                <a:latin typeface="黑体" pitchFamily="2" charset="-122"/>
                <a:ea typeface="黑体" pitchFamily="2" charset="-122"/>
              </a:rPr>
              <a:t>运用了（        ）的方法，破除了（    ），</a:t>
            </a:r>
          </a:p>
          <a:p>
            <a:r>
              <a:rPr lang="zh-CN" altLang="en-US" sz="3200" b="1" dirty="0">
                <a:solidFill>
                  <a:srgbClr val="0000FF"/>
                </a:solidFill>
                <a:latin typeface="黑体" pitchFamily="2" charset="-122"/>
                <a:ea typeface="黑体" pitchFamily="2" charset="-122"/>
              </a:rPr>
              <a:t>惩治了（      ），教育了（      ），率领</a:t>
            </a:r>
          </a:p>
          <a:p>
            <a:r>
              <a:rPr lang="zh-CN" altLang="en-US" sz="3200" b="1" dirty="0">
                <a:solidFill>
                  <a:srgbClr val="0000FF"/>
                </a:solidFill>
                <a:latin typeface="黑体" pitchFamily="2" charset="-122"/>
                <a:ea typeface="黑体" pitchFamily="2" charset="-122"/>
              </a:rPr>
              <a:t>老百姓开凿水渠，从此这儿每年的收成都很好。</a:t>
            </a:r>
          </a:p>
          <a:p>
            <a:r>
              <a:rPr lang="zh-CN" altLang="en-US" sz="3200" b="1" dirty="0">
                <a:solidFill>
                  <a:srgbClr val="0000FF"/>
                </a:solidFill>
                <a:latin typeface="黑体" pitchFamily="2" charset="-122"/>
                <a:ea typeface="黑体" pitchFamily="2" charset="-122"/>
              </a:rPr>
              <a:t>通过这件事，赞扬了西门豹（           ）、</a:t>
            </a:r>
          </a:p>
          <a:p>
            <a:r>
              <a:rPr lang="zh-CN" altLang="en-US" sz="3200" b="1" dirty="0">
                <a:solidFill>
                  <a:srgbClr val="0000FF"/>
                </a:solidFill>
                <a:latin typeface="黑体" pitchFamily="2" charset="-122"/>
                <a:ea typeface="黑体" pitchFamily="2" charset="-122"/>
              </a:rPr>
              <a:t>（        ）的好品质，也教育了人们要崇尚</a:t>
            </a:r>
          </a:p>
          <a:p>
            <a:r>
              <a:rPr lang="zh-CN" altLang="en-US" sz="3200" b="1" dirty="0">
                <a:solidFill>
                  <a:srgbClr val="0000FF"/>
                </a:solidFill>
                <a:latin typeface="黑体" pitchFamily="2" charset="-122"/>
                <a:ea typeface="黑体" pitchFamily="2" charset="-122"/>
              </a:rPr>
              <a:t>（      ）、不信（      ）。</a:t>
            </a:r>
          </a:p>
        </p:txBody>
      </p:sp>
      <p:sp>
        <p:nvSpPr>
          <p:cNvPr id="483331" name="Text Box 6"/>
          <p:cNvSpPr txBox="1">
            <a:spLocks noChangeArrowheads="1"/>
          </p:cNvSpPr>
          <p:nvPr/>
        </p:nvSpPr>
        <p:spPr bwMode="auto">
          <a:xfrm>
            <a:off x="468313" y="260350"/>
            <a:ext cx="5026025" cy="701675"/>
          </a:xfrm>
          <a:prstGeom prst="rect">
            <a:avLst/>
          </a:prstGeom>
          <a:noFill/>
          <a:ln w="9525">
            <a:noFill/>
            <a:miter lim="800000"/>
            <a:headEnd/>
            <a:tailEnd/>
          </a:ln>
        </p:spPr>
        <p:txBody>
          <a:bodyPr wrap="none">
            <a:spAutoFit/>
          </a:bodyPr>
          <a:lstStyle/>
          <a:p>
            <a:r>
              <a:rPr lang="zh-CN" altLang="en-US" sz="4000" b="1">
                <a:latin typeface="黑体" pitchFamily="2" charset="-122"/>
                <a:ea typeface="黑体" pitchFamily="2" charset="-122"/>
              </a:rPr>
              <a:t>根据课文内容填空。</a:t>
            </a:r>
            <a:r>
              <a:rPr lang="zh-CN" altLang="en-US" sz="4000" b="1">
                <a:solidFill>
                  <a:srgbClr val="FFFF00"/>
                </a:solidFill>
                <a:latin typeface="黑体" pitchFamily="2" charset="-122"/>
                <a:ea typeface="黑体" pitchFamily="2" charset="-122"/>
              </a:rPr>
              <a:t> </a:t>
            </a:r>
          </a:p>
        </p:txBody>
      </p:sp>
      <p:sp>
        <p:nvSpPr>
          <p:cNvPr id="483332" name="Text Box 7"/>
          <p:cNvSpPr txBox="1">
            <a:spLocks noChangeArrowheads="1"/>
          </p:cNvSpPr>
          <p:nvPr/>
        </p:nvSpPr>
        <p:spPr bwMode="auto">
          <a:xfrm>
            <a:off x="7000875" y="1346200"/>
            <a:ext cx="184150" cy="366713"/>
          </a:xfrm>
          <a:prstGeom prst="rect">
            <a:avLst/>
          </a:prstGeom>
          <a:noFill/>
          <a:ln w="9525">
            <a:noFill/>
            <a:miter lim="800000"/>
            <a:headEnd/>
            <a:tailEnd/>
          </a:ln>
        </p:spPr>
        <p:txBody>
          <a:bodyPr wrap="none">
            <a:spAutoFit/>
          </a:bodyPr>
          <a:lstStyle/>
          <a:p>
            <a:endParaRPr lang="zh-CN" altLang="zh-CN"/>
          </a:p>
        </p:txBody>
      </p:sp>
      <p:sp>
        <p:nvSpPr>
          <p:cNvPr id="18440" name="Text Box 8"/>
          <p:cNvSpPr txBox="1">
            <a:spLocks noChangeArrowheads="1"/>
          </p:cNvSpPr>
          <p:nvPr/>
        </p:nvSpPr>
        <p:spPr bwMode="auto">
          <a:xfrm>
            <a:off x="7164288" y="1340768"/>
            <a:ext cx="1000125" cy="579437"/>
          </a:xfrm>
          <a:prstGeom prst="rect">
            <a:avLst/>
          </a:prstGeom>
          <a:noFill/>
          <a:ln w="9525">
            <a:noFill/>
            <a:miter lim="800000"/>
            <a:headEnd/>
            <a:tailEnd/>
          </a:ln>
        </p:spPr>
        <p:txBody>
          <a:bodyPr wrap="none">
            <a:spAutoFit/>
          </a:bodyPr>
          <a:lstStyle/>
          <a:p>
            <a:r>
              <a:rPr lang="zh-CN" altLang="en-US" sz="3200" b="1" dirty="0">
                <a:solidFill>
                  <a:srgbClr val="FF0000"/>
                </a:solidFill>
                <a:ea typeface="黑体" pitchFamily="2" charset="-122"/>
              </a:rPr>
              <a:t>战国</a:t>
            </a:r>
          </a:p>
        </p:txBody>
      </p:sp>
      <p:sp>
        <p:nvSpPr>
          <p:cNvPr id="18441" name="Text Box 9"/>
          <p:cNvSpPr txBox="1">
            <a:spLocks noChangeArrowheads="1"/>
          </p:cNvSpPr>
          <p:nvPr/>
        </p:nvSpPr>
        <p:spPr bwMode="auto">
          <a:xfrm>
            <a:off x="2123728" y="1844824"/>
            <a:ext cx="1408113" cy="579437"/>
          </a:xfrm>
          <a:prstGeom prst="rect">
            <a:avLst/>
          </a:prstGeom>
          <a:noFill/>
          <a:ln w="9525">
            <a:noFill/>
            <a:miter lim="800000"/>
            <a:headEnd/>
            <a:tailEnd/>
          </a:ln>
        </p:spPr>
        <p:txBody>
          <a:bodyPr wrap="none">
            <a:spAutoFit/>
          </a:bodyPr>
          <a:lstStyle/>
          <a:p>
            <a:r>
              <a:rPr lang="zh-CN" altLang="en-US" sz="3200" b="1" dirty="0">
                <a:solidFill>
                  <a:srgbClr val="FF0000"/>
                </a:solidFill>
                <a:ea typeface="黑体" pitchFamily="2" charset="-122"/>
              </a:rPr>
              <a:t>西门豹</a:t>
            </a:r>
          </a:p>
        </p:txBody>
      </p:sp>
      <p:sp>
        <p:nvSpPr>
          <p:cNvPr id="18442" name="Text Box 10"/>
          <p:cNvSpPr txBox="1">
            <a:spLocks noChangeArrowheads="1"/>
          </p:cNvSpPr>
          <p:nvPr/>
        </p:nvSpPr>
        <p:spPr bwMode="auto">
          <a:xfrm>
            <a:off x="5111750" y="1811338"/>
            <a:ext cx="592138" cy="579437"/>
          </a:xfrm>
          <a:prstGeom prst="rect">
            <a:avLst/>
          </a:prstGeom>
          <a:noFill/>
          <a:ln w="9525">
            <a:noFill/>
            <a:miter lim="800000"/>
            <a:headEnd/>
            <a:tailEnd/>
          </a:ln>
        </p:spPr>
        <p:txBody>
          <a:bodyPr wrap="none">
            <a:spAutoFit/>
          </a:bodyPr>
          <a:lstStyle/>
          <a:p>
            <a:r>
              <a:rPr lang="zh-CN" altLang="en-US" sz="3200" b="1" dirty="0">
                <a:solidFill>
                  <a:srgbClr val="FF0000"/>
                </a:solidFill>
                <a:ea typeface="黑体" pitchFamily="2" charset="-122"/>
              </a:rPr>
              <a:t>邺</a:t>
            </a:r>
          </a:p>
        </p:txBody>
      </p:sp>
      <p:sp>
        <p:nvSpPr>
          <p:cNvPr id="18443" name="Text Box 11"/>
          <p:cNvSpPr txBox="1">
            <a:spLocks noChangeArrowheads="1"/>
          </p:cNvSpPr>
          <p:nvPr/>
        </p:nvSpPr>
        <p:spPr bwMode="auto">
          <a:xfrm>
            <a:off x="1835696" y="2348880"/>
            <a:ext cx="1816100" cy="579438"/>
          </a:xfrm>
          <a:prstGeom prst="rect">
            <a:avLst/>
          </a:prstGeom>
          <a:noFill/>
          <a:ln w="9525">
            <a:noFill/>
            <a:miter lim="800000"/>
            <a:headEnd/>
            <a:tailEnd/>
          </a:ln>
        </p:spPr>
        <p:txBody>
          <a:bodyPr wrap="none">
            <a:spAutoFit/>
          </a:bodyPr>
          <a:lstStyle/>
          <a:p>
            <a:r>
              <a:rPr lang="zh-CN" altLang="en-US" sz="3200" b="1" dirty="0">
                <a:solidFill>
                  <a:srgbClr val="FF0000"/>
                </a:solidFill>
                <a:ea typeface="黑体" pitchFamily="2" charset="-122"/>
              </a:rPr>
              <a:t>将计就计</a:t>
            </a:r>
          </a:p>
        </p:txBody>
      </p:sp>
      <p:sp>
        <p:nvSpPr>
          <p:cNvPr id="18444" name="Text Box 12"/>
          <p:cNvSpPr txBox="1">
            <a:spLocks noChangeArrowheads="1"/>
          </p:cNvSpPr>
          <p:nvPr/>
        </p:nvSpPr>
        <p:spPr bwMode="auto">
          <a:xfrm>
            <a:off x="7164288" y="2348880"/>
            <a:ext cx="1000125" cy="579437"/>
          </a:xfrm>
          <a:prstGeom prst="rect">
            <a:avLst/>
          </a:prstGeom>
          <a:noFill/>
          <a:ln w="9525">
            <a:noFill/>
            <a:miter lim="800000"/>
            <a:headEnd/>
            <a:tailEnd/>
          </a:ln>
        </p:spPr>
        <p:txBody>
          <a:bodyPr wrap="none">
            <a:spAutoFit/>
          </a:bodyPr>
          <a:lstStyle/>
          <a:p>
            <a:r>
              <a:rPr lang="zh-CN" altLang="en-US" sz="3200" b="1" dirty="0">
                <a:solidFill>
                  <a:srgbClr val="FF0000"/>
                </a:solidFill>
                <a:ea typeface="黑体" pitchFamily="2" charset="-122"/>
              </a:rPr>
              <a:t>迷信</a:t>
            </a:r>
          </a:p>
        </p:txBody>
      </p:sp>
      <p:sp>
        <p:nvSpPr>
          <p:cNvPr id="18445" name="Text Box 13"/>
          <p:cNvSpPr txBox="1">
            <a:spLocks noChangeArrowheads="1"/>
          </p:cNvSpPr>
          <p:nvPr/>
        </p:nvSpPr>
        <p:spPr bwMode="auto">
          <a:xfrm>
            <a:off x="2051720" y="2852936"/>
            <a:ext cx="1000125" cy="579437"/>
          </a:xfrm>
          <a:prstGeom prst="rect">
            <a:avLst/>
          </a:prstGeom>
          <a:noFill/>
          <a:ln w="9525">
            <a:noFill/>
            <a:miter lim="800000"/>
            <a:headEnd/>
            <a:tailEnd/>
          </a:ln>
        </p:spPr>
        <p:txBody>
          <a:bodyPr wrap="none">
            <a:spAutoFit/>
          </a:bodyPr>
          <a:lstStyle/>
          <a:p>
            <a:r>
              <a:rPr lang="zh-CN" altLang="en-US" sz="3200" b="1" dirty="0">
                <a:solidFill>
                  <a:srgbClr val="FF0000"/>
                </a:solidFill>
                <a:ea typeface="黑体" pitchFamily="2" charset="-122"/>
              </a:rPr>
              <a:t>恶人</a:t>
            </a:r>
          </a:p>
        </p:txBody>
      </p:sp>
      <p:sp>
        <p:nvSpPr>
          <p:cNvPr id="18446" name="Text Box 14"/>
          <p:cNvSpPr txBox="1">
            <a:spLocks noChangeArrowheads="1"/>
          </p:cNvSpPr>
          <p:nvPr/>
        </p:nvSpPr>
        <p:spPr bwMode="auto">
          <a:xfrm>
            <a:off x="5580112" y="2852936"/>
            <a:ext cx="1408113" cy="579437"/>
          </a:xfrm>
          <a:prstGeom prst="rect">
            <a:avLst/>
          </a:prstGeom>
          <a:noFill/>
          <a:ln w="9525">
            <a:noFill/>
            <a:miter lim="800000"/>
            <a:headEnd/>
            <a:tailEnd/>
          </a:ln>
        </p:spPr>
        <p:txBody>
          <a:bodyPr wrap="none">
            <a:spAutoFit/>
          </a:bodyPr>
          <a:lstStyle/>
          <a:p>
            <a:r>
              <a:rPr lang="zh-CN" altLang="en-US" sz="3200" b="1" dirty="0">
                <a:solidFill>
                  <a:srgbClr val="FF0000"/>
                </a:solidFill>
                <a:ea typeface="黑体" pitchFamily="2" charset="-122"/>
              </a:rPr>
              <a:t>老百姓</a:t>
            </a:r>
          </a:p>
        </p:txBody>
      </p:sp>
      <p:sp>
        <p:nvSpPr>
          <p:cNvPr id="18447" name="Text Box 15"/>
          <p:cNvSpPr txBox="1">
            <a:spLocks noChangeArrowheads="1"/>
          </p:cNvSpPr>
          <p:nvPr/>
        </p:nvSpPr>
        <p:spPr bwMode="auto">
          <a:xfrm>
            <a:off x="5796136" y="3861048"/>
            <a:ext cx="1816100" cy="579438"/>
          </a:xfrm>
          <a:prstGeom prst="rect">
            <a:avLst/>
          </a:prstGeom>
          <a:noFill/>
          <a:ln w="9525">
            <a:noFill/>
            <a:miter lim="800000"/>
            <a:headEnd/>
            <a:tailEnd/>
          </a:ln>
        </p:spPr>
        <p:txBody>
          <a:bodyPr wrap="none">
            <a:spAutoFit/>
          </a:bodyPr>
          <a:lstStyle/>
          <a:p>
            <a:r>
              <a:rPr lang="zh-CN" altLang="en-US" sz="3200" b="1" dirty="0">
                <a:solidFill>
                  <a:srgbClr val="FF0000"/>
                </a:solidFill>
                <a:ea typeface="黑体" pitchFamily="2" charset="-122"/>
              </a:rPr>
              <a:t>尊重科学</a:t>
            </a:r>
          </a:p>
        </p:txBody>
      </p:sp>
      <p:sp>
        <p:nvSpPr>
          <p:cNvPr id="18448" name="Text Box 16"/>
          <p:cNvSpPr txBox="1">
            <a:spLocks noChangeArrowheads="1"/>
          </p:cNvSpPr>
          <p:nvPr/>
        </p:nvSpPr>
        <p:spPr bwMode="auto">
          <a:xfrm>
            <a:off x="539552" y="4293096"/>
            <a:ext cx="1816100" cy="579438"/>
          </a:xfrm>
          <a:prstGeom prst="rect">
            <a:avLst/>
          </a:prstGeom>
          <a:noFill/>
          <a:ln w="9525">
            <a:noFill/>
            <a:miter lim="800000"/>
            <a:headEnd/>
            <a:tailEnd/>
          </a:ln>
        </p:spPr>
        <p:txBody>
          <a:bodyPr wrap="none">
            <a:spAutoFit/>
          </a:bodyPr>
          <a:lstStyle/>
          <a:p>
            <a:r>
              <a:rPr lang="zh-CN" altLang="en-US" sz="3200" b="1" dirty="0">
                <a:solidFill>
                  <a:srgbClr val="FF0000"/>
                </a:solidFill>
                <a:ea typeface="黑体" pitchFamily="2" charset="-122"/>
              </a:rPr>
              <a:t>破除迷信</a:t>
            </a:r>
          </a:p>
        </p:txBody>
      </p:sp>
      <p:sp>
        <p:nvSpPr>
          <p:cNvPr id="18451" name="Text Box 19"/>
          <p:cNvSpPr txBox="1">
            <a:spLocks noChangeArrowheads="1"/>
          </p:cNvSpPr>
          <p:nvPr/>
        </p:nvSpPr>
        <p:spPr bwMode="auto">
          <a:xfrm>
            <a:off x="755650" y="4797425"/>
            <a:ext cx="1000125" cy="579438"/>
          </a:xfrm>
          <a:prstGeom prst="rect">
            <a:avLst/>
          </a:prstGeom>
          <a:noFill/>
          <a:ln w="9525">
            <a:noFill/>
            <a:miter lim="800000"/>
            <a:headEnd/>
            <a:tailEnd/>
          </a:ln>
        </p:spPr>
        <p:txBody>
          <a:bodyPr wrap="none">
            <a:spAutoFit/>
          </a:bodyPr>
          <a:lstStyle/>
          <a:p>
            <a:r>
              <a:rPr lang="zh-CN" altLang="en-US" sz="3200" b="1">
                <a:solidFill>
                  <a:srgbClr val="FF0000"/>
                </a:solidFill>
                <a:ea typeface="黑体" pitchFamily="2" charset="-122"/>
              </a:rPr>
              <a:t>科学</a:t>
            </a:r>
          </a:p>
        </p:txBody>
      </p:sp>
      <p:sp>
        <p:nvSpPr>
          <p:cNvPr id="18452" name="Text Box 20"/>
          <p:cNvSpPr txBox="1">
            <a:spLocks noChangeArrowheads="1"/>
          </p:cNvSpPr>
          <p:nvPr/>
        </p:nvSpPr>
        <p:spPr bwMode="auto">
          <a:xfrm>
            <a:off x="3924300" y="4797425"/>
            <a:ext cx="1000125" cy="579438"/>
          </a:xfrm>
          <a:prstGeom prst="rect">
            <a:avLst/>
          </a:prstGeom>
          <a:noFill/>
          <a:ln w="9525">
            <a:noFill/>
            <a:miter lim="800000"/>
            <a:headEnd/>
            <a:tailEnd/>
          </a:ln>
        </p:spPr>
        <p:txBody>
          <a:bodyPr wrap="none">
            <a:spAutoFit/>
          </a:bodyPr>
          <a:lstStyle/>
          <a:p>
            <a:r>
              <a:rPr lang="zh-CN" altLang="en-US" sz="3200" b="1">
                <a:solidFill>
                  <a:srgbClr val="FF0000"/>
                </a:solidFill>
                <a:ea typeface="黑体" pitchFamily="2" charset="-122"/>
              </a:rPr>
              <a:t>鬼神</a:t>
            </a:r>
          </a:p>
        </p:txBody>
      </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8440"/>
                                        </p:tgtEl>
                                        <p:attrNameLst>
                                          <p:attrName>style.visibility</p:attrName>
                                        </p:attrNameLst>
                                      </p:cBhvr>
                                      <p:to>
                                        <p:strVal val="visible"/>
                                      </p:to>
                                    </p:set>
                                    <p:animEffect transition="in" filter="dissolve">
                                      <p:cBhvr>
                                        <p:cTn id="7" dur="1000"/>
                                        <p:tgtEl>
                                          <p:spTgt spid="18440"/>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8441"/>
                                        </p:tgtEl>
                                        <p:attrNameLst>
                                          <p:attrName>style.visibility</p:attrName>
                                        </p:attrNameLst>
                                      </p:cBhvr>
                                      <p:to>
                                        <p:strVal val="visible"/>
                                      </p:to>
                                    </p:set>
                                    <p:animEffect transition="in" filter="dissolve">
                                      <p:cBhvr>
                                        <p:cTn id="12" dur="1000"/>
                                        <p:tgtEl>
                                          <p:spTgt spid="18441"/>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8442"/>
                                        </p:tgtEl>
                                        <p:attrNameLst>
                                          <p:attrName>style.visibility</p:attrName>
                                        </p:attrNameLst>
                                      </p:cBhvr>
                                      <p:to>
                                        <p:strVal val="visible"/>
                                      </p:to>
                                    </p:set>
                                    <p:animEffect transition="in" filter="dissolve">
                                      <p:cBhvr>
                                        <p:cTn id="17" dur="1000"/>
                                        <p:tgtEl>
                                          <p:spTgt spid="18442"/>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18443"/>
                                        </p:tgtEl>
                                        <p:attrNameLst>
                                          <p:attrName>style.visibility</p:attrName>
                                        </p:attrNameLst>
                                      </p:cBhvr>
                                      <p:to>
                                        <p:strVal val="visible"/>
                                      </p:to>
                                    </p:set>
                                    <p:animEffect transition="in" filter="dissolve">
                                      <p:cBhvr>
                                        <p:cTn id="22" dur="1000"/>
                                        <p:tgtEl>
                                          <p:spTgt spid="18443"/>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18444"/>
                                        </p:tgtEl>
                                        <p:attrNameLst>
                                          <p:attrName>style.visibility</p:attrName>
                                        </p:attrNameLst>
                                      </p:cBhvr>
                                      <p:to>
                                        <p:strVal val="visible"/>
                                      </p:to>
                                    </p:set>
                                    <p:animEffect transition="in" filter="dissolve">
                                      <p:cBhvr>
                                        <p:cTn id="27" dur="1000"/>
                                        <p:tgtEl>
                                          <p:spTgt spid="18444"/>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8445"/>
                                        </p:tgtEl>
                                        <p:attrNameLst>
                                          <p:attrName>style.visibility</p:attrName>
                                        </p:attrNameLst>
                                      </p:cBhvr>
                                      <p:to>
                                        <p:strVal val="visible"/>
                                      </p:to>
                                    </p:set>
                                    <p:animEffect transition="in" filter="dissolve">
                                      <p:cBhvr>
                                        <p:cTn id="32" dur="1000"/>
                                        <p:tgtEl>
                                          <p:spTgt spid="18445"/>
                                        </p:tgtEl>
                                      </p:cBhvr>
                                    </p:animEffect>
                                  </p:childTnLst>
                                </p:cTn>
                              </p:par>
                            </p:childTnLst>
                          </p:cTn>
                        </p:par>
                      </p:childTnLst>
                    </p:cTn>
                  </p:par>
                  <p:par>
                    <p:cTn id="33" fill="hold">
                      <p:stCondLst>
                        <p:cond delay="indefinite"/>
                      </p:stCondLst>
                      <p:childTnLst>
                        <p:par>
                          <p:cTn id="34" fill="hold">
                            <p:stCondLst>
                              <p:cond delay="0"/>
                            </p:stCondLst>
                            <p:childTnLst>
                              <p:par>
                                <p:cTn id="35" presetID="9" presetClass="entr" presetSubtype="0" fill="hold" grpId="0" nodeType="clickEffect">
                                  <p:stCondLst>
                                    <p:cond delay="0"/>
                                  </p:stCondLst>
                                  <p:childTnLst>
                                    <p:set>
                                      <p:cBhvr>
                                        <p:cTn id="36" dur="1" fill="hold">
                                          <p:stCondLst>
                                            <p:cond delay="0"/>
                                          </p:stCondLst>
                                        </p:cTn>
                                        <p:tgtEl>
                                          <p:spTgt spid="18446"/>
                                        </p:tgtEl>
                                        <p:attrNameLst>
                                          <p:attrName>style.visibility</p:attrName>
                                        </p:attrNameLst>
                                      </p:cBhvr>
                                      <p:to>
                                        <p:strVal val="visible"/>
                                      </p:to>
                                    </p:set>
                                    <p:animEffect transition="in" filter="dissolve">
                                      <p:cBhvr>
                                        <p:cTn id="37" dur="1000"/>
                                        <p:tgtEl>
                                          <p:spTgt spid="18446"/>
                                        </p:tgtEl>
                                      </p:cBhvr>
                                    </p:animEffect>
                                  </p:childTnLst>
                                </p:cTn>
                              </p:par>
                            </p:childTnLst>
                          </p:cTn>
                        </p:par>
                      </p:childTnLst>
                    </p:cTn>
                  </p:par>
                  <p:par>
                    <p:cTn id="38" fill="hold">
                      <p:stCondLst>
                        <p:cond delay="indefinite"/>
                      </p:stCondLst>
                      <p:childTnLst>
                        <p:par>
                          <p:cTn id="39" fill="hold">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18447"/>
                                        </p:tgtEl>
                                        <p:attrNameLst>
                                          <p:attrName>style.visibility</p:attrName>
                                        </p:attrNameLst>
                                      </p:cBhvr>
                                      <p:to>
                                        <p:strVal val="visible"/>
                                      </p:to>
                                    </p:set>
                                    <p:animEffect transition="in" filter="dissolve">
                                      <p:cBhvr>
                                        <p:cTn id="42" dur="1000"/>
                                        <p:tgtEl>
                                          <p:spTgt spid="18447"/>
                                        </p:tgtEl>
                                      </p:cBhvr>
                                    </p:animEffec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18448"/>
                                        </p:tgtEl>
                                        <p:attrNameLst>
                                          <p:attrName>style.visibility</p:attrName>
                                        </p:attrNameLst>
                                      </p:cBhvr>
                                      <p:to>
                                        <p:strVal val="visible"/>
                                      </p:to>
                                    </p:set>
                                    <p:animEffect transition="in" filter="dissolve">
                                      <p:cBhvr>
                                        <p:cTn id="47" dur="1000"/>
                                        <p:tgtEl>
                                          <p:spTgt spid="18448"/>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18451"/>
                                        </p:tgtEl>
                                        <p:attrNameLst>
                                          <p:attrName>style.visibility</p:attrName>
                                        </p:attrNameLst>
                                      </p:cBhvr>
                                      <p:to>
                                        <p:strVal val="visible"/>
                                      </p:to>
                                    </p:set>
                                    <p:animEffect transition="in" filter="dissolve">
                                      <p:cBhvr>
                                        <p:cTn id="52" dur="1000"/>
                                        <p:tgtEl>
                                          <p:spTgt spid="18451"/>
                                        </p:tgtEl>
                                      </p:cBhvr>
                                    </p:animEffect>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grpId="0" nodeType="clickEffect">
                                  <p:stCondLst>
                                    <p:cond delay="0"/>
                                  </p:stCondLst>
                                  <p:childTnLst>
                                    <p:set>
                                      <p:cBhvr>
                                        <p:cTn id="56" dur="1" fill="hold">
                                          <p:stCondLst>
                                            <p:cond delay="0"/>
                                          </p:stCondLst>
                                        </p:cTn>
                                        <p:tgtEl>
                                          <p:spTgt spid="18452"/>
                                        </p:tgtEl>
                                        <p:attrNameLst>
                                          <p:attrName>style.visibility</p:attrName>
                                        </p:attrNameLst>
                                      </p:cBhvr>
                                      <p:to>
                                        <p:strVal val="visible"/>
                                      </p:to>
                                    </p:set>
                                    <p:animEffect transition="in" filter="dissolve">
                                      <p:cBhvr>
                                        <p:cTn id="57" dur="1000"/>
                                        <p:tgtEl>
                                          <p:spTgt spid="184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0" grpId="0"/>
      <p:bldP spid="18441" grpId="0"/>
      <p:bldP spid="18442" grpId="0"/>
      <p:bldP spid="18443" grpId="0"/>
      <p:bldP spid="18444" grpId="0"/>
      <p:bldP spid="18445" grpId="0"/>
      <p:bldP spid="18446" grpId="0"/>
      <p:bldP spid="18447" grpId="0"/>
      <p:bldP spid="18448" grpId="0"/>
      <p:bldP spid="18451" grpId="0"/>
      <p:bldP spid="1845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5922" name="Text Box 2"/>
          <p:cNvSpPr txBox="1">
            <a:spLocks noChangeArrowheads="1"/>
          </p:cNvSpPr>
          <p:nvPr/>
        </p:nvSpPr>
        <p:spPr bwMode="auto">
          <a:xfrm>
            <a:off x="1447800" y="914400"/>
            <a:ext cx="6400800" cy="762000"/>
          </a:xfrm>
          <a:prstGeom prst="rect">
            <a:avLst/>
          </a:prstGeom>
          <a:noFill/>
          <a:ln w="9525">
            <a:noFill/>
            <a:miter lim="800000"/>
            <a:headEnd/>
            <a:tailEnd/>
          </a:ln>
          <a:effectLst/>
        </p:spPr>
        <p:txBody>
          <a:bodyPr>
            <a:spAutoFit/>
          </a:bodyPr>
          <a:lstStyle/>
          <a:p>
            <a:pPr algn="ctr">
              <a:spcBef>
                <a:spcPct val="50000"/>
              </a:spcBef>
            </a:pPr>
            <a:r>
              <a:rPr kumimoji="1" lang="zh-CN" altLang="en-US" sz="4400" b="1">
                <a:latin typeface="Times New Roman" pitchFamily="18" charset="0"/>
                <a:ea typeface="隶书" pitchFamily="49" charset="-122"/>
              </a:rPr>
              <a:t>西  门  豹</a:t>
            </a:r>
          </a:p>
        </p:txBody>
      </p:sp>
      <p:sp>
        <p:nvSpPr>
          <p:cNvPr id="465923" name="Text Box 3"/>
          <p:cNvSpPr txBox="1">
            <a:spLocks noChangeArrowheads="1"/>
          </p:cNvSpPr>
          <p:nvPr/>
        </p:nvSpPr>
        <p:spPr bwMode="auto">
          <a:xfrm>
            <a:off x="990600" y="2743200"/>
            <a:ext cx="7848600" cy="2528888"/>
          </a:xfrm>
          <a:prstGeom prst="rect">
            <a:avLst/>
          </a:prstGeom>
          <a:noFill/>
          <a:ln w="9525">
            <a:noFill/>
            <a:miter lim="800000"/>
            <a:headEnd/>
            <a:tailEnd/>
          </a:ln>
          <a:effectLst/>
        </p:spPr>
        <p:txBody>
          <a:bodyPr>
            <a:spAutoFit/>
          </a:bodyPr>
          <a:lstStyle/>
          <a:p>
            <a:pPr>
              <a:spcBef>
                <a:spcPct val="50000"/>
              </a:spcBef>
            </a:pPr>
            <a:r>
              <a:rPr kumimoji="1" lang="en-US" altLang="zh-CN" sz="3200" b="1">
                <a:latin typeface="Times New Roman" pitchFamily="18" charset="0"/>
                <a:ea typeface="隶书" pitchFamily="49" charset="-122"/>
              </a:rPr>
              <a:t>        </a:t>
            </a:r>
            <a:r>
              <a:rPr kumimoji="1" lang="zh-CN" altLang="en-US" sz="3200" b="1">
                <a:latin typeface="Times New Roman" pitchFamily="18" charset="0"/>
                <a:ea typeface="隶书" pitchFamily="49" charset="-122"/>
              </a:rPr>
              <a:t>西门豹（</a:t>
            </a:r>
            <a:r>
              <a:rPr kumimoji="1" lang="zh-CN" altLang="en-US" sz="3200" b="1">
                <a:latin typeface="Times New Roman"/>
                <a:ea typeface="隶书" pitchFamily="49" charset="-122"/>
              </a:rPr>
              <a:t>“</a:t>
            </a:r>
            <a:r>
              <a:rPr kumimoji="1" lang="zh-CN" altLang="en-US" sz="3200" b="1">
                <a:latin typeface="隶书" pitchFamily="49" charset="-122"/>
                <a:ea typeface="隶书" pitchFamily="49" charset="-122"/>
              </a:rPr>
              <a:t>西门</a:t>
            </a:r>
            <a:r>
              <a:rPr kumimoji="1" lang="zh-CN" altLang="en-US" sz="3200" b="1">
                <a:latin typeface="Times New Roman"/>
                <a:ea typeface="隶书" pitchFamily="49" charset="-122"/>
              </a:rPr>
              <a:t>”</a:t>
            </a:r>
            <a:r>
              <a:rPr kumimoji="1" lang="zh-CN" altLang="en-US" sz="3200" b="1">
                <a:latin typeface="隶书" pitchFamily="49" charset="-122"/>
                <a:ea typeface="隶书" pitchFamily="49" charset="-122"/>
              </a:rPr>
              <a:t>是个复姓，叫</a:t>
            </a:r>
            <a:r>
              <a:rPr kumimoji="1" lang="zh-CN" altLang="en-US" sz="3200" b="1">
                <a:latin typeface="Times New Roman"/>
                <a:ea typeface="隶书" pitchFamily="49" charset="-122"/>
              </a:rPr>
              <a:t>“</a:t>
            </a:r>
            <a:r>
              <a:rPr kumimoji="1" lang="zh-CN" altLang="en-US" sz="3200" b="1">
                <a:latin typeface="隶书" pitchFamily="49" charset="-122"/>
                <a:ea typeface="隶书" pitchFamily="49" charset="-122"/>
              </a:rPr>
              <a:t>豹</a:t>
            </a:r>
            <a:r>
              <a:rPr kumimoji="1" lang="zh-CN" altLang="en-US" sz="3200" b="1">
                <a:latin typeface="Times New Roman"/>
                <a:ea typeface="隶书" pitchFamily="49" charset="-122"/>
              </a:rPr>
              <a:t>”</a:t>
            </a:r>
            <a:r>
              <a:rPr kumimoji="1" lang="zh-CN" altLang="en-US" sz="3200" b="1">
                <a:latin typeface="Times New Roman" pitchFamily="18" charset="0"/>
                <a:ea typeface="隶书" pitchFamily="49" charset="-122"/>
              </a:rPr>
              <a:t> ），战国时期魏国人。历史上著名的政治家、军事家，曾立下赫赫战功，同时，他又是一个无神论者。在他为官期间，为老百姓做了许多好事</a:t>
            </a:r>
            <a:r>
              <a:rPr kumimoji="1" lang="en-US" altLang="zh-CN" sz="3200" b="1">
                <a:latin typeface="Times New Roman" pitchFamily="18" charset="0"/>
                <a:ea typeface="隶书" pitchFamily="49" charset="-122"/>
              </a:rPr>
              <a:t>……</a:t>
            </a:r>
          </a:p>
        </p:txBody>
      </p:sp>
      <p:pic>
        <p:nvPicPr>
          <p:cNvPr id="465924" name="Picture 4" descr="vod25_06-03"/>
          <p:cNvPicPr>
            <a:picLocks noChangeAspect="1" noChangeArrowheads="1"/>
          </p:cNvPicPr>
          <p:nvPr/>
        </p:nvPicPr>
        <p:blipFill>
          <a:blip r:embed="rId3" cstate="print"/>
          <a:srcRect/>
          <a:stretch>
            <a:fillRect/>
          </a:stretch>
        </p:blipFill>
        <p:spPr bwMode="auto">
          <a:xfrm>
            <a:off x="381000" y="157163"/>
            <a:ext cx="2743200" cy="2155825"/>
          </a:xfrm>
          <a:prstGeom prst="rect">
            <a:avLst/>
          </a:prstGeom>
          <a:noFill/>
        </p:spPr>
      </p:pic>
      <p:sp>
        <p:nvSpPr>
          <p:cNvPr id="465925" name="AutoShape 5">
            <a:hlinkClick r:id="rId4" action="ppaction://hlinksldjump"/>
          </p:cNvPr>
          <p:cNvSpPr>
            <a:spLocks noChangeArrowheads="1"/>
          </p:cNvSpPr>
          <p:nvPr/>
        </p:nvSpPr>
        <p:spPr bwMode="auto">
          <a:xfrm>
            <a:off x="6659563" y="6237288"/>
            <a:ext cx="433387" cy="71437"/>
          </a:xfrm>
          <a:prstGeom prst="rightArrow">
            <a:avLst>
              <a:gd name="adj1" fmla="val 50000"/>
              <a:gd name="adj2" fmla="val 151668"/>
            </a:avLst>
          </a:prstGeom>
          <a:solidFill>
            <a:schemeClr val="accent1"/>
          </a:solidFill>
          <a:ln w="22225">
            <a:solidFill>
              <a:schemeClr val="tx1"/>
            </a:solidFill>
            <a:miter lim="800000"/>
            <a:headEnd/>
            <a:tailEnd/>
          </a:ln>
          <a:effectLst/>
        </p:spPr>
        <p:txBody>
          <a:bodyPr wrap="none" anchor="ctr"/>
          <a:lstStyle/>
          <a:p>
            <a:endParaRPr lang="zh-CN" altLang="en-US"/>
          </a:p>
        </p:txBody>
      </p:sp>
      <p:sp>
        <p:nvSpPr>
          <p:cNvPr id="465926" name="AutoShape 6">
            <a:hlinkClick r:id="rId5" action="ppaction://hlinksldjump"/>
          </p:cNvPr>
          <p:cNvSpPr>
            <a:spLocks noChangeArrowheads="1"/>
          </p:cNvSpPr>
          <p:nvPr/>
        </p:nvSpPr>
        <p:spPr bwMode="auto">
          <a:xfrm>
            <a:off x="8459788" y="5949950"/>
            <a:ext cx="504825" cy="358775"/>
          </a:xfrm>
          <a:prstGeom prst="downArrow">
            <a:avLst>
              <a:gd name="adj1" fmla="val 50000"/>
              <a:gd name="adj2" fmla="val 25000"/>
            </a:avLst>
          </a:prstGeom>
          <a:solidFill>
            <a:schemeClr val="accent1"/>
          </a:solidFill>
          <a:ln w="22225">
            <a:solidFill>
              <a:schemeClr val="tx1"/>
            </a:solidFill>
            <a:miter lim="800000"/>
            <a:headEnd/>
            <a:tailEnd/>
          </a:ln>
          <a:effectLst/>
        </p:spPr>
        <p:txBody>
          <a:bodyPr vert="eaVert" wrap="none" anchor="ctr"/>
          <a:lstStyle/>
          <a:p>
            <a:endParaRPr lang="zh-CN" altLang="en-US"/>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65923"/>
                                        </p:tgtEl>
                                        <p:attrNameLst>
                                          <p:attrName>style.visibility</p:attrName>
                                        </p:attrNameLst>
                                      </p:cBhvr>
                                      <p:to>
                                        <p:strVal val="visible"/>
                                      </p:to>
                                    </p:set>
                                    <p:anim calcmode="lin" valueType="num">
                                      <p:cBhvr>
                                        <p:cTn id="7" dur="500" fill="hold"/>
                                        <p:tgtEl>
                                          <p:spTgt spid="465923"/>
                                        </p:tgtEl>
                                        <p:attrNameLst>
                                          <p:attrName>ppt_w</p:attrName>
                                        </p:attrNameLst>
                                      </p:cBhvr>
                                      <p:tavLst>
                                        <p:tav tm="0">
                                          <p:val>
                                            <p:fltVal val="0"/>
                                          </p:val>
                                        </p:tav>
                                        <p:tav tm="100000">
                                          <p:val>
                                            <p:strVal val="#ppt_w"/>
                                          </p:val>
                                        </p:tav>
                                      </p:tavLst>
                                    </p:anim>
                                    <p:anim calcmode="lin" valueType="num">
                                      <p:cBhvr>
                                        <p:cTn id="8" dur="500" fill="hold"/>
                                        <p:tgtEl>
                                          <p:spTgt spid="46592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5923"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连环画--西门豹治邺"/>
          <p:cNvPicPr>
            <a:picLocks noChangeAspect="1" noChangeArrowheads="1"/>
          </p:cNvPicPr>
          <p:nvPr/>
        </p:nvPicPr>
        <p:blipFill>
          <a:blip r:embed="rId2" cstate="print"/>
          <a:srcRect/>
          <a:stretch>
            <a:fillRect/>
          </a:stretch>
        </p:blipFill>
        <p:spPr bwMode="auto">
          <a:xfrm>
            <a:off x="684213" y="692150"/>
            <a:ext cx="7848600" cy="4897438"/>
          </a:xfrm>
          <a:prstGeom prst="rect">
            <a:avLst/>
          </a:prstGeom>
          <a:noFill/>
        </p:spPr>
      </p:pic>
      <p:pic>
        <p:nvPicPr>
          <p:cNvPr id="460802" name="Picture 2" descr="200761292816437"/>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
        <p:nvSpPr>
          <p:cNvPr id="460803" name="WordArt 3"/>
          <p:cNvSpPr>
            <a:spLocks noChangeArrowheads="1" noChangeShapeType="1" noTextEdit="1"/>
          </p:cNvSpPr>
          <p:nvPr/>
        </p:nvSpPr>
        <p:spPr bwMode="auto">
          <a:xfrm>
            <a:off x="2123728" y="980728"/>
            <a:ext cx="5112866" cy="865312"/>
          </a:xfrm>
          <a:prstGeom prst="rect">
            <a:avLst/>
          </a:prstGeom>
        </p:spPr>
        <p:txBody>
          <a:bodyPr wrap="none" fromWordArt="1">
            <a:prstTxWarp prst="textPlain">
              <a:avLst>
                <a:gd name="adj" fmla="val 50000"/>
              </a:avLst>
            </a:prstTxWarp>
          </a:bodyPr>
          <a:lstStyle/>
          <a:p>
            <a:pPr algn="ctr"/>
            <a:r>
              <a:rPr lang="zh-CN" altLang="en-US" sz="3600" b="1" kern="10" dirty="0">
                <a:ln w="9525">
                  <a:solidFill>
                    <a:srgbClr val="FF00FF"/>
                  </a:solidFill>
                  <a:round/>
                  <a:headEnd/>
                  <a:tailEnd/>
                </a:ln>
                <a:solidFill>
                  <a:srgbClr val="FF0000"/>
                </a:solidFill>
                <a:latin typeface="宋体"/>
                <a:ea typeface="宋体"/>
              </a:rPr>
              <a:t>西门豹治邺</a:t>
            </a:r>
          </a:p>
        </p:txBody>
      </p:sp>
      <p:pic>
        <p:nvPicPr>
          <p:cNvPr id="7" name="Picture 2" descr="连环画--西门豹治邺"/>
          <p:cNvPicPr>
            <a:picLocks noChangeAspect="1" noChangeArrowheads="1"/>
          </p:cNvPicPr>
          <p:nvPr/>
        </p:nvPicPr>
        <p:blipFill>
          <a:blip r:embed="rId2" cstate="print"/>
          <a:srcRect/>
          <a:stretch>
            <a:fillRect/>
          </a:stretch>
        </p:blipFill>
        <p:spPr bwMode="auto">
          <a:xfrm>
            <a:off x="16254" y="0"/>
            <a:ext cx="9127745" cy="6858000"/>
          </a:xfrm>
          <a:prstGeom prst="rect">
            <a:avLst/>
          </a:prstGeom>
          <a:noFill/>
        </p:spPr>
      </p:pic>
      <p:sp>
        <p:nvSpPr>
          <p:cNvPr id="5" name="TextBox 4"/>
          <p:cNvSpPr txBox="1"/>
          <p:nvPr/>
        </p:nvSpPr>
        <p:spPr>
          <a:xfrm>
            <a:off x="755576" y="836712"/>
            <a:ext cx="7344816" cy="1384995"/>
          </a:xfrm>
          <a:prstGeom prst="rect">
            <a:avLst/>
          </a:prstGeom>
          <a:noFill/>
        </p:spPr>
        <p:txBody>
          <a:bodyPr wrap="square" rtlCol="0">
            <a:spAutoFit/>
          </a:bodyPr>
          <a:lstStyle/>
          <a:p>
            <a:r>
              <a:rPr lang="zh-CN" altLang="en-US" sz="2800" dirty="0">
                <a:solidFill>
                  <a:srgbClr val="0000FF"/>
                </a:solidFill>
                <a:latin typeface="+mj-ea"/>
                <a:ea typeface="+mj-ea"/>
              </a:rPr>
              <a:t>自主学</a:t>
            </a:r>
            <a:r>
              <a:rPr lang="zh-CN" altLang="en-US" sz="2800" dirty="0" smtClean="0">
                <a:solidFill>
                  <a:srgbClr val="0000FF"/>
                </a:solidFill>
                <a:latin typeface="+mj-ea"/>
                <a:ea typeface="+mj-ea"/>
              </a:rPr>
              <a:t>习：</a:t>
            </a:r>
            <a:endParaRPr lang="en-US" altLang="zh-CN" sz="2800" dirty="0" smtClean="0">
              <a:solidFill>
                <a:srgbClr val="0000FF"/>
              </a:solidFill>
              <a:latin typeface="+mj-ea"/>
              <a:ea typeface="+mj-ea"/>
            </a:endParaRPr>
          </a:p>
          <a:p>
            <a:r>
              <a:rPr lang="en-US" altLang="zh-CN" sz="2800" dirty="0" smtClean="0">
                <a:solidFill>
                  <a:srgbClr val="0000FF"/>
                </a:solidFill>
                <a:latin typeface="+mj-ea"/>
                <a:ea typeface="+mj-ea"/>
              </a:rPr>
              <a:t>1</a:t>
            </a:r>
            <a:r>
              <a:rPr lang="zh-CN" altLang="en-US" sz="2800" dirty="0" smtClean="0">
                <a:solidFill>
                  <a:srgbClr val="0000FF"/>
                </a:solidFill>
                <a:latin typeface="+mj-ea"/>
                <a:ea typeface="+mj-ea"/>
              </a:rPr>
              <a:t>、认真读课文，想想西门豹治邺分为哪几步？</a:t>
            </a:r>
            <a:endParaRPr lang="en-US" altLang="zh-CN" sz="2800" dirty="0" smtClean="0">
              <a:solidFill>
                <a:srgbClr val="0000FF"/>
              </a:solidFill>
              <a:latin typeface="+mj-ea"/>
              <a:ea typeface="+mj-ea"/>
            </a:endParaRPr>
          </a:p>
          <a:p>
            <a:r>
              <a:rPr lang="en-US" altLang="zh-CN" sz="2800" dirty="0" smtClean="0">
                <a:solidFill>
                  <a:srgbClr val="0000FF"/>
                </a:solidFill>
                <a:latin typeface="+mj-ea"/>
                <a:ea typeface="+mj-ea"/>
              </a:rPr>
              <a:t>2</a:t>
            </a:r>
            <a:r>
              <a:rPr lang="zh-CN" altLang="en-US" sz="2800" dirty="0" smtClean="0">
                <a:solidFill>
                  <a:srgbClr val="0000FF"/>
                </a:solidFill>
                <a:latin typeface="+mj-ea"/>
                <a:ea typeface="+mj-ea"/>
              </a:rPr>
              <a:t>、认真圈画生字词语，读一读，记一记。</a:t>
            </a:r>
            <a:endParaRPr lang="zh-CN" altLang="en-US" sz="2800" dirty="0">
              <a:solidFill>
                <a:srgbClr val="0000FF"/>
              </a:solidFill>
              <a:latin typeface="+mj-ea"/>
              <a:ea typeface="+mj-ea"/>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539552" y="3212976"/>
            <a:ext cx="8229600" cy="1143000"/>
          </a:xfrm>
        </p:spPr>
        <p:txBody>
          <a:bodyPr/>
          <a:lstStyle/>
          <a:p>
            <a:pPr algn="l">
              <a:spcBef>
                <a:spcPct val="50000"/>
              </a:spcBef>
            </a:pPr>
            <a:r>
              <a:rPr lang="zh-CN" altLang="en-US" dirty="0" smtClean="0">
                <a:solidFill>
                  <a:srgbClr val="0000FF"/>
                </a:solidFill>
                <a:effectLst>
                  <a:outerShdw blurRad="38100" dist="38100" dir="2700000" algn="tl">
                    <a:srgbClr val="C0C0C0"/>
                  </a:outerShdw>
                </a:effectLst>
              </a:rPr>
              <a:t>巫婆     绸褂     麻烦    苇席</a:t>
            </a:r>
            <a:br>
              <a:rPr lang="zh-CN" altLang="en-US" dirty="0" smtClean="0">
                <a:solidFill>
                  <a:srgbClr val="0000FF"/>
                </a:solidFill>
                <a:effectLst>
                  <a:outerShdw blurRad="38100" dist="38100" dir="2700000" algn="tl">
                    <a:srgbClr val="C0C0C0"/>
                  </a:outerShdw>
                </a:effectLst>
              </a:rPr>
            </a:br>
            <a:r>
              <a:rPr lang="zh-CN" altLang="en-US" dirty="0" smtClean="0">
                <a:solidFill>
                  <a:srgbClr val="0000FF"/>
                </a:solidFill>
                <a:effectLst>
                  <a:outerShdw blurRad="38100" dist="38100" dir="2700000" algn="tl">
                    <a:srgbClr val="C0C0C0"/>
                  </a:outerShdw>
                </a:effectLst>
              </a:rPr>
              <a:t>磕破     渠道     灌溉     官绅</a:t>
            </a:r>
            <a:r>
              <a:rPr lang="en-US" altLang="zh-CN" dirty="0" smtClean="0">
                <a:solidFill>
                  <a:srgbClr val="0000FF"/>
                </a:solidFill>
                <a:effectLst>
                  <a:outerShdw blurRad="38100" dist="38100" dir="2700000" algn="tl">
                    <a:srgbClr val="C0C0C0"/>
                  </a:outerShdw>
                </a:effectLst>
              </a:rPr>
              <a:t/>
            </a:r>
            <a:br>
              <a:rPr lang="en-US" altLang="zh-CN" dirty="0" smtClean="0">
                <a:solidFill>
                  <a:srgbClr val="0000FF"/>
                </a:solidFill>
                <a:effectLst>
                  <a:outerShdw blurRad="38100" dist="38100" dir="2700000" algn="tl">
                    <a:srgbClr val="C0C0C0"/>
                  </a:outerShdw>
                </a:effectLst>
              </a:rPr>
            </a:br>
            <a:r>
              <a:rPr lang="zh-CN" altLang="en-US" dirty="0">
                <a:solidFill>
                  <a:srgbClr val="0000FF"/>
                </a:solidFill>
                <a:effectLst>
                  <a:outerShdw blurRad="38100" dist="38100" dir="2700000" algn="tl">
                    <a:srgbClr val="C0C0C0"/>
                  </a:outerShdw>
                </a:effectLst>
              </a:rPr>
              <a:t>魏</a:t>
            </a:r>
            <a:r>
              <a:rPr lang="zh-CN" altLang="en-US" dirty="0" smtClean="0">
                <a:solidFill>
                  <a:srgbClr val="0000FF"/>
                </a:solidFill>
                <a:effectLst>
                  <a:outerShdw blurRad="38100" dist="38100" dir="2700000" algn="tl">
                    <a:srgbClr val="C0C0C0"/>
                  </a:outerShdw>
                </a:effectLst>
              </a:rPr>
              <a:t>王   西门豹  田地荒芜   娶媳妇</a:t>
            </a:r>
            <a:r>
              <a:rPr lang="en-US" altLang="zh-CN" dirty="0" smtClean="0">
                <a:solidFill>
                  <a:srgbClr val="0000FF"/>
                </a:solidFill>
                <a:effectLst>
                  <a:outerShdw blurRad="38100" dist="38100" dir="2700000" algn="tl">
                    <a:srgbClr val="C0C0C0"/>
                  </a:outerShdw>
                </a:effectLst>
              </a:rPr>
              <a:t/>
            </a:r>
            <a:br>
              <a:rPr lang="en-US" altLang="zh-CN" dirty="0" smtClean="0">
                <a:solidFill>
                  <a:srgbClr val="0000FF"/>
                </a:solidFill>
                <a:effectLst>
                  <a:outerShdw blurRad="38100" dist="38100" dir="2700000" algn="tl">
                    <a:srgbClr val="C0C0C0"/>
                  </a:outerShdw>
                </a:effectLst>
              </a:rPr>
            </a:br>
            <a:r>
              <a:rPr lang="zh-CN" altLang="en-US" dirty="0">
                <a:solidFill>
                  <a:srgbClr val="0000FF"/>
                </a:solidFill>
                <a:effectLst>
                  <a:outerShdw blurRad="38100" dist="38100" dir="2700000" algn="tl">
                    <a:srgbClr val="C0C0C0"/>
                  </a:outerShdw>
                </a:effectLst>
              </a:rPr>
              <a:t>漳</a:t>
            </a:r>
            <a:r>
              <a:rPr lang="zh-CN" altLang="en-US" dirty="0" smtClean="0">
                <a:solidFill>
                  <a:srgbClr val="0000FF"/>
                </a:solidFill>
                <a:effectLst>
                  <a:outerShdw blurRad="38100" dist="38100" dir="2700000" algn="tl">
                    <a:srgbClr val="C0C0C0"/>
                  </a:outerShdw>
                </a:effectLst>
              </a:rPr>
              <a:t>河   磕头求饶   邺   河伯  </a:t>
            </a:r>
            <a:r>
              <a:rPr lang="en-US" altLang="zh-CN" dirty="0" smtClean="0">
                <a:solidFill>
                  <a:srgbClr val="0000FF"/>
                </a:solidFill>
                <a:effectLst>
                  <a:outerShdw blurRad="38100" dist="38100" dir="2700000" algn="tl">
                    <a:srgbClr val="C0C0C0"/>
                  </a:outerShdw>
                </a:effectLst>
              </a:rPr>
              <a:t/>
            </a:r>
            <a:br>
              <a:rPr lang="en-US" altLang="zh-CN" dirty="0" smtClean="0">
                <a:solidFill>
                  <a:srgbClr val="0000FF"/>
                </a:solidFill>
                <a:effectLst>
                  <a:outerShdw blurRad="38100" dist="38100" dir="2700000" algn="tl">
                    <a:srgbClr val="C0C0C0"/>
                  </a:outerShdw>
                </a:effectLst>
              </a:rPr>
            </a:br>
            <a:r>
              <a:rPr lang="zh-CN" altLang="en-US" dirty="0" smtClean="0">
                <a:solidFill>
                  <a:srgbClr val="0000FF"/>
                </a:solidFill>
                <a:effectLst>
                  <a:outerShdw blurRad="38100" dist="38100" dir="2700000" algn="tl">
                    <a:srgbClr val="C0C0C0"/>
                  </a:outerShdw>
                </a:effectLst>
              </a:rPr>
              <a:t>提心吊胆   </a:t>
            </a:r>
            <a:r>
              <a:rPr lang="zh-CN" altLang="en-US" dirty="0" smtClean="0">
                <a:effectLst>
                  <a:outerShdw blurRad="38100" dist="38100" dir="2700000" algn="tl">
                    <a:srgbClr val="C0C0C0"/>
                  </a:outerShdw>
                </a:effectLst>
              </a:rPr>
              <a:t/>
            </a:r>
            <a:br>
              <a:rPr lang="zh-CN" altLang="en-US" dirty="0" smtClean="0">
                <a:effectLst>
                  <a:outerShdw blurRad="38100" dist="38100" dir="2700000" algn="tl">
                    <a:srgbClr val="C0C0C0"/>
                  </a:outerShdw>
                </a:effectLst>
              </a:rPr>
            </a:br>
            <a:endParaRPr lang="zh-CN" altLang="en-US" dirty="0"/>
          </a:p>
        </p:txBody>
      </p:sp>
      <p:sp>
        <p:nvSpPr>
          <p:cNvPr id="3" name="WordArt 3"/>
          <p:cNvSpPr>
            <a:spLocks noChangeArrowheads="1" noChangeShapeType="1" noTextEdit="1"/>
          </p:cNvSpPr>
          <p:nvPr/>
        </p:nvSpPr>
        <p:spPr bwMode="auto">
          <a:xfrm>
            <a:off x="395288" y="404813"/>
            <a:ext cx="1800448" cy="503907"/>
          </a:xfrm>
          <a:prstGeom prst="rect">
            <a:avLst/>
          </a:prstGeom>
        </p:spPr>
        <p:txBody>
          <a:bodyPr wrap="none" fromWordArt="1">
            <a:prstTxWarp prst="textSlantUp">
              <a:avLst>
                <a:gd name="adj" fmla="val 32056"/>
              </a:avLst>
            </a:prstTxWarp>
          </a:bodyPr>
          <a:lstStyle/>
          <a:p>
            <a:pPr algn="ctr"/>
            <a:r>
              <a:rPr lang="zh-CN" altLang="en-US" sz="3600" kern="10" dirty="0">
                <a:ln w="9525">
                  <a:solidFill>
                    <a:srgbClr val="CC99FF"/>
                  </a:solidFill>
                  <a:round/>
                  <a:headEnd/>
                  <a:tailEnd/>
                </a:ln>
                <a:gradFill rotWithShape="0">
                  <a:gsLst>
                    <a:gs pos="0">
                      <a:srgbClr val="6600CC"/>
                    </a:gs>
                    <a:gs pos="100000">
                      <a:srgbClr val="CC00CC"/>
                    </a:gs>
                  </a:gsLst>
                  <a:lin ang="5400000" scaled="1"/>
                </a:gradFill>
                <a:latin typeface="宋体"/>
                <a:ea typeface="宋体"/>
              </a:rPr>
              <a:t>检</a:t>
            </a:r>
            <a:r>
              <a:rPr lang="zh-CN" altLang="en-US" sz="3600" kern="10" dirty="0" smtClean="0">
                <a:ln w="9525">
                  <a:solidFill>
                    <a:srgbClr val="CC99FF"/>
                  </a:solidFill>
                  <a:round/>
                  <a:headEnd/>
                  <a:tailEnd/>
                </a:ln>
                <a:gradFill rotWithShape="0">
                  <a:gsLst>
                    <a:gs pos="0">
                      <a:srgbClr val="6600CC"/>
                    </a:gs>
                    <a:gs pos="100000">
                      <a:srgbClr val="CC00CC"/>
                    </a:gs>
                  </a:gsLst>
                  <a:lin ang="5400000" scaled="1"/>
                </a:gradFill>
                <a:latin typeface="宋体"/>
                <a:ea typeface="宋体"/>
              </a:rPr>
              <a:t>测</a:t>
            </a:r>
            <a:endParaRPr lang="zh-CN" altLang="en-US" sz="3600" kern="10" dirty="0">
              <a:ln w="9525">
                <a:solidFill>
                  <a:srgbClr val="CC99FF"/>
                </a:solidFill>
                <a:round/>
                <a:headEnd/>
                <a:tailEnd/>
              </a:ln>
              <a:gradFill rotWithShape="0">
                <a:gsLst>
                  <a:gs pos="0">
                    <a:srgbClr val="6600CC"/>
                  </a:gs>
                  <a:gs pos="100000">
                    <a:srgbClr val="CC00CC"/>
                  </a:gs>
                </a:gsLst>
                <a:lin ang="5400000" scaled="1"/>
              </a:gradFill>
              <a:latin typeface="宋体"/>
              <a:ea typeface="宋体"/>
            </a:endParaRPr>
          </a:p>
        </p:txBody>
      </p:sp>
    </p:spTree>
  </p:cSld>
  <p:clrMapOvr>
    <a:masterClrMapping/>
  </p:clrMapOvr>
  <p:transition spd="med">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1826" name="Picture 2" descr="2009450144989363"/>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61828" name="Text Box 4"/>
          <p:cNvSpPr txBox="1">
            <a:spLocks noChangeArrowheads="1"/>
          </p:cNvSpPr>
          <p:nvPr/>
        </p:nvSpPr>
        <p:spPr bwMode="auto">
          <a:xfrm>
            <a:off x="539750" y="1844675"/>
            <a:ext cx="7885113" cy="3081338"/>
          </a:xfrm>
          <a:prstGeom prst="rect">
            <a:avLst/>
          </a:prstGeom>
          <a:noFill/>
          <a:ln w="9525">
            <a:noFill/>
            <a:miter lim="800000"/>
            <a:headEnd/>
            <a:tailEnd/>
          </a:ln>
          <a:effectLst/>
        </p:spPr>
        <p:txBody>
          <a:bodyPr>
            <a:spAutoFit/>
          </a:bodyPr>
          <a:lstStyle/>
          <a:p>
            <a:r>
              <a:rPr kumimoji="1" lang="zh-CN" altLang="en-US" sz="2800" b="1">
                <a:solidFill>
                  <a:srgbClr val="FF0066"/>
                </a:solidFill>
                <a:latin typeface="楷体_GB2312" pitchFamily="49" charset="-122"/>
                <a:ea typeface="楷体_GB2312" pitchFamily="49" charset="-122"/>
              </a:rPr>
              <a:t>淹</a:t>
            </a:r>
            <a:r>
              <a:rPr kumimoji="1" lang="zh-CN" altLang="en-US" sz="2800" b="1">
                <a:latin typeface="楷体_GB2312" pitchFamily="49" charset="-122"/>
                <a:ea typeface="楷体_GB2312" pitchFamily="49" charset="-122"/>
              </a:rPr>
              <a:t>没　　</a:t>
            </a:r>
            <a:r>
              <a:rPr kumimoji="1" lang="zh-CN" altLang="en-US" sz="2800" b="1">
                <a:solidFill>
                  <a:srgbClr val="FF0066"/>
                </a:solidFill>
                <a:latin typeface="楷体_GB2312" pitchFamily="49" charset="-122"/>
                <a:ea typeface="楷体_GB2312" pitchFamily="49" charset="-122"/>
              </a:rPr>
              <a:t>官</a:t>
            </a:r>
            <a:r>
              <a:rPr kumimoji="1" lang="zh-CN" altLang="en-US" sz="2800" b="1">
                <a:latin typeface="楷体_GB2312" pitchFamily="49" charset="-122"/>
                <a:ea typeface="楷体_GB2312" pitchFamily="49" charset="-122"/>
              </a:rPr>
              <a:t>员　　</a:t>
            </a:r>
            <a:r>
              <a:rPr kumimoji="1" lang="zh-CN" altLang="en-US" sz="2800" b="1">
                <a:solidFill>
                  <a:srgbClr val="FF0066"/>
                </a:solidFill>
                <a:latin typeface="楷体_GB2312" pitchFamily="49" charset="-122"/>
                <a:ea typeface="楷体_GB2312" pitchFamily="49" charset="-122"/>
              </a:rPr>
              <a:t>逼</a:t>
            </a:r>
            <a:r>
              <a:rPr kumimoji="1" lang="zh-CN" altLang="en-US" sz="2800" b="1">
                <a:latin typeface="楷体_GB2312" pitchFamily="49" charset="-122"/>
                <a:ea typeface="楷体_GB2312" pitchFamily="49" charset="-122"/>
              </a:rPr>
              <a:t>迫　　老百</a:t>
            </a:r>
            <a:r>
              <a:rPr kumimoji="1" lang="zh-CN" altLang="en-US" sz="2800" b="1">
                <a:solidFill>
                  <a:srgbClr val="FF0066"/>
                </a:solidFill>
                <a:latin typeface="楷体_GB2312" pitchFamily="49" charset="-122"/>
                <a:ea typeface="楷体_GB2312" pitchFamily="49" charset="-122"/>
              </a:rPr>
              <a:t>姓</a:t>
            </a:r>
            <a:r>
              <a:rPr kumimoji="1" lang="zh-CN" altLang="en-US" sz="2800" b="1">
                <a:latin typeface="楷体_GB2312" pitchFamily="49" charset="-122"/>
                <a:ea typeface="楷体_GB2312" pitchFamily="49" charset="-122"/>
              </a:rPr>
              <a:t>　　眼</a:t>
            </a:r>
            <a:r>
              <a:rPr kumimoji="1" lang="zh-CN" altLang="en-US" sz="2800" b="1">
                <a:solidFill>
                  <a:srgbClr val="FF0066"/>
                </a:solidFill>
                <a:latin typeface="楷体_GB2312" pitchFamily="49" charset="-122"/>
                <a:ea typeface="楷体_GB2312" pitchFamily="49" charset="-122"/>
              </a:rPr>
              <a:t>睁</a:t>
            </a:r>
            <a:r>
              <a:rPr kumimoji="1" lang="zh-CN" altLang="en-US" sz="2800" b="1">
                <a:latin typeface="楷体_GB2312" pitchFamily="49" charset="-122"/>
                <a:ea typeface="楷体_GB2312" pitchFamily="49" charset="-122"/>
              </a:rPr>
              <a:t>睁</a:t>
            </a:r>
          </a:p>
          <a:p>
            <a:endParaRPr kumimoji="1" lang="zh-CN" altLang="en-US" sz="2800" b="1">
              <a:latin typeface="楷体_GB2312" pitchFamily="49" charset="-122"/>
              <a:ea typeface="楷体_GB2312" pitchFamily="49" charset="-122"/>
            </a:endParaRPr>
          </a:p>
          <a:p>
            <a:endParaRPr kumimoji="1" lang="zh-CN" altLang="en-US" sz="2800" b="1">
              <a:latin typeface="楷体_GB2312" pitchFamily="49" charset="-122"/>
              <a:ea typeface="楷体_GB2312" pitchFamily="49" charset="-122"/>
            </a:endParaRPr>
          </a:p>
          <a:p>
            <a:r>
              <a:rPr kumimoji="1" lang="zh-CN" altLang="en-US" sz="2800" b="1">
                <a:solidFill>
                  <a:srgbClr val="FF0066"/>
                </a:solidFill>
                <a:latin typeface="楷体_GB2312" pitchFamily="49" charset="-122"/>
                <a:ea typeface="楷体_GB2312" pitchFamily="49" charset="-122"/>
              </a:rPr>
              <a:t>旱</a:t>
            </a:r>
            <a:r>
              <a:rPr kumimoji="1" lang="zh-CN" altLang="en-US" sz="2800" b="1">
                <a:latin typeface="楷体_GB2312" pitchFamily="49" charset="-122"/>
                <a:ea typeface="楷体_GB2312" pitchFamily="49" charset="-122"/>
              </a:rPr>
              <a:t>灾  　</a:t>
            </a:r>
            <a:r>
              <a:rPr kumimoji="1" lang="zh-CN" altLang="en-US" sz="2800" b="1">
                <a:solidFill>
                  <a:srgbClr val="FF0066"/>
                </a:solidFill>
                <a:latin typeface="楷体_GB2312" pitchFamily="49" charset="-122"/>
                <a:ea typeface="楷体_GB2312" pitchFamily="49" charset="-122"/>
              </a:rPr>
              <a:t>徒</a:t>
            </a:r>
            <a:r>
              <a:rPr kumimoji="1" lang="zh-CN" altLang="en-US" sz="2800" b="1">
                <a:latin typeface="楷体_GB2312" pitchFamily="49" charset="-122"/>
                <a:ea typeface="楷体_GB2312" pitchFamily="49" charset="-122"/>
              </a:rPr>
              <a:t>弟　　扑</a:t>
            </a:r>
            <a:r>
              <a:rPr kumimoji="1" lang="zh-CN" altLang="en-US" sz="2800" b="1">
                <a:solidFill>
                  <a:srgbClr val="FF0066"/>
                </a:solidFill>
                <a:latin typeface="楷体_GB2312" pitchFamily="49" charset="-122"/>
                <a:ea typeface="楷体_GB2312" pitchFamily="49" charset="-122"/>
              </a:rPr>
              <a:t>腾</a:t>
            </a:r>
            <a:r>
              <a:rPr kumimoji="1" lang="zh-CN" altLang="en-US" sz="2800" b="1">
                <a:latin typeface="楷体_GB2312" pitchFamily="49" charset="-122"/>
                <a:ea typeface="楷体_GB2312" pitchFamily="49" charset="-122"/>
              </a:rPr>
              <a:t>　　</a:t>
            </a:r>
            <a:r>
              <a:rPr kumimoji="1" lang="zh-CN" altLang="en-US" sz="2800" b="1">
                <a:solidFill>
                  <a:srgbClr val="FF0066"/>
                </a:solidFill>
                <a:latin typeface="楷体_GB2312" pitchFamily="49" charset="-122"/>
                <a:ea typeface="楷体_GB2312" pitchFamily="49" charset="-122"/>
              </a:rPr>
              <a:t>催</a:t>
            </a:r>
            <a:r>
              <a:rPr kumimoji="1" lang="zh-CN" altLang="en-US" sz="2800" b="1">
                <a:latin typeface="楷体_GB2312" pitchFamily="49" charset="-122"/>
                <a:ea typeface="楷体_GB2312" pitchFamily="49" charset="-122"/>
              </a:rPr>
              <a:t>促　　　提心</a:t>
            </a:r>
            <a:r>
              <a:rPr kumimoji="1" lang="zh-CN" altLang="en-US" sz="2800" b="1">
                <a:solidFill>
                  <a:srgbClr val="FF0066"/>
                </a:solidFill>
                <a:latin typeface="楷体_GB2312" pitchFamily="49" charset="-122"/>
                <a:ea typeface="楷体_GB2312" pitchFamily="49" charset="-122"/>
              </a:rPr>
              <a:t>吊</a:t>
            </a:r>
            <a:r>
              <a:rPr kumimoji="1" lang="zh-CN" altLang="en-US" sz="2800" b="1">
                <a:latin typeface="楷体_GB2312" pitchFamily="49" charset="-122"/>
                <a:ea typeface="楷体_GB2312" pitchFamily="49" charset="-122"/>
              </a:rPr>
              <a:t>胆</a:t>
            </a:r>
          </a:p>
          <a:p>
            <a:r>
              <a:rPr kumimoji="1" lang="zh-CN" altLang="en-US" sz="2800" b="1">
                <a:latin typeface="楷体_GB2312" pitchFamily="49" charset="-122"/>
                <a:ea typeface="楷体_GB2312" pitchFamily="49" charset="-122"/>
              </a:rPr>
              <a:t>　</a:t>
            </a:r>
          </a:p>
          <a:p>
            <a:endParaRPr kumimoji="1" lang="zh-CN" altLang="en-US" sz="2800" b="1">
              <a:latin typeface="楷体_GB2312" pitchFamily="49" charset="-122"/>
              <a:ea typeface="楷体_GB2312" pitchFamily="49" charset="-122"/>
            </a:endParaRPr>
          </a:p>
          <a:p>
            <a:r>
              <a:rPr kumimoji="1" lang="zh-CN" altLang="en-US" sz="2800" b="1">
                <a:latin typeface="楷体_GB2312" pitchFamily="49" charset="-122"/>
                <a:ea typeface="楷体_GB2312" pitchFamily="49" charset="-122"/>
              </a:rPr>
              <a:t>下</a:t>
            </a:r>
            <a:r>
              <a:rPr kumimoji="1" lang="zh-CN" altLang="en-US" sz="2800" b="1">
                <a:solidFill>
                  <a:srgbClr val="FF0066"/>
                </a:solidFill>
                <a:latin typeface="楷体_GB2312" pitchFamily="49" charset="-122"/>
                <a:ea typeface="楷体_GB2312" pitchFamily="49" charset="-122"/>
              </a:rPr>
              <a:t>跪</a:t>
            </a:r>
            <a:r>
              <a:rPr kumimoji="1" lang="zh-CN" altLang="en-US" sz="2800" b="1">
                <a:latin typeface="楷体_GB2312" pitchFamily="49" charset="-122"/>
                <a:ea typeface="楷体_GB2312" pitchFamily="49" charset="-122"/>
              </a:rPr>
              <a:t>　　</a:t>
            </a:r>
            <a:r>
              <a:rPr kumimoji="1" lang="zh-CN" altLang="en-US" sz="2800" b="1">
                <a:solidFill>
                  <a:srgbClr val="FF0066"/>
                </a:solidFill>
                <a:latin typeface="楷体_GB2312" pitchFamily="49" charset="-122"/>
                <a:ea typeface="楷体_GB2312" pitchFamily="49" charset="-122"/>
              </a:rPr>
              <a:t>渠</a:t>
            </a:r>
            <a:r>
              <a:rPr kumimoji="1" lang="zh-CN" altLang="en-US" sz="2800" b="1">
                <a:latin typeface="楷体_GB2312" pitchFamily="49" charset="-122"/>
                <a:ea typeface="楷体_GB2312" pitchFamily="49" charset="-122"/>
              </a:rPr>
              <a:t>道　　</a:t>
            </a:r>
            <a:r>
              <a:rPr kumimoji="1" lang="zh-CN" altLang="en-US" sz="2800" b="1">
                <a:solidFill>
                  <a:srgbClr val="FF0066"/>
                </a:solidFill>
                <a:latin typeface="楷体_GB2312" pitchFamily="49" charset="-122"/>
                <a:ea typeface="楷体_GB2312" pitchFamily="49" charset="-122"/>
              </a:rPr>
              <a:t>灌</a:t>
            </a:r>
            <a:r>
              <a:rPr kumimoji="1" lang="zh-CN" altLang="en-US" sz="900" b="1">
                <a:solidFill>
                  <a:srgbClr val="FF0066"/>
                </a:solidFill>
                <a:latin typeface="楷体_GB2312" pitchFamily="49" charset="-122"/>
                <a:ea typeface="楷体_GB2312" pitchFamily="49" charset="-122"/>
              </a:rPr>
              <a:t>　　</a:t>
            </a:r>
            <a:r>
              <a:rPr kumimoji="1" lang="zh-CN" altLang="en-US" sz="2800" b="1">
                <a:solidFill>
                  <a:srgbClr val="FF0066"/>
                </a:solidFill>
                <a:latin typeface="楷体_GB2312" pitchFamily="49" charset="-122"/>
                <a:ea typeface="楷体_GB2312" pitchFamily="49" charset="-122"/>
              </a:rPr>
              <a:t>溉</a:t>
            </a:r>
            <a:r>
              <a:rPr kumimoji="1" lang="zh-CN" altLang="en-US" sz="2800" b="1">
                <a:latin typeface="Times New Roman" pitchFamily="18" charset="0"/>
              </a:rPr>
              <a:t>  </a:t>
            </a:r>
          </a:p>
        </p:txBody>
      </p:sp>
      <p:sp>
        <p:nvSpPr>
          <p:cNvPr id="461829" name="Text Box 5"/>
          <p:cNvSpPr txBox="1">
            <a:spLocks noChangeArrowheads="1"/>
          </p:cNvSpPr>
          <p:nvPr/>
        </p:nvSpPr>
        <p:spPr bwMode="auto">
          <a:xfrm>
            <a:off x="611188" y="4051300"/>
            <a:ext cx="8424862" cy="457200"/>
          </a:xfrm>
          <a:prstGeom prst="rect">
            <a:avLst/>
          </a:prstGeom>
          <a:noFill/>
          <a:ln w="9525">
            <a:noFill/>
            <a:miter lim="800000"/>
            <a:headEnd/>
            <a:tailEnd/>
          </a:ln>
          <a:effectLst/>
        </p:spPr>
        <p:txBody>
          <a:bodyPr>
            <a:spAutoFit/>
          </a:bodyPr>
          <a:lstStyle/>
          <a:p>
            <a:r>
              <a:rPr kumimoji="1" lang="zh-CN" altLang="en-US" sz="2400">
                <a:latin typeface="Times New Roman" pitchFamily="18" charset="0"/>
              </a:rPr>
              <a:t>　</a:t>
            </a:r>
            <a:r>
              <a:rPr kumimoji="1" lang="en-US" altLang="zh-CN" sz="2400">
                <a:latin typeface="Times New Roman" pitchFamily="18" charset="0"/>
              </a:rPr>
              <a:t>ɡuì </a:t>
            </a:r>
            <a:r>
              <a:rPr kumimoji="1" lang="zh-CN" altLang="en-US" sz="2400">
                <a:latin typeface="Times New Roman" pitchFamily="18" charset="0"/>
              </a:rPr>
              <a:t>　</a:t>
            </a:r>
            <a:r>
              <a:rPr kumimoji="1" lang="zh-CN" altLang="en-US" sz="800">
                <a:latin typeface="Times New Roman" pitchFamily="18" charset="0"/>
              </a:rPr>
              <a:t>　　</a:t>
            </a:r>
            <a:r>
              <a:rPr kumimoji="1" lang="zh-CN" altLang="en-US" sz="2400">
                <a:latin typeface="Times New Roman" pitchFamily="18" charset="0"/>
              </a:rPr>
              <a:t> </a:t>
            </a:r>
            <a:r>
              <a:rPr kumimoji="1" lang="en-US" altLang="zh-CN" sz="2400">
                <a:latin typeface="Times New Roman" pitchFamily="18" charset="0"/>
              </a:rPr>
              <a:t>qú </a:t>
            </a:r>
            <a:r>
              <a:rPr kumimoji="1" lang="zh-CN" altLang="en-US" sz="2400">
                <a:latin typeface="Times New Roman" pitchFamily="18" charset="0"/>
              </a:rPr>
              <a:t>　　　</a:t>
            </a:r>
            <a:r>
              <a:rPr kumimoji="1" lang="en-US" altLang="zh-CN" sz="2400">
                <a:latin typeface="Times New Roman" pitchFamily="18" charset="0"/>
              </a:rPr>
              <a:t>ɡuàn </a:t>
            </a:r>
            <a:r>
              <a:rPr kumimoji="1" lang="zh-CN" altLang="en-US" sz="800">
                <a:latin typeface="Times New Roman" pitchFamily="18" charset="0"/>
              </a:rPr>
              <a:t>　</a:t>
            </a:r>
            <a:r>
              <a:rPr kumimoji="1" lang="en-US" altLang="zh-CN" sz="2400">
                <a:latin typeface="Times New Roman" pitchFamily="18" charset="0"/>
              </a:rPr>
              <a:t>ɡài</a:t>
            </a:r>
          </a:p>
        </p:txBody>
      </p:sp>
      <p:sp>
        <p:nvSpPr>
          <p:cNvPr id="461830" name="Rectangle 6"/>
          <p:cNvSpPr>
            <a:spLocks noChangeArrowheads="1"/>
          </p:cNvSpPr>
          <p:nvPr/>
        </p:nvSpPr>
        <p:spPr bwMode="auto">
          <a:xfrm>
            <a:off x="539750" y="1484313"/>
            <a:ext cx="7632700" cy="457200"/>
          </a:xfrm>
          <a:prstGeom prst="rect">
            <a:avLst/>
          </a:prstGeom>
          <a:noFill/>
          <a:ln w="9525">
            <a:noFill/>
            <a:miter lim="800000"/>
            <a:headEnd/>
            <a:tailEnd/>
          </a:ln>
          <a:effectLst/>
        </p:spPr>
        <p:txBody>
          <a:bodyPr>
            <a:spAutoFit/>
          </a:bodyPr>
          <a:lstStyle/>
          <a:p>
            <a:r>
              <a:rPr kumimoji="1" lang="en-US" altLang="zh-CN" sz="2400">
                <a:latin typeface="Times New Roman" pitchFamily="18" charset="0"/>
              </a:rPr>
              <a:t>yān</a:t>
            </a:r>
            <a:r>
              <a:rPr kumimoji="1" lang="zh-CN" altLang="en-US" sz="2400">
                <a:latin typeface="Times New Roman" pitchFamily="18" charset="0"/>
              </a:rPr>
              <a:t>　　</a:t>
            </a:r>
            <a:r>
              <a:rPr kumimoji="1" lang="zh-CN" altLang="en-US" sz="800">
                <a:latin typeface="Times New Roman" pitchFamily="18" charset="0"/>
              </a:rPr>
              <a:t>　　</a:t>
            </a:r>
            <a:r>
              <a:rPr kumimoji="1" lang="zh-CN" altLang="en-US" sz="2400">
                <a:latin typeface="Times New Roman" pitchFamily="18" charset="0"/>
              </a:rPr>
              <a:t> </a:t>
            </a:r>
            <a:r>
              <a:rPr kumimoji="1" lang="en-US" altLang="zh-CN" sz="2400">
                <a:latin typeface="Times New Roman" pitchFamily="18" charset="0"/>
              </a:rPr>
              <a:t>ɡuān </a:t>
            </a:r>
            <a:r>
              <a:rPr kumimoji="1" lang="zh-CN" altLang="en-US" sz="2400">
                <a:latin typeface="Times New Roman" pitchFamily="18" charset="0"/>
              </a:rPr>
              <a:t>　　　</a:t>
            </a:r>
            <a:r>
              <a:rPr kumimoji="1" lang="en-US" altLang="zh-CN" sz="2400">
                <a:latin typeface="Times New Roman" pitchFamily="18" charset="0"/>
              </a:rPr>
              <a:t>bī </a:t>
            </a:r>
            <a:r>
              <a:rPr kumimoji="1" lang="zh-CN" altLang="en-US" sz="2400">
                <a:latin typeface="Times New Roman" pitchFamily="18" charset="0"/>
              </a:rPr>
              <a:t>　　　　　</a:t>
            </a:r>
            <a:r>
              <a:rPr kumimoji="1" lang="zh-CN" altLang="en-US" sz="800">
                <a:latin typeface="Times New Roman" pitchFamily="18" charset="0"/>
              </a:rPr>
              <a:t>　</a:t>
            </a:r>
            <a:r>
              <a:rPr kumimoji="1" lang="en-US" altLang="zh-CN" sz="2400">
                <a:latin typeface="Times New Roman" pitchFamily="18" charset="0"/>
              </a:rPr>
              <a:t>xìnɡ</a:t>
            </a:r>
            <a:r>
              <a:rPr kumimoji="1" lang="zh-CN" altLang="en-US" sz="2400">
                <a:latin typeface="Times New Roman" pitchFamily="18" charset="0"/>
              </a:rPr>
              <a:t>　　  </a:t>
            </a:r>
            <a:r>
              <a:rPr kumimoji="1" lang="en-US" altLang="zh-CN" sz="2400">
                <a:latin typeface="Times New Roman" pitchFamily="18" charset="0"/>
              </a:rPr>
              <a:t>zhēnɡ </a:t>
            </a:r>
          </a:p>
        </p:txBody>
      </p:sp>
      <p:sp>
        <p:nvSpPr>
          <p:cNvPr id="461831" name="Rectangle 7"/>
          <p:cNvSpPr>
            <a:spLocks noChangeArrowheads="1"/>
          </p:cNvSpPr>
          <p:nvPr/>
        </p:nvSpPr>
        <p:spPr bwMode="auto">
          <a:xfrm>
            <a:off x="539750" y="2755900"/>
            <a:ext cx="7777163" cy="457200"/>
          </a:xfrm>
          <a:prstGeom prst="rect">
            <a:avLst/>
          </a:prstGeom>
          <a:noFill/>
          <a:ln w="9525">
            <a:noFill/>
            <a:miter lim="800000"/>
            <a:headEnd/>
            <a:tailEnd/>
          </a:ln>
          <a:effectLst/>
        </p:spPr>
        <p:txBody>
          <a:bodyPr>
            <a:spAutoFit/>
          </a:bodyPr>
          <a:lstStyle/>
          <a:p>
            <a:r>
              <a:rPr kumimoji="1" lang="en-US" altLang="zh-CN" sz="2400">
                <a:latin typeface="Times New Roman" pitchFamily="18" charset="0"/>
              </a:rPr>
              <a:t>hàn </a:t>
            </a:r>
            <a:r>
              <a:rPr kumimoji="1" lang="zh-CN" altLang="en-US" sz="2400">
                <a:latin typeface="Times New Roman" pitchFamily="18" charset="0"/>
              </a:rPr>
              <a:t>　　　</a:t>
            </a:r>
            <a:r>
              <a:rPr kumimoji="1" lang="zh-CN" altLang="en-US" sz="800">
                <a:latin typeface="Times New Roman" pitchFamily="18" charset="0"/>
              </a:rPr>
              <a:t>　</a:t>
            </a:r>
            <a:r>
              <a:rPr kumimoji="1" lang="en-US" altLang="zh-CN" sz="2400">
                <a:latin typeface="Times New Roman" pitchFamily="18" charset="0"/>
              </a:rPr>
              <a:t>tú</a:t>
            </a:r>
            <a:r>
              <a:rPr kumimoji="1" lang="zh-CN" altLang="en-US" sz="2400">
                <a:latin typeface="Times New Roman" pitchFamily="18" charset="0"/>
              </a:rPr>
              <a:t>　　　　</a:t>
            </a:r>
            <a:r>
              <a:rPr kumimoji="1" lang="zh-CN" altLang="en-US" sz="800">
                <a:latin typeface="Times New Roman" pitchFamily="18" charset="0"/>
              </a:rPr>
              <a:t>　</a:t>
            </a:r>
            <a:r>
              <a:rPr kumimoji="1" lang="zh-CN" altLang="en-US" sz="2400">
                <a:latin typeface="Times New Roman" pitchFamily="18" charset="0"/>
              </a:rPr>
              <a:t> </a:t>
            </a:r>
            <a:r>
              <a:rPr kumimoji="1" lang="en-US" altLang="zh-CN" sz="2400">
                <a:latin typeface="Times New Roman" pitchFamily="18" charset="0"/>
              </a:rPr>
              <a:t>ténɡ</a:t>
            </a:r>
            <a:r>
              <a:rPr kumimoji="1" lang="zh-CN" altLang="en-US" sz="2400">
                <a:latin typeface="Times New Roman" pitchFamily="18" charset="0"/>
              </a:rPr>
              <a:t>　</a:t>
            </a:r>
            <a:r>
              <a:rPr kumimoji="1" lang="zh-CN" altLang="en-US" sz="800">
                <a:latin typeface="Times New Roman" pitchFamily="18" charset="0"/>
              </a:rPr>
              <a:t>　　</a:t>
            </a:r>
            <a:r>
              <a:rPr kumimoji="1" lang="zh-CN" altLang="en-US" sz="2400">
                <a:latin typeface="Times New Roman" pitchFamily="18" charset="0"/>
              </a:rPr>
              <a:t> </a:t>
            </a:r>
            <a:r>
              <a:rPr kumimoji="1" lang="en-US" altLang="zh-CN" sz="2400">
                <a:latin typeface="Times New Roman" pitchFamily="18" charset="0"/>
              </a:rPr>
              <a:t>cuī</a:t>
            </a:r>
            <a:r>
              <a:rPr kumimoji="1" lang="zh-CN" altLang="en-US" sz="2400">
                <a:latin typeface="Times New Roman" pitchFamily="18" charset="0"/>
              </a:rPr>
              <a:t>　　　　　　</a:t>
            </a:r>
            <a:r>
              <a:rPr kumimoji="1" lang="zh-CN" altLang="en-US" sz="800">
                <a:latin typeface="Times New Roman" pitchFamily="18" charset="0"/>
              </a:rPr>
              <a:t>　</a:t>
            </a:r>
            <a:r>
              <a:rPr kumimoji="1" lang="zh-CN" altLang="en-US" sz="2400">
                <a:latin typeface="Times New Roman" pitchFamily="18" charset="0"/>
              </a:rPr>
              <a:t> </a:t>
            </a:r>
            <a:r>
              <a:rPr kumimoji="1" lang="en-US" altLang="zh-CN" sz="2400">
                <a:latin typeface="Times New Roman" pitchFamily="18" charset="0"/>
              </a:rPr>
              <a:t>diào</a:t>
            </a:r>
          </a:p>
        </p:txBody>
      </p:sp>
    </p:spTree>
  </p:cSld>
  <p:clrMapOvr>
    <a:masterClrMapping/>
  </p:clrMapOvr>
  <p:transition spd="med">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6162" name="Picture 9" descr="{994B30E2-A8A3-4A16-AB4A-AD9B3794FE66}"/>
          <p:cNvPicPr>
            <a:picLocks noChangeAspect="1" noChangeArrowheads="1"/>
          </p:cNvPicPr>
          <p:nvPr/>
        </p:nvPicPr>
        <p:blipFill>
          <a:blip r:embed="rId2" cstate="print"/>
          <a:srcRect/>
          <a:stretch>
            <a:fillRect/>
          </a:stretch>
        </p:blipFill>
        <p:spPr bwMode="auto">
          <a:xfrm>
            <a:off x="179388" y="682625"/>
            <a:ext cx="8785225" cy="5915025"/>
          </a:xfrm>
          <a:prstGeom prst="rect">
            <a:avLst/>
          </a:prstGeom>
          <a:noFill/>
          <a:ln w="9525">
            <a:noFill/>
            <a:miter lim="800000"/>
            <a:headEnd/>
            <a:tailEnd/>
          </a:ln>
        </p:spPr>
      </p:pic>
      <p:sp>
        <p:nvSpPr>
          <p:cNvPr id="257027" name="Rectangle 3"/>
          <p:cNvSpPr>
            <a:spLocks noGrp="1" noChangeArrowheads="1"/>
          </p:cNvSpPr>
          <p:nvPr>
            <p:ph type="body" idx="4294967295"/>
          </p:nvPr>
        </p:nvSpPr>
        <p:spPr>
          <a:xfrm>
            <a:off x="2771775" y="1341438"/>
            <a:ext cx="6192838" cy="4967287"/>
          </a:xfrm>
        </p:spPr>
        <p:txBody>
          <a:bodyPr/>
          <a:lstStyle/>
          <a:p>
            <a:pPr>
              <a:buFontTx/>
              <a:buNone/>
            </a:pPr>
            <a:r>
              <a:rPr lang="zh-CN" altLang="en-US" sz="3600">
                <a:solidFill>
                  <a:srgbClr val="0066FF"/>
                </a:solidFill>
                <a:ea typeface="黑体" pitchFamily="2" charset="-122"/>
              </a:rPr>
              <a:t>田地因无人管理而长满野草。</a:t>
            </a:r>
          </a:p>
          <a:p>
            <a:pPr>
              <a:buFontTx/>
              <a:buNone/>
            </a:pPr>
            <a:r>
              <a:rPr lang="zh-CN" altLang="en-US" sz="3600">
                <a:solidFill>
                  <a:srgbClr val="0066FF"/>
                </a:solidFill>
                <a:ea typeface="黑体" pitchFamily="2" charset="-122"/>
              </a:rPr>
              <a:t>烟，是炊烟。文中是指居住</a:t>
            </a:r>
          </a:p>
          <a:p>
            <a:pPr>
              <a:buFontTx/>
              <a:buNone/>
            </a:pPr>
            <a:r>
              <a:rPr lang="zh-CN" altLang="en-US" sz="3600">
                <a:solidFill>
                  <a:srgbClr val="0066FF"/>
                </a:solidFill>
                <a:ea typeface="黑体" pitchFamily="2" charset="-122"/>
              </a:rPr>
              <a:t>的人很少。</a:t>
            </a:r>
          </a:p>
          <a:p>
            <a:pPr>
              <a:buFontTx/>
              <a:buNone/>
            </a:pPr>
            <a:r>
              <a:rPr lang="zh-CN" altLang="en-US" sz="3600">
                <a:solidFill>
                  <a:srgbClr val="0066FF"/>
                </a:solidFill>
                <a:ea typeface="黑体" pitchFamily="2" charset="-122"/>
              </a:rPr>
              <a:t>形容十分担心或害怕。</a:t>
            </a:r>
          </a:p>
          <a:p>
            <a:pPr>
              <a:buFontTx/>
              <a:buNone/>
            </a:pPr>
            <a:r>
              <a:rPr lang="zh-CN" altLang="en-US" sz="3600">
                <a:solidFill>
                  <a:srgbClr val="0066FF"/>
                </a:solidFill>
                <a:ea typeface="黑体" pitchFamily="2" charset="-122"/>
              </a:rPr>
              <a:t>跪在地上，两手扶地，用头</a:t>
            </a:r>
          </a:p>
          <a:p>
            <a:pPr>
              <a:buFontTx/>
              <a:buNone/>
            </a:pPr>
            <a:r>
              <a:rPr lang="zh-CN" altLang="en-US" sz="3600">
                <a:solidFill>
                  <a:srgbClr val="0066FF"/>
                </a:solidFill>
                <a:ea typeface="黑体" pitchFamily="2" charset="-122"/>
              </a:rPr>
              <a:t>碰地以求得对方宽恕。</a:t>
            </a:r>
          </a:p>
          <a:p>
            <a:pPr>
              <a:buFontTx/>
              <a:buNone/>
            </a:pPr>
            <a:r>
              <a:rPr lang="zh-CN" altLang="en-US" sz="3600">
                <a:solidFill>
                  <a:srgbClr val="0066FF"/>
                </a:solidFill>
                <a:ea typeface="黑体" pitchFamily="2" charset="-122"/>
              </a:rPr>
              <a:t>脸色难看，形容十分害怕。</a:t>
            </a:r>
          </a:p>
        </p:txBody>
      </p:sp>
      <p:sp>
        <p:nvSpPr>
          <p:cNvPr id="476164" name="Text Box 4"/>
          <p:cNvSpPr txBox="1">
            <a:spLocks noChangeArrowheads="1"/>
          </p:cNvSpPr>
          <p:nvPr/>
        </p:nvSpPr>
        <p:spPr bwMode="auto">
          <a:xfrm>
            <a:off x="468313" y="1347788"/>
            <a:ext cx="2470150" cy="641350"/>
          </a:xfrm>
          <a:prstGeom prst="rect">
            <a:avLst/>
          </a:prstGeom>
          <a:noFill/>
          <a:ln w="9525" algn="ctr">
            <a:noFill/>
            <a:miter lim="800000"/>
            <a:headEnd/>
            <a:tailEnd/>
          </a:ln>
        </p:spPr>
        <p:txBody>
          <a:bodyPr wrap="none">
            <a:spAutoFit/>
          </a:bodyPr>
          <a:lstStyle/>
          <a:p>
            <a:r>
              <a:rPr lang="zh-CN" altLang="en-US" sz="3600">
                <a:latin typeface="Comic Sans MS" pitchFamily="66" charset="0"/>
                <a:ea typeface="黑体" pitchFamily="2" charset="-122"/>
              </a:rPr>
              <a:t>田地荒芜：</a:t>
            </a:r>
          </a:p>
        </p:txBody>
      </p:sp>
      <p:sp>
        <p:nvSpPr>
          <p:cNvPr id="476165" name="Text Box 5"/>
          <p:cNvSpPr txBox="1">
            <a:spLocks noChangeArrowheads="1"/>
          </p:cNvSpPr>
          <p:nvPr/>
        </p:nvSpPr>
        <p:spPr bwMode="auto">
          <a:xfrm>
            <a:off x="468313" y="1995488"/>
            <a:ext cx="2470150" cy="641350"/>
          </a:xfrm>
          <a:prstGeom prst="rect">
            <a:avLst/>
          </a:prstGeom>
          <a:noFill/>
          <a:ln w="9525" algn="ctr">
            <a:noFill/>
            <a:miter lim="800000"/>
            <a:headEnd/>
            <a:tailEnd/>
          </a:ln>
        </p:spPr>
        <p:txBody>
          <a:bodyPr wrap="none">
            <a:spAutoFit/>
          </a:bodyPr>
          <a:lstStyle/>
          <a:p>
            <a:r>
              <a:rPr lang="zh-CN" altLang="en-US" sz="3600">
                <a:latin typeface="Comic Sans MS" pitchFamily="66" charset="0"/>
                <a:ea typeface="黑体" pitchFamily="2" charset="-122"/>
              </a:rPr>
              <a:t>人烟稀少：</a:t>
            </a:r>
          </a:p>
        </p:txBody>
      </p:sp>
      <p:sp>
        <p:nvSpPr>
          <p:cNvPr id="476166" name="Text Box 6"/>
          <p:cNvSpPr txBox="1">
            <a:spLocks noChangeArrowheads="1"/>
          </p:cNvSpPr>
          <p:nvPr/>
        </p:nvSpPr>
        <p:spPr bwMode="auto">
          <a:xfrm>
            <a:off x="517525" y="3292475"/>
            <a:ext cx="2470150" cy="641350"/>
          </a:xfrm>
          <a:prstGeom prst="rect">
            <a:avLst/>
          </a:prstGeom>
          <a:noFill/>
          <a:ln w="9525" algn="ctr">
            <a:noFill/>
            <a:miter lim="800000"/>
            <a:headEnd/>
            <a:tailEnd/>
          </a:ln>
        </p:spPr>
        <p:txBody>
          <a:bodyPr wrap="none">
            <a:spAutoFit/>
          </a:bodyPr>
          <a:lstStyle/>
          <a:p>
            <a:r>
              <a:rPr lang="zh-CN" altLang="en-US" sz="3600">
                <a:latin typeface="Comic Sans MS" pitchFamily="66" charset="0"/>
                <a:ea typeface="黑体" pitchFamily="2" charset="-122"/>
              </a:rPr>
              <a:t>提心吊胆：</a:t>
            </a:r>
          </a:p>
        </p:txBody>
      </p:sp>
      <p:sp>
        <p:nvSpPr>
          <p:cNvPr id="476167" name="Text Box 7"/>
          <p:cNvSpPr txBox="1">
            <a:spLocks noChangeArrowheads="1"/>
          </p:cNvSpPr>
          <p:nvPr/>
        </p:nvSpPr>
        <p:spPr bwMode="auto">
          <a:xfrm>
            <a:off x="468313" y="4017963"/>
            <a:ext cx="2470150" cy="641350"/>
          </a:xfrm>
          <a:prstGeom prst="rect">
            <a:avLst/>
          </a:prstGeom>
          <a:noFill/>
          <a:ln w="9525" algn="ctr">
            <a:noFill/>
            <a:miter lim="800000"/>
            <a:headEnd/>
            <a:tailEnd/>
          </a:ln>
        </p:spPr>
        <p:txBody>
          <a:bodyPr wrap="none">
            <a:spAutoFit/>
          </a:bodyPr>
          <a:lstStyle/>
          <a:p>
            <a:r>
              <a:rPr lang="zh-CN" altLang="en-US" sz="3600">
                <a:latin typeface="Comic Sans MS" pitchFamily="66" charset="0"/>
                <a:ea typeface="黑体" pitchFamily="2" charset="-122"/>
              </a:rPr>
              <a:t>磕头求饶：</a:t>
            </a:r>
          </a:p>
        </p:txBody>
      </p:sp>
      <p:sp>
        <p:nvSpPr>
          <p:cNvPr id="476168" name="Text Box 8"/>
          <p:cNvSpPr txBox="1">
            <a:spLocks noChangeArrowheads="1"/>
          </p:cNvSpPr>
          <p:nvPr/>
        </p:nvSpPr>
        <p:spPr bwMode="auto">
          <a:xfrm>
            <a:off x="468313" y="5300663"/>
            <a:ext cx="2470150" cy="641350"/>
          </a:xfrm>
          <a:prstGeom prst="rect">
            <a:avLst/>
          </a:prstGeom>
          <a:noFill/>
          <a:ln w="9525" algn="ctr">
            <a:noFill/>
            <a:miter lim="800000"/>
            <a:headEnd/>
            <a:tailEnd/>
          </a:ln>
        </p:spPr>
        <p:txBody>
          <a:bodyPr wrap="none">
            <a:spAutoFit/>
          </a:bodyPr>
          <a:lstStyle/>
          <a:p>
            <a:r>
              <a:rPr lang="zh-CN" altLang="en-US" sz="3600">
                <a:latin typeface="Comic Sans MS" pitchFamily="66" charset="0"/>
                <a:ea typeface="黑体" pitchFamily="2" charset="-122"/>
              </a:rPr>
              <a:t>面如土色：</a:t>
            </a:r>
          </a:p>
        </p:txBody>
      </p:sp>
      <p:sp>
        <p:nvSpPr>
          <p:cNvPr id="476170" name="Text Box 11"/>
          <p:cNvSpPr txBox="1">
            <a:spLocks noChangeArrowheads="1"/>
          </p:cNvSpPr>
          <p:nvPr/>
        </p:nvSpPr>
        <p:spPr bwMode="auto">
          <a:xfrm>
            <a:off x="323528" y="188640"/>
            <a:ext cx="2160588" cy="762000"/>
          </a:xfrm>
          <a:prstGeom prst="rect">
            <a:avLst/>
          </a:prstGeom>
          <a:noFill/>
          <a:ln w="9525" algn="ctr">
            <a:noFill/>
            <a:miter lim="800000"/>
            <a:headEnd/>
            <a:tailEnd/>
          </a:ln>
        </p:spPr>
        <p:txBody>
          <a:bodyPr>
            <a:spAutoFit/>
          </a:bodyPr>
          <a:lstStyle/>
          <a:p>
            <a:pPr>
              <a:spcBef>
                <a:spcPct val="50000"/>
              </a:spcBef>
            </a:pPr>
            <a:r>
              <a:rPr lang="zh-CN" altLang="en-US" sz="4400" dirty="0">
                <a:solidFill>
                  <a:srgbClr val="FF3399"/>
                </a:solidFill>
                <a:ea typeface="华文新魏" pitchFamily="2" charset="-122"/>
              </a:rPr>
              <a:t>我理解</a:t>
            </a: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57027">
                                            <p:txEl>
                                              <p:pRg st="0" end="0"/>
                                            </p:txEl>
                                          </p:spTgt>
                                        </p:tgtEl>
                                        <p:attrNameLst>
                                          <p:attrName>style.visibility</p:attrName>
                                        </p:attrNameLst>
                                      </p:cBhvr>
                                      <p:to>
                                        <p:strVal val="visible"/>
                                      </p:to>
                                    </p:set>
                                    <p:anim to="" calcmode="lin" valueType="num">
                                      <p:cBhvr>
                                        <p:cTn id="7" dur="1" fill="hold"/>
                                        <p:tgtEl>
                                          <p:spTgt spid="257027">
                                            <p:txEl>
                                              <p:pRg st="0" end="0"/>
                                            </p:txEl>
                                          </p:spTgt>
                                        </p:tgtEl>
                                        <p:attrNameLst>
                                          <p:attrName/>
                                        </p:attrNameLst>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57027">
                                            <p:txEl>
                                              <p:pRg st="1" end="1"/>
                                            </p:txEl>
                                          </p:spTgt>
                                        </p:tgtEl>
                                        <p:attrNameLst>
                                          <p:attrName>style.visibility</p:attrName>
                                        </p:attrNameLst>
                                      </p:cBhvr>
                                      <p:to>
                                        <p:strVal val="visible"/>
                                      </p:to>
                                    </p:set>
                                    <p:anim to="" calcmode="lin" valueType="num">
                                      <p:cBhvr>
                                        <p:cTn id="12" dur="1" fill="hold"/>
                                        <p:tgtEl>
                                          <p:spTgt spid="257027">
                                            <p:txEl>
                                              <p:pRg st="1" end="1"/>
                                            </p:txEl>
                                          </p:spTgt>
                                        </p:tgtEl>
                                        <p:attrNameLst>
                                          <p:attrName/>
                                        </p:attrNameLst>
                                      </p:cBhvr>
                                    </p:anim>
                                  </p:childTnLst>
                                </p:cTn>
                              </p:par>
                              <p:par>
                                <p:cTn id="13" presetID="24" presetClass="entr" presetSubtype="0" fill="hold" grpId="0" nodeType="withEffect">
                                  <p:stCondLst>
                                    <p:cond delay="0"/>
                                  </p:stCondLst>
                                  <p:childTnLst>
                                    <p:set>
                                      <p:cBhvr>
                                        <p:cTn id="14" dur="1" fill="hold">
                                          <p:stCondLst>
                                            <p:cond delay="0"/>
                                          </p:stCondLst>
                                        </p:cTn>
                                        <p:tgtEl>
                                          <p:spTgt spid="257027">
                                            <p:txEl>
                                              <p:pRg st="2" end="2"/>
                                            </p:txEl>
                                          </p:spTgt>
                                        </p:tgtEl>
                                        <p:attrNameLst>
                                          <p:attrName>style.visibility</p:attrName>
                                        </p:attrNameLst>
                                      </p:cBhvr>
                                      <p:to>
                                        <p:strVal val="visible"/>
                                      </p:to>
                                    </p:set>
                                    <p:anim to="" calcmode="lin" valueType="num">
                                      <p:cBhvr>
                                        <p:cTn id="15" dur="1" fill="hold"/>
                                        <p:tgtEl>
                                          <p:spTgt spid="257027">
                                            <p:txEl>
                                              <p:pRg st="2" end="2"/>
                                            </p:txEl>
                                          </p:spTgt>
                                        </p:tgtEl>
                                        <p:attrNameLst>
                                          <p:attrName/>
                                        </p:attrNameLst>
                                      </p:cBhvr>
                                    </p:anim>
                                  </p:childTnLst>
                                </p:cTn>
                              </p:par>
                            </p:childTnLst>
                          </p:cTn>
                        </p:par>
                      </p:childTnLst>
                    </p:cTn>
                  </p:par>
                  <p:par>
                    <p:cTn id="16" fill="hold">
                      <p:stCondLst>
                        <p:cond delay="indefinite"/>
                      </p:stCondLst>
                      <p:childTnLst>
                        <p:par>
                          <p:cTn id="17" fill="hold">
                            <p:stCondLst>
                              <p:cond delay="0"/>
                            </p:stCondLst>
                            <p:childTnLst>
                              <p:par>
                                <p:cTn id="18" presetID="24" presetClass="entr" presetSubtype="0" fill="hold" grpId="0" nodeType="clickEffect">
                                  <p:stCondLst>
                                    <p:cond delay="0"/>
                                  </p:stCondLst>
                                  <p:childTnLst>
                                    <p:set>
                                      <p:cBhvr>
                                        <p:cTn id="19" dur="1" fill="hold">
                                          <p:stCondLst>
                                            <p:cond delay="0"/>
                                          </p:stCondLst>
                                        </p:cTn>
                                        <p:tgtEl>
                                          <p:spTgt spid="257027">
                                            <p:txEl>
                                              <p:pRg st="3" end="3"/>
                                            </p:txEl>
                                          </p:spTgt>
                                        </p:tgtEl>
                                        <p:attrNameLst>
                                          <p:attrName>style.visibility</p:attrName>
                                        </p:attrNameLst>
                                      </p:cBhvr>
                                      <p:to>
                                        <p:strVal val="visible"/>
                                      </p:to>
                                    </p:set>
                                    <p:anim to="" calcmode="lin" valueType="num">
                                      <p:cBhvr>
                                        <p:cTn id="20" dur="1" fill="hold"/>
                                        <p:tgtEl>
                                          <p:spTgt spid="257027">
                                            <p:txEl>
                                              <p:pRg st="3" end="3"/>
                                            </p:txEl>
                                          </p:spTgt>
                                        </p:tgtEl>
                                        <p:attrNameLst>
                                          <p:attrName/>
                                        </p:attrNameLst>
                                      </p:cBhvr>
                                    </p:anim>
                                  </p:childTnLst>
                                </p:cTn>
                              </p:par>
                            </p:childTnLst>
                          </p:cTn>
                        </p:par>
                      </p:childTnLst>
                    </p:cTn>
                  </p:par>
                  <p:par>
                    <p:cTn id="21" fill="hold">
                      <p:stCondLst>
                        <p:cond delay="indefinite"/>
                      </p:stCondLst>
                      <p:childTnLst>
                        <p:par>
                          <p:cTn id="22" fill="hold">
                            <p:stCondLst>
                              <p:cond delay="0"/>
                            </p:stCondLst>
                            <p:childTnLst>
                              <p:par>
                                <p:cTn id="23" presetID="24" presetClass="entr" presetSubtype="0" fill="hold" grpId="0" nodeType="clickEffect">
                                  <p:stCondLst>
                                    <p:cond delay="0"/>
                                  </p:stCondLst>
                                  <p:childTnLst>
                                    <p:set>
                                      <p:cBhvr>
                                        <p:cTn id="24" dur="1" fill="hold">
                                          <p:stCondLst>
                                            <p:cond delay="0"/>
                                          </p:stCondLst>
                                        </p:cTn>
                                        <p:tgtEl>
                                          <p:spTgt spid="257027">
                                            <p:txEl>
                                              <p:pRg st="4" end="4"/>
                                            </p:txEl>
                                          </p:spTgt>
                                        </p:tgtEl>
                                        <p:attrNameLst>
                                          <p:attrName>style.visibility</p:attrName>
                                        </p:attrNameLst>
                                      </p:cBhvr>
                                      <p:to>
                                        <p:strVal val="visible"/>
                                      </p:to>
                                    </p:set>
                                    <p:anim to="" calcmode="lin" valueType="num">
                                      <p:cBhvr>
                                        <p:cTn id="25" dur="1" fill="hold"/>
                                        <p:tgtEl>
                                          <p:spTgt spid="257027">
                                            <p:txEl>
                                              <p:pRg st="4" end="4"/>
                                            </p:txEl>
                                          </p:spTgt>
                                        </p:tgtEl>
                                        <p:attrNameLst>
                                          <p:attrName/>
                                        </p:attrNameLst>
                                      </p:cBhvr>
                                    </p:anim>
                                  </p:childTnLst>
                                </p:cTn>
                              </p:par>
                              <p:par>
                                <p:cTn id="26" presetID="24" presetClass="entr" presetSubtype="0" fill="hold" grpId="0" nodeType="withEffect">
                                  <p:stCondLst>
                                    <p:cond delay="0"/>
                                  </p:stCondLst>
                                  <p:childTnLst>
                                    <p:set>
                                      <p:cBhvr>
                                        <p:cTn id="27" dur="1" fill="hold">
                                          <p:stCondLst>
                                            <p:cond delay="0"/>
                                          </p:stCondLst>
                                        </p:cTn>
                                        <p:tgtEl>
                                          <p:spTgt spid="257027">
                                            <p:txEl>
                                              <p:pRg st="5" end="5"/>
                                            </p:txEl>
                                          </p:spTgt>
                                        </p:tgtEl>
                                        <p:attrNameLst>
                                          <p:attrName>style.visibility</p:attrName>
                                        </p:attrNameLst>
                                      </p:cBhvr>
                                      <p:to>
                                        <p:strVal val="visible"/>
                                      </p:to>
                                    </p:set>
                                    <p:anim to="" calcmode="lin" valueType="num">
                                      <p:cBhvr>
                                        <p:cTn id="28" dur="1" fill="hold"/>
                                        <p:tgtEl>
                                          <p:spTgt spid="257027">
                                            <p:txEl>
                                              <p:pRg st="5" end="5"/>
                                            </p:txEl>
                                          </p:spTgt>
                                        </p:tgtEl>
                                        <p:attrNameLst>
                                          <p:attrName/>
                                        </p:attrNameLst>
                                      </p:cBhvr>
                                    </p:anim>
                                  </p:childTnLst>
                                </p:cTn>
                              </p:par>
                            </p:childTnLst>
                          </p:cTn>
                        </p:par>
                      </p:childTnLst>
                    </p:cTn>
                  </p:par>
                  <p:par>
                    <p:cTn id="29" fill="hold">
                      <p:stCondLst>
                        <p:cond delay="indefinite"/>
                      </p:stCondLst>
                      <p:childTnLst>
                        <p:par>
                          <p:cTn id="30" fill="hold">
                            <p:stCondLst>
                              <p:cond delay="0"/>
                            </p:stCondLst>
                            <p:childTnLst>
                              <p:par>
                                <p:cTn id="31" presetID="24" presetClass="entr" presetSubtype="0" fill="hold" grpId="0" nodeType="clickEffect">
                                  <p:stCondLst>
                                    <p:cond delay="0"/>
                                  </p:stCondLst>
                                  <p:childTnLst>
                                    <p:set>
                                      <p:cBhvr>
                                        <p:cTn id="32" dur="1" fill="hold">
                                          <p:stCondLst>
                                            <p:cond delay="0"/>
                                          </p:stCondLst>
                                        </p:cTn>
                                        <p:tgtEl>
                                          <p:spTgt spid="257027">
                                            <p:txEl>
                                              <p:pRg st="6" end="6"/>
                                            </p:txEl>
                                          </p:spTgt>
                                        </p:tgtEl>
                                        <p:attrNameLst>
                                          <p:attrName>style.visibility</p:attrName>
                                        </p:attrNameLst>
                                      </p:cBhvr>
                                      <p:to>
                                        <p:strVal val="visible"/>
                                      </p:to>
                                    </p:set>
                                    <p:anim to="" calcmode="lin" valueType="num">
                                      <p:cBhvr>
                                        <p:cTn id="33" dur="1" fill="hold"/>
                                        <p:tgtEl>
                                          <p:spTgt spid="257027">
                                            <p:txEl>
                                              <p:pRg st="6" end="6"/>
                                            </p:txEl>
                                          </p:spTgt>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7027"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7970" name="Picture 2" descr="2009450144989363"/>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67971" name="Text Box 3"/>
          <p:cNvSpPr txBox="1">
            <a:spLocks noChangeArrowheads="1"/>
          </p:cNvSpPr>
          <p:nvPr/>
        </p:nvSpPr>
        <p:spPr bwMode="auto">
          <a:xfrm>
            <a:off x="1447800" y="685800"/>
            <a:ext cx="6629400" cy="1920875"/>
          </a:xfrm>
          <a:prstGeom prst="rect">
            <a:avLst/>
          </a:prstGeom>
          <a:noFill/>
          <a:ln w="9525">
            <a:noFill/>
            <a:miter lim="800000"/>
            <a:headEnd/>
            <a:tailEnd/>
          </a:ln>
          <a:effectLst/>
        </p:spPr>
        <p:txBody>
          <a:bodyPr>
            <a:spAutoFit/>
          </a:bodyPr>
          <a:lstStyle/>
          <a:p>
            <a:pPr>
              <a:spcBef>
                <a:spcPct val="50000"/>
              </a:spcBef>
            </a:pPr>
            <a:r>
              <a:rPr kumimoji="1" lang="en-US" altLang="zh-CN" sz="4000" b="1" dirty="0">
                <a:latin typeface="Times New Roman" pitchFamily="18" charset="0"/>
                <a:ea typeface="楷体_GB2312" pitchFamily="49" charset="-122"/>
              </a:rPr>
              <a:t>        </a:t>
            </a:r>
            <a:r>
              <a:rPr kumimoji="1" lang="zh-CN" altLang="en-US" sz="4000" b="1" dirty="0">
                <a:latin typeface="Times New Roman" pitchFamily="18" charset="0"/>
                <a:ea typeface="楷体_GB2312" pitchFamily="49" charset="-122"/>
              </a:rPr>
              <a:t>就让我们来读读课文吧，看看西门豹到底为老百姓做了什么好事？</a:t>
            </a:r>
          </a:p>
        </p:txBody>
      </p:sp>
      <p:sp>
        <p:nvSpPr>
          <p:cNvPr id="467972" name="Text Box 4"/>
          <p:cNvSpPr txBox="1">
            <a:spLocks noChangeArrowheads="1"/>
          </p:cNvSpPr>
          <p:nvPr/>
        </p:nvSpPr>
        <p:spPr bwMode="auto">
          <a:xfrm>
            <a:off x="1547813" y="3213100"/>
            <a:ext cx="6400800" cy="1920875"/>
          </a:xfrm>
          <a:prstGeom prst="rect">
            <a:avLst/>
          </a:prstGeom>
          <a:noFill/>
          <a:ln w="9525">
            <a:noFill/>
            <a:miter lim="800000"/>
            <a:headEnd/>
            <a:tailEnd/>
          </a:ln>
          <a:effectLst/>
        </p:spPr>
        <p:txBody>
          <a:bodyPr>
            <a:spAutoFit/>
          </a:bodyPr>
          <a:lstStyle/>
          <a:p>
            <a:pPr>
              <a:spcBef>
                <a:spcPct val="50000"/>
              </a:spcBef>
            </a:pPr>
            <a:r>
              <a:rPr kumimoji="1" lang="en-US" altLang="zh-CN" sz="4000" b="1">
                <a:latin typeface="Times New Roman" pitchFamily="18" charset="0"/>
                <a:ea typeface="华文新魏" pitchFamily="2" charset="-122"/>
              </a:rPr>
              <a:t>        </a:t>
            </a:r>
            <a:r>
              <a:rPr kumimoji="1" lang="zh-CN" altLang="en-US" sz="4000" b="1">
                <a:latin typeface="Times New Roman" pitchFamily="18" charset="0"/>
                <a:ea typeface="华文新魏" pitchFamily="2" charset="-122"/>
              </a:rPr>
              <a:t>他巧妙破除迷信，为民除害，并发动老百姓兴修水利，造福于民。</a:t>
            </a: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67972"/>
                                        </p:tgtEl>
                                        <p:attrNameLst>
                                          <p:attrName>style.visibility</p:attrName>
                                        </p:attrNameLst>
                                      </p:cBhvr>
                                      <p:to>
                                        <p:strVal val="visible"/>
                                      </p:to>
                                    </p:set>
                                    <p:animEffect transition="in" filter="blinds(horizontal)">
                                      <p:cBhvr>
                                        <p:cTn id="7" dur="500"/>
                                        <p:tgtEl>
                                          <p:spTgt spid="4679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7972"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8994" name="Picture 2" descr="2009450144989363"/>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468995" name="Text Box 3"/>
          <p:cNvSpPr txBox="1">
            <a:spLocks noChangeArrowheads="1"/>
          </p:cNvSpPr>
          <p:nvPr/>
        </p:nvSpPr>
        <p:spPr bwMode="auto">
          <a:xfrm>
            <a:off x="381000" y="381000"/>
            <a:ext cx="8458200" cy="461665"/>
          </a:xfrm>
          <a:prstGeom prst="rect">
            <a:avLst/>
          </a:prstGeom>
          <a:noFill/>
          <a:ln w="9525">
            <a:noFill/>
            <a:miter lim="800000"/>
            <a:headEnd/>
            <a:tailEnd/>
          </a:ln>
          <a:effectLst/>
        </p:spPr>
        <p:txBody>
          <a:bodyPr>
            <a:spAutoFit/>
          </a:bodyPr>
          <a:lstStyle/>
          <a:p>
            <a:pPr>
              <a:spcBef>
                <a:spcPct val="50000"/>
              </a:spcBef>
            </a:pPr>
            <a:r>
              <a:rPr kumimoji="1" lang="zh-CN" altLang="en-US" sz="2400" b="1" dirty="0" smtClean="0">
                <a:solidFill>
                  <a:srgbClr val="FF0000"/>
                </a:solidFill>
                <a:latin typeface="Times New Roman" pitchFamily="18" charset="0"/>
              </a:rPr>
              <a:t>说说事</a:t>
            </a:r>
            <a:r>
              <a:rPr kumimoji="1" lang="zh-CN" altLang="en-US" sz="2400" b="1" dirty="0">
                <a:solidFill>
                  <a:srgbClr val="FF0000"/>
                </a:solidFill>
                <a:latin typeface="Times New Roman" pitchFamily="18" charset="0"/>
              </a:rPr>
              <a:t>情的起因、经过、结果分别是什么？</a:t>
            </a:r>
          </a:p>
        </p:txBody>
      </p:sp>
      <p:sp>
        <p:nvSpPr>
          <p:cNvPr id="468996" name="Text Box 4"/>
          <p:cNvSpPr txBox="1">
            <a:spLocks noChangeArrowheads="1"/>
          </p:cNvSpPr>
          <p:nvPr/>
        </p:nvSpPr>
        <p:spPr bwMode="auto">
          <a:xfrm>
            <a:off x="827584" y="1268760"/>
            <a:ext cx="5715000" cy="1015663"/>
          </a:xfrm>
          <a:prstGeom prst="rect">
            <a:avLst/>
          </a:prstGeom>
          <a:noFill/>
          <a:ln w="9525">
            <a:noFill/>
            <a:miter lim="800000"/>
            <a:headEnd/>
            <a:tailEnd/>
          </a:ln>
          <a:effectLst/>
        </p:spPr>
        <p:txBody>
          <a:bodyPr>
            <a:spAutoFit/>
          </a:bodyPr>
          <a:lstStyle/>
          <a:p>
            <a:pPr>
              <a:spcBef>
                <a:spcPct val="50000"/>
              </a:spcBef>
            </a:pPr>
            <a:r>
              <a:rPr kumimoji="1" lang="zh-CN" altLang="en-US" sz="2400" b="1" dirty="0">
                <a:solidFill>
                  <a:srgbClr val="FF0000"/>
                </a:solidFill>
                <a:latin typeface="楷体_GB2312" pitchFamily="49" charset="-122"/>
                <a:ea typeface="楷体_GB2312" pitchFamily="49" charset="-122"/>
              </a:rPr>
              <a:t>起因</a:t>
            </a:r>
            <a:r>
              <a:rPr kumimoji="1" lang="zh-CN" altLang="en-US" sz="2400" b="1" dirty="0">
                <a:latin typeface="楷体_GB2312" pitchFamily="49" charset="-122"/>
                <a:ea typeface="楷体_GB2312" pitchFamily="49" charset="-122"/>
              </a:rPr>
              <a:t>（</a:t>
            </a:r>
            <a:r>
              <a:rPr kumimoji="1" lang="en-US" altLang="zh-CN" sz="2400" b="1" dirty="0">
                <a:latin typeface="楷体_GB2312" pitchFamily="49" charset="-122"/>
                <a:ea typeface="楷体_GB2312" pitchFamily="49" charset="-122"/>
              </a:rPr>
              <a:t>1</a:t>
            </a:r>
            <a:r>
              <a:rPr kumimoji="1" lang="zh-CN" altLang="en-US" b="1" dirty="0"/>
              <a:t>～</a:t>
            </a:r>
            <a:r>
              <a:rPr kumimoji="1" lang="zh-CN" altLang="en-US" dirty="0"/>
              <a:t> </a:t>
            </a:r>
            <a:r>
              <a:rPr kumimoji="1" lang="en-US" altLang="zh-CN" sz="2400" b="1" dirty="0">
                <a:latin typeface="楷体_GB2312" pitchFamily="49" charset="-122"/>
                <a:ea typeface="楷体_GB2312" pitchFamily="49" charset="-122"/>
              </a:rPr>
              <a:t>9</a:t>
            </a:r>
            <a:r>
              <a:rPr kumimoji="1" lang="zh-CN" altLang="en-US" sz="2400" b="1" dirty="0">
                <a:latin typeface="楷体_GB2312" pitchFamily="49" charset="-122"/>
                <a:ea typeface="楷体_GB2312" pitchFamily="49" charset="-122"/>
              </a:rPr>
              <a:t>自然段）西门豹了解到给</a:t>
            </a:r>
            <a:r>
              <a:rPr kumimoji="1" lang="zh-CN" altLang="en-US" sz="2400" b="1" dirty="0" smtClean="0">
                <a:latin typeface="楷体_GB2312" pitchFamily="49" charset="-122"/>
                <a:ea typeface="楷体_GB2312" pitchFamily="49" charset="-122"/>
              </a:rPr>
              <a:t>河</a:t>
            </a:r>
            <a:endParaRPr kumimoji="1" lang="en-US" altLang="zh-CN" sz="2400" b="1" dirty="0" smtClean="0">
              <a:latin typeface="楷体_GB2312" pitchFamily="49" charset="-122"/>
              <a:ea typeface="楷体_GB2312" pitchFamily="49" charset="-122"/>
            </a:endParaRPr>
          </a:p>
          <a:p>
            <a:pPr>
              <a:spcBef>
                <a:spcPct val="50000"/>
              </a:spcBef>
            </a:pPr>
            <a:r>
              <a:rPr kumimoji="1" lang="zh-CN" altLang="en-US" sz="2400" b="1" dirty="0" smtClean="0">
                <a:latin typeface="楷体_GB2312" pitchFamily="49" charset="-122"/>
                <a:ea typeface="楷体_GB2312" pitchFamily="49" charset="-122"/>
              </a:rPr>
              <a:t>伯</a:t>
            </a:r>
            <a:r>
              <a:rPr kumimoji="1" lang="zh-CN" altLang="en-US" sz="2400" b="1" dirty="0">
                <a:latin typeface="楷体_GB2312" pitchFamily="49" charset="-122"/>
                <a:ea typeface="楷体_GB2312" pitchFamily="49" charset="-122"/>
              </a:rPr>
              <a:t>娶媳妇和旱灾造成了人民的穷困。 </a:t>
            </a:r>
          </a:p>
        </p:txBody>
      </p:sp>
      <p:sp>
        <p:nvSpPr>
          <p:cNvPr id="468997" name="Text Box 5"/>
          <p:cNvSpPr txBox="1">
            <a:spLocks noChangeArrowheads="1"/>
          </p:cNvSpPr>
          <p:nvPr/>
        </p:nvSpPr>
        <p:spPr bwMode="auto">
          <a:xfrm>
            <a:off x="827584" y="2564904"/>
            <a:ext cx="5472608" cy="1754326"/>
          </a:xfrm>
          <a:prstGeom prst="rect">
            <a:avLst/>
          </a:prstGeom>
          <a:noFill/>
          <a:ln w="9525">
            <a:noFill/>
            <a:miter lim="800000"/>
            <a:headEnd/>
            <a:tailEnd/>
          </a:ln>
          <a:effectLst/>
        </p:spPr>
        <p:txBody>
          <a:bodyPr wrap="square">
            <a:spAutoFit/>
          </a:bodyPr>
          <a:lstStyle/>
          <a:p>
            <a:pPr>
              <a:spcBef>
                <a:spcPct val="50000"/>
              </a:spcBef>
            </a:pPr>
            <a:r>
              <a:rPr kumimoji="1" lang="zh-CN" altLang="en-US" sz="2400" b="1" dirty="0">
                <a:solidFill>
                  <a:srgbClr val="FF0000"/>
                </a:solidFill>
                <a:latin typeface="楷体_GB2312" pitchFamily="49" charset="-122"/>
                <a:ea typeface="楷体_GB2312" pitchFamily="49" charset="-122"/>
              </a:rPr>
              <a:t>经过</a:t>
            </a:r>
            <a:r>
              <a:rPr kumimoji="1" lang="zh-CN" altLang="en-US" sz="2400" b="1" dirty="0">
                <a:latin typeface="楷体_GB2312" pitchFamily="49" charset="-122"/>
                <a:ea typeface="楷体_GB2312" pitchFamily="49" charset="-122"/>
              </a:rPr>
              <a:t>（</a:t>
            </a:r>
            <a:r>
              <a:rPr kumimoji="1" lang="en-US" altLang="zh-CN" sz="2400" b="1" dirty="0">
                <a:latin typeface="楷体_GB2312" pitchFamily="49" charset="-122"/>
                <a:ea typeface="楷体_GB2312" pitchFamily="49" charset="-122"/>
              </a:rPr>
              <a:t>10</a:t>
            </a:r>
            <a:r>
              <a:rPr kumimoji="1" lang="zh-CN" altLang="en-US" sz="2400" b="1" dirty="0">
                <a:latin typeface="楷体_GB2312" pitchFamily="49" charset="-122"/>
                <a:ea typeface="楷体_GB2312" pitchFamily="49" charset="-122"/>
              </a:rPr>
              <a:t>～</a:t>
            </a:r>
            <a:r>
              <a:rPr kumimoji="1" lang="en-US" altLang="zh-CN" sz="2400" b="1" dirty="0">
                <a:latin typeface="楷体_GB2312" pitchFamily="49" charset="-122"/>
                <a:ea typeface="楷体_GB2312" pitchFamily="49" charset="-122"/>
              </a:rPr>
              <a:t>12</a:t>
            </a:r>
            <a:r>
              <a:rPr kumimoji="1" lang="zh-CN" altLang="en-US" sz="2400" b="1" dirty="0">
                <a:latin typeface="楷体_GB2312" pitchFamily="49" charset="-122"/>
                <a:ea typeface="楷体_GB2312" pitchFamily="49" charset="-122"/>
              </a:rPr>
              <a:t>自然段）河伯娶媳妇那天，西门豹以姑娘不漂亮为由，把巫婆和</a:t>
            </a:r>
            <a:r>
              <a:rPr kumimoji="1" lang="zh-CN" altLang="en-US" sz="2400" b="1" dirty="0" smtClean="0">
                <a:latin typeface="楷体_GB2312" pitchFamily="49" charset="-122"/>
                <a:ea typeface="楷体_GB2312" pitchFamily="49" charset="-122"/>
              </a:rPr>
              <a:t>官</a:t>
            </a:r>
            <a:endParaRPr kumimoji="1" lang="en-US" altLang="zh-CN" sz="2400" b="1" dirty="0" smtClean="0">
              <a:latin typeface="楷体_GB2312" pitchFamily="49" charset="-122"/>
              <a:ea typeface="楷体_GB2312" pitchFamily="49" charset="-122"/>
            </a:endParaRPr>
          </a:p>
          <a:p>
            <a:pPr>
              <a:spcBef>
                <a:spcPct val="50000"/>
              </a:spcBef>
            </a:pPr>
            <a:r>
              <a:rPr kumimoji="1" lang="zh-CN" altLang="en-US" sz="2400" b="1" dirty="0" smtClean="0">
                <a:latin typeface="楷体_GB2312" pitchFamily="49" charset="-122"/>
                <a:ea typeface="楷体_GB2312" pitchFamily="49" charset="-122"/>
              </a:rPr>
              <a:t>绅</a:t>
            </a:r>
            <a:r>
              <a:rPr kumimoji="1" lang="zh-CN" altLang="en-US" sz="2400" b="1" dirty="0">
                <a:latin typeface="楷体_GB2312" pitchFamily="49" charset="-122"/>
                <a:ea typeface="楷体_GB2312" pitchFamily="49" charset="-122"/>
              </a:rPr>
              <a:t>头子先后投入漳河。惩治了官绅巫婆，教育了百姓。 </a:t>
            </a:r>
          </a:p>
        </p:txBody>
      </p:sp>
      <p:sp>
        <p:nvSpPr>
          <p:cNvPr id="468998" name="Text Box 6"/>
          <p:cNvSpPr txBox="1">
            <a:spLocks noChangeArrowheads="1"/>
          </p:cNvSpPr>
          <p:nvPr/>
        </p:nvSpPr>
        <p:spPr bwMode="auto">
          <a:xfrm>
            <a:off x="827584" y="4509120"/>
            <a:ext cx="6096000" cy="822325"/>
          </a:xfrm>
          <a:prstGeom prst="rect">
            <a:avLst/>
          </a:prstGeom>
          <a:noFill/>
          <a:ln w="9525">
            <a:noFill/>
            <a:miter lim="800000"/>
            <a:headEnd/>
            <a:tailEnd/>
          </a:ln>
          <a:effectLst/>
        </p:spPr>
        <p:txBody>
          <a:bodyPr>
            <a:spAutoFit/>
          </a:bodyPr>
          <a:lstStyle/>
          <a:p>
            <a:pPr>
              <a:spcBef>
                <a:spcPct val="50000"/>
              </a:spcBef>
            </a:pPr>
            <a:r>
              <a:rPr kumimoji="1" lang="zh-CN" altLang="en-US" sz="2400" b="1" dirty="0">
                <a:solidFill>
                  <a:srgbClr val="FF0000"/>
                </a:solidFill>
                <a:latin typeface="楷体_GB2312" pitchFamily="49" charset="-122"/>
                <a:ea typeface="楷体_GB2312" pitchFamily="49" charset="-122"/>
              </a:rPr>
              <a:t>结果</a:t>
            </a:r>
            <a:r>
              <a:rPr kumimoji="1" lang="zh-CN" altLang="en-US" sz="2400" b="1" dirty="0">
                <a:latin typeface="楷体_GB2312" pitchFamily="49" charset="-122"/>
                <a:ea typeface="楷体_GB2312" pitchFamily="49" charset="-122"/>
              </a:rPr>
              <a:t>（</a:t>
            </a:r>
            <a:r>
              <a:rPr kumimoji="1" lang="en-US" altLang="zh-CN" sz="2400" b="1" dirty="0">
                <a:latin typeface="楷体_GB2312" pitchFamily="49" charset="-122"/>
                <a:ea typeface="楷体_GB2312" pitchFamily="49" charset="-122"/>
              </a:rPr>
              <a:t>13</a:t>
            </a:r>
            <a:r>
              <a:rPr kumimoji="1" lang="zh-CN" altLang="en-US" sz="2400" b="1" dirty="0">
                <a:latin typeface="楷体_GB2312" pitchFamily="49" charset="-122"/>
                <a:ea typeface="楷体_GB2312" pitchFamily="49" charset="-122"/>
              </a:rPr>
              <a:t>自然段）讲西门豹发动百姓开渠引水，灌溉田地，人民从此过上了好生活。 </a:t>
            </a:r>
          </a:p>
        </p:txBody>
      </p:sp>
      <p:sp>
        <p:nvSpPr>
          <p:cNvPr id="468999" name="Text Box 7"/>
          <p:cNvSpPr txBox="1">
            <a:spLocks noChangeArrowheads="1"/>
          </p:cNvSpPr>
          <p:nvPr/>
        </p:nvSpPr>
        <p:spPr bwMode="auto">
          <a:xfrm>
            <a:off x="6372200" y="1340768"/>
            <a:ext cx="2232025" cy="457200"/>
          </a:xfrm>
          <a:prstGeom prst="rect">
            <a:avLst/>
          </a:prstGeom>
          <a:noFill/>
          <a:ln w="9525">
            <a:noFill/>
            <a:miter lim="800000"/>
            <a:headEnd/>
            <a:tailEnd/>
          </a:ln>
          <a:effectLst/>
        </p:spPr>
        <p:txBody>
          <a:bodyPr>
            <a:spAutoFit/>
          </a:bodyPr>
          <a:lstStyle/>
          <a:p>
            <a:pPr>
              <a:spcBef>
                <a:spcPct val="50000"/>
              </a:spcBef>
            </a:pPr>
            <a:r>
              <a:rPr kumimoji="1" lang="zh-CN" altLang="en-US" sz="2400" b="1" dirty="0" smtClean="0">
                <a:solidFill>
                  <a:srgbClr val="FF0066"/>
                </a:solidFill>
                <a:latin typeface="Times New Roman" pitchFamily="18" charset="0"/>
                <a:ea typeface="华文新魏" pitchFamily="2" charset="-122"/>
              </a:rPr>
              <a:t>（调查研究）</a:t>
            </a:r>
            <a:endParaRPr kumimoji="1" lang="zh-CN" altLang="en-US" sz="2400" b="1" dirty="0">
              <a:solidFill>
                <a:srgbClr val="FF0066"/>
              </a:solidFill>
              <a:latin typeface="Times New Roman" pitchFamily="18" charset="0"/>
              <a:ea typeface="华文新魏" pitchFamily="2" charset="-122"/>
            </a:endParaRPr>
          </a:p>
        </p:txBody>
      </p:sp>
      <p:sp>
        <p:nvSpPr>
          <p:cNvPr id="469000" name="Text Box 8"/>
          <p:cNvSpPr txBox="1">
            <a:spLocks noChangeArrowheads="1"/>
          </p:cNvSpPr>
          <p:nvPr/>
        </p:nvSpPr>
        <p:spPr bwMode="auto">
          <a:xfrm>
            <a:off x="6372200" y="2852936"/>
            <a:ext cx="2387600" cy="457200"/>
          </a:xfrm>
          <a:prstGeom prst="rect">
            <a:avLst/>
          </a:prstGeom>
          <a:noFill/>
          <a:ln w="9525">
            <a:noFill/>
            <a:miter lim="800000"/>
            <a:headEnd/>
            <a:tailEnd/>
          </a:ln>
          <a:effectLst/>
        </p:spPr>
        <p:txBody>
          <a:bodyPr>
            <a:spAutoFit/>
          </a:bodyPr>
          <a:lstStyle/>
          <a:p>
            <a:pPr>
              <a:spcBef>
                <a:spcPct val="50000"/>
              </a:spcBef>
            </a:pPr>
            <a:r>
              <a:rPr kumimoji="1" lang="zh-CN" altLang="en-US" sz="2400" b="1" dirty="0" smtClean="0">
                <a:solidFill>
                  <a:srgbClr val="FF0066"/>
                </a:solidFill>
                <a:latin typeface="Times New Roman" pitchFamily="18" charset="0"/>
                <a:ea typeface="华文新魏" pitchFamily="2" charset="-122"/>
              </a:rPr>
              <a:t>  （</a:t>
            </a:r>
            <a:r>
              <a:rPr kumimoji="1" lang="zh-CN" altLang="en-US" sz="2400" b="1" dirty="0">
                <a:solidFill>
                  <a:srgbClr val="FF0066"/>
                </a:solidFill>
                <a:latin typeface="Times New Roman" pitchFamily="18" charset="0"/>
                <a:ea typeface="华文新魏" pitchFamily="2" charset="-122"/>
              </a:rPr>
              <a:t>破除迷信）</a:t>
            </a:r>
          </a:p>
        </p:txBody>
      </p:sp>
      <p:sp>
        <p:nvSpPr>
          <p:cNvPr id="469001" name="Text Box 9"/>
          <p:cNvSpPr txBox="1">
            <a:spLocks noChangeArrowheads="1"/>
          </p:cNvSpPr>
          <p:nvPr/>
        </p:nvSpPr>
        <p:spPr bwMode="auto">
          <a:xfrm>
            <a:off x="6732240" y="4509120"/>
            <a:ext cx="1872208" cy="461665"/>
          </a:xfrm>
          <a:prstGeom prst="rect">
            <a:avLst/>
          </a:prstGeom>
          <a:noFill/>
          <a:ln w="9525">
            <a:noFill/>
            <a:miter lim="800000"/>
            <a:headEnd/>
            <a:tailEnd/>
          </a:ln>
          <a:effectLst/>
        </p:spPr>
        <p:txBody>
          <a:bodyPr wrap="square">
            <a:spAutoFit/>
          </a:bodyPr>
          <a:lstStyle/>
          <a:p>
            <a:pPr>
              <a:spcBef>
                <a:spcPct val="50000"/>
              </a:spcBef>
            </a:pPr>
            <a:r>
              <a:rPr kumimoji="1" lang="zh-CN" altLang="en-US" sz="2400" b="1" dirty="0">
                <a:solidFill>
                  <a:srgbClr val="FF0066"/>
                </a:solidFill>
                <a:latin typeface="Times New Roman" pitchFamily="18" charset="0"/>
                <a:ea typeface="华文新魏" pitchFamily="2" charset="-122"/>
              </a:rPr>
              <a:t>（兴修水利）</a:t>
            </a:r>
          </a:p>
        </p:txBody>
      </p:sp>
      <p:sp>
        <p:nvSpPr>
          <p:cNvPr id="12" name="TextBox 11"/>
          <p:cNvSpPr txBox="1"/>
          <p:nvPr/>
        </p:nvSpPr>
        <p:spPr>
          <a:xfrm>
            <a:off x="971600" y="5661248"/>
            <a:ext cx="6984776" cy="461665"/>
          </a:xfrm>
          <a:prstGeom prst="rect">
            <a:avLst/>
          </a:prstGeom>
          <a:noFill/>
        </p:spPr>
        <p:txBody>
          <a:bodyPr wrap="square" rtlCol="0">
            <a:spAutoFit/>
          </a:bodyPr>
          <a:lstStyle/>
          <a:p>
            <a:r>
              <a:rPr lang="zh-CN" altLang="en-US" sz="2400" b="1" dirty="0" smtClean="0">
                <a:solidFill>
                  <a:srgbClr val="0000FF"/>
                </a:solidFill>
              </a:rPr>
              <a:t>（事情发展的顺序）查因</a:t>
            </a:r>
            <a:r>
              <a:rPr lang="en-US" altLang="zh-CN" sz="2400" b="1" dirty="0" smtClean="0">
                <a:solidFill>
                  <a:srgbClr val="0000FF"/>
                </a:solidFill>
              </a:rPr>
              <a:t>——</a:t>
            </a:r>
            <a:r>
              <a:rPr lang="zh-CN" altLang="en-US" sz="2400" b="1" dirty="0" smtClean="0">
                <a:solidFill>
                  <a:srgbClr val="0000FF"/>
                </a:solidFill>
              </a:rPr>
              <a:t>惩恶</a:t>
            </a:r>
            <a:r>
              <a:rPr lang="en-US" altLang="zh-CN" sz="2400" b="1" dirty="0" smtClean="0">
                <a:solidFill>
                  <a:srgbClr val="0000FF"/>
                </a:solidFill>
              </a:rPr>
              <a:t>——</a:t>
            </a:r>
            <a:r>
              <a:rPr lang="zh-CN" altLang="en-US" sz="2400" b="1" dirty="0" smtClean="0">
                <a:solidFill>
                  <a:srgbClr val="0000FF"/>
                </a:solidFill>
              </a:rPr>
              <a:t>治水</a:t>
            </a:r>
            <a:endParaRPr lang="zh-CN" altLang="en-US" sz="2400" b="1" dirty="0">
              <a:solidFill>
                <a:srgbClr val="0000FF"/>
              </a:solidFill>
            </a:endParaRPr>
          </a:p>
        </p:txBody>
      </p:sp>
    </p:spTree>
  </p:cSld>
  <p:clrMapOvr>
    <a:masterClrMapping/>
  </p:clrMapOvr>
  <p:transition spd="med">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42" fill="hold" grpId="0" nodeType="clickEffect">
                                  <p:stCondLst>
                                    <p:cond delay="0"/>
                                  </p:stCondLst>
                                  <p:childTnLst>
                                    <p:set>
                                      <p:cBhvr>
                                        <p:cTn id="6" dur="1" fill="hold">
                                          <p:stCondLst>
                                            <p:cond delay="0"/>
                                          </p:stCondLst>
                                        </p:cTn>
                                        <p:tgtEl>
                                          <p:spTgt spid="468996"/>
                                        </p:tgtEl>
                                        <p:attrNameLst>
                                          <p:attrName>style.visibility</p:attrName>
                                        </p:attrNameLst>
                                      </p:cBhvr>
                                      <p:to>
                                        <p:strVal val="visible"/>
                                      </p:to>
                                    </p:set>
                                    <p:animEffect transition="in" filter="barn(outHorizontal)">
                                      <p:cBhvr>
                                        <p:cTn id="7" dur="500"/>
                                        <p:tgtEl>
                                          <p:spTgt spid="46899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6" fill="hold" grpId="0" nodeType="clickEffect">
                                  <p:stCondLst>
                                    <p:cond delay="0"/>
                                  </p:stCondLst>
                                  <p:childTnLst>
                                    <p:set>
                                      <p:cBhvr>
                                        <p:cTn id="11" dur="1" fill="hold">
                                          <p:stCondLst>
                                            <p:cond delay="0"/>
                                          </p:stCondLst>
                                        </p:cTn>
                                        <p:tgtEl>
                                          <p:spTgt spid="468999"/>
                                        </p:tgtEl>
                                        <p:attrNameLst>
                                          <p:attrName>style.visibility</p:attrName>
                                        </p:attrNameLst>
                                      </p:cBhvr>
                                      <p:to>
                                        <p:strVal val="visible"/>
                                      </p:to>
                                    </p:set>
                                    <p:animEffect transition="in" filter="barn(inHorizontal)">
                                      <p:cBhvr>
                                        <p:cTn id="12" dur="500"/>
                                        <p:tgtEl>
                                          <p:spTgt spid="468999"/>
                                        </p:tgtEl>
                                      </p:cBhvr>
                                    </p:animEffect>
                                  </p:childTnLst>
                                </p:cTn>
                              </p:par>
                            </p:childTnLst>
                          </p:cTn>
                        </p:par>
                      </p:childTnLst>
                    </p:cTn>
                  </p:par>
                  <p:par>
                    <p:cTn id="13" fill="hold">
                      <p:stCondLst>
                        <p:cond delay="indefinite"/>
                      </p:stCondLst>
                      <p:childTnLst>
                        <p:par>
                          <p:cTn id="14" fill="hold">
                            <p:stCondLst>
                              <p:cond delay="0"/>
                            </p:stCondLst>
                            <p:childTnLst>
                              <p:par>
                                <p:cTn id="15" presetID="17" presetClass="entr" presetSubtype="10" fill="hold" grpId="0" nodeType="clickEffect">
                                  <p:stCondLst>
                                    <p:cond delay="0"/>
                                  </p:stCondLst>
                                  <p:childTnLst>
                                    <p:set>
                                      <p:cBhvr>
                                        <p:cTn id="16" dur="1" fill="hold">
                                          <p:stCondLst>
                                            <p:cond delay="0"/>
                                          </p:stCondLst>
                                        </p:cTn>
                                        <p:tgtEl>
                                          <p:spTgt spid="468997"/>
                                        </p:tgtEl>
                                        <p:attrNameLst>
                                          <p:attrName>style.visibility</p:attrName>
                                        </p:attrNameLst>
                                      </p:cBhvr>
                                      <p:to>
                                        <p:strVal val="visible"/>
                                      </p:to>
                                    </p:set>
                                    <p:anim calcmode="lin" valueType="num">
                                      <p:cBhvr>
                                        <p:cTn id="17" dur="500" fill="hold"/>
                                        <p:tgtEl>
                                          <p:spTgt spid="468997"/>
                                        </p:tgtEl>
                                        <p:attrNameLst>
                                          <p:attrName>ppt_w</p:attrName>
                                        </p:attrNameLst>
                                      </p:cBhvr>
                                      <p:tavLst>
                                        <p:tav tm="0">
                                          <p:val>
                                            <p:fltVal val="0"/>
                                          </p:val>
                                        </p:tav>
                                        <p:tav tm="100000">
                                          <p:val>
                                            <p:strVal val="#ppt_w"/>
                                          </p:val>
                                        </p:tav>
                                      </p:tavLst>
                                    </p:anim>
                                    <p:anim calcmode="lin" valueType="num">
                                      <p:cBhvr>
                                        <p:cTn id="18" dur="500" fill="hold"/>
                                        <p:tgtEl>
                                          <p:spTgt spid="468997"/>
                                        </p:tgtEl>
                                        <p:attrNameLst>
                                          <p:attrName>ppt_h</p:attrName>
                                        </p:attrNameLst>
                                      </p:cBhvr>
                                      <p:tavLst>
                                        <p:tav tm="0">
                                          <p:val>
                                            <p:strVal val="#ppt_h"/>
                                          </p:val>
                                        </p:tav>
                                        <p:tav tm="100000">
                                          <p:val>
                                            <p:strVal val="#ppt_h"/>
                                          </p:val>
                                        </p:tav>
                                      </p:tavLst>
                                    </p:anim>
                                  </p:childTnLst>
                                </p:cTn>
                              </p:par>
                            </p:childTnLst>
                          </p:cTn>
                        </p:par>
                      </p:childTnLst>
                    </p:cTn>
                  </p:par>
                  <p:par>
                    <p:cTn id="19" fill="hold">
                      <p:stCondLst>
                        <p:cond delay="indefinite"/>
                      </p:stCondLst>
                      <p:childTnLst>
                        <p:par>
                          <p:cTn id="20" fill="hold">
                            <p:stCondLst>
                              <p:cond delay="0"/>
                            </p:stCondLst>
                            <p:childTnLst>
                              <p:par>
                                <p:cTn id="21" presetID="16" presetClass="entr" presetSubtype="26" fill="hold" grpId="0" nodeType="clickEffect">
                                  <p:stCondLst>
                                    <p:cond delay="0"/>
                                  </p:stCondLst>
                                  <p:childTnLst>
                                    <p:set>
                                      <p:cBhvr>
                                        <p:cTn id="22" dur="1" fill="hold">
                                          <p:stCondLst>
                                            <p:cond delay="0"/>
                                          </p:stCondLst>
                                        </p:cTn>
                                        <p:tgtEl>
                                          <p:spTgt spid="469000"/>
                                        </p:tgtEl>
                                        <p:attrNameLst>
                                          <p:attrName>style.visibility</p:attrName>
                                        </p:attrNameLst>
                                      </p:cBhvr>
                                      <p:to>
                                        <p:strVal val="visible"/>
                                      </p:to>
                                    </p:set>
                                    <p:animEffect transition="in" filter="barn(inHorizontal)">
                                      <p:cBhvr>
                                        <p:cTn id="23" dur="500"/>
                                        <p:tgtEl>
                                          <p:spTgt spid="469000"/>
                                        </p:tgtEl>
                                      </p:cBhvr>
                                    </p:animEffect>
                                  </p:childTnLst>
                                </p:cTn>
                              </p:par>
                            </p:childTnLst>
                          </p:cTn>
                        </p:par>
                      </p:childTnLst>
                    </p:cTn>
                  </p:par>
                  <p:par>
                    <p:cTn id="24" fill="hold">
                      <p:stCondLst>
                        <p:cond delay="indefinite"/>
                      </p:stCondLst>
                      <p:childTnLst>
                        <p:par>
                          <p:cTn id="25" fill="hold">
                            <p:stCondLst>
                              <p:cond delay="0"/>
                            </p:stCondLst>
                            <p:childTnLst>
                              <p:par>
                                <p:cTn id="26" presetID="16" presetClass="entr" presetSubtype="42" fill="hold" grpId="0" nodeType="clickEffect">
                                  <p:stCondLst>
                                    <p:cond delay="0"/>
                                  </p:stCondLst>
                                  <p:childTnLst>
                                    <p:set>
                                      <p:cBhvr>
                                        <p:cTn id="27" dur="1" fill="hold">
                                          <p:stCondLst>
                                            <p:cond delay="0"/>
                                          </p:stCondLst>
                                        </p:cTn>
                                        <p:tgtEl>
                                          <p:spTgt spid="468998"/>
                                        </p:tgtEl>
                                        <p:attrNameLst>
                                          <p:attrName>style.visibility</p:attrName>
                                        </p:attrNameLst>
                                      </p:cBhvr>
                                      <p:to>
                                        <p:strVal val="visible"/>
                                      </p:to>
                                    </p:set>
                                    <p:animEffect transition="in" filter="barn(outHorizontal)">
                                      <p:cBhvr>
                                        <p:cTn id="28" dur="500"/>
                                        <p:tgtEl>
                                          <p:spTgt spid="468998"/>
                                        </p:tgtEl>
                                      </p:cBhvr>
                                    </p:animEffect>
                                  </p:childTnLst>
                                </p:cTn>
                              </p:par>
                            </p:childTnLst>
                          </p:cTn>
                        </p:par>
                      </p:childTnLst>
                    </p:cTn>
                  </p:par>
                  <p:par>
                    <p:cTn id="29" fill="hold">
                      <p:stCondLst>
                        <p:cond delay="indefinite"/>
                      </p:stCondLst>
                      <p:childTnLst>
                        <p:par>
                          <p:cTn id="30" fill="hold">
                            <p:stCondLst>
                              <p:cond delay="0"/>
                            </p:stCondLst>
                            <p:childTnLst>
                              <p:par>
                                <p:cTn id="31" presetID="16" presetClass="entr" presetSubtype="26" fill="hold" grpId="0" nodeType="clickEffect">
                                  <p:stCondLst>
                                    <p:cond delay="0"/>
                                  </p:stCondLst>
                                  <p:childTnLst>
                                    <p:set>
                                      <p:cBhvr>
                                        <p:cTn id="32" dur="1" fill="hold">
                                          <p:stCondLst>
                                            <p:cond delay="0"/>
                                          </p:stCondLst>
                                        </p:cTn>
                                        <p:tgtEl>
                                          <p:spTgt spid="469001"/>
                                        </p:tgtEl>
                                        <p:attrNameLst>
                                          <p:attrName>style.visibility</p:attrName>
                                        </p:attrNameLst>
                                      </p:cBhvr>
                                      <p:to>
                                        <p:strVal val="visible"/>
                                      </p:to>
                                    </p:set>
                                    <p:animEffect transition="in" filter="barn(inHorizontal)">
                                      <p:cBhvr>
                                        <p:cTn id="33" dur="500"/>
                                        <p:tgtEl>
                                          <p:spTgt spid="469001"/>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nodeType="clickEffect">
                                  <p:stCondLst>
                                    <p:cond delay="0"/>
                                  </p:stCondLst>
                                  <p:childTnLst>
                                    <p:set>
                                      <p:cBhvr>
                                        <p:cTn id="37"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8996" grpId="0" autoUpdateAnimBg="0"/>
      <p:bldP spid="468997" grpId="0" autoUpdateAnimBg="0"/>
      <p:bldP spid="468998" grpId="0" autoUpdateAnimBg="0"/>
      <p:bldP spid="468999" grpId="0" autoUpdateAnimBg="0"/>
      <p:bldP spid="469000" grpId="0" autoUpdateAnimBg="0"/>
      <p:bldP spid="469001" grpId="0" autoUpdateAnimBg="0"/>
    </p:bldLst>
  </p:timing>
</p:sld>
</file>

<file path=ppt/theme/theme1.xml><?xml version="1.0" encoding="utf-8"?>
<a:theme xmlns:a="http://schemas.openxmlformats.org/drawingml/2006/main" name="1_默认设计模板">
  <a:themeElements>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22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spDef>
    <a:lnDef>
      <a:spPr bwMode="auto">
        <a:xfrm>
          <a:off x="0" y="0"/>
          <a:ext cx="1" cy="1"/>
        </a:xfrm>
        <a:custGeom>
          <a:avLst/>
          <a:gdLst/>
          <a:ahLst/>
          <a:cxnLst/>
          <a:rect l="0" t="0" r="0" b="0"/>
          <a:pathLst/>
        </a:custGeom>
        <a:solidFill>
          <a:schemeClr val="accent1"/>
        </a:solidFill>
        <a:ln w="222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zh-CN" altLang="en-US" sz="1800" b="0" i="0" u="none" strike="noStrike" cap="none" normalizeH="0" baseline="0" smtClean="0">
            <a:ln>
              <a:noFill/>
            </a:ln>
            <a:solidFill>
              <a:schemeClr val="tx1"/>
            </a:solidFill>
            <a:effectLst/>
            <a:latin typeface="Arial" charset="0"/>
            <a:ea typeface="宋体" pitchFamily="2" charset="-122"/>
          </a:defRPr>
        </a:defPPr>
      </a:lstStyle>
    </a:lnDef>
  </a:objectDefaults>
  <a:extraClrSchemeLst>
    <a:extraClrScheme>
      <a:clrScheme name="1_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4846</TotalTime>
  <Words>2301</Words>
  <Application>Microsoft Office PowerPoint</Application>
  <PresentationFormat>全屏显示(4:3)</PresentationFormat>
  <Paragraphs>152</Paragraphs>
  <Slides>26</Slides>
  <Notes>1</Notes>
  <HiddenSlides>0</HiddenSlides>
  <MMClips>0</MMClips>
  <ScaleCrop>false</ScaleCrop>
  <HeadingPairs>
    <vt:vector size="4" baseType="variant">
      <vt:variant>
        <vt:lpstr>主题</vt:lpstr>
      </vt:variant>
      <vt:variant>
        <vt:i4>1</vt:i4>
      </vt:variant>
      <vt:variant>
        <vt:lpstr>幻灯片标题</vt:lpstr>
      </vt:variant>
      <vt:variant>
        <vt:i4>26</vt:i4>
      </vt:variant>
    </vt:vector>
  </HeadingPairs>
  <TitlesOfParts>
    <vt:vector size="27" baseType="lpstr">
      <vt:lpstr>1_默认设计模板</vt:lpstr>
      <vt:lpstr>幻灯片 1</vt:lpstr>
      <vt:lpstr>幻灯片 2</vt:lpstr>
      <vt:lpstr>幻灯片 3</vt:lpstr>
      <vt:lpstr>幻灯片 4</vt:lpstr>
      <vt:lpstr>巫婆     绸褂     麻烦    苇席 磕破     渠道     灌溉     官绅 魏王   西门豹  田地荒芜   娶媳妇 漳河   磕头求饶   邺   河伯   提心吊胆    </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vector>
  </TitlesOfParts>
  <Company>dt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zhangshufang</dc:creator>
  <cp:lastModifiedBy>Administrator</cp:lastModifiedBy>
  <cp:revision>692</cp:revision>
  <dcterms:created xsi:type="dcterms:W3CDTF">2003-08-16T05:57:41Z</dcterms:created>
  <dcterms:modified xsi:type="dcterms:W3CDTF">2015-05-11T09:55:24Z</dcterms:modified>
</cp:coreProperties>
</file>