
<file path=[Content_Types].xml><?xml version="1.0" encoding="utf-8"?>
<Types xmlns="http://schemas.openxmlformats.org/package/2006/content-types">
  <Default Extension="png" ContentType="image/png"/>
  <Default Extension="jpeg" ContentType="image/jpeg"/>
  <Default Extension="avi" ContentType="video/avi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3" removePersonalInfoOnSave="1" embedTrueTypeFonts="1" saveSubsetFonts="1">
  <p:sldMasterIdLst>
    <p:sldMasterId id="2147483648" r:id="rId1"/>
  </p:sldMasterIdLst>
  <p:notesMasterIdLst>
    <p:notesMasterId r:id="rId8"/>
  </p:notesMasterIdLst>
  <p:handoutMasterIdLst>
    <p:handoutMasterId r:id="rId12"/>
  </p:handoutMasterIdLst>
  <p:sldIdLst>
    <p:sldId id="1115" r:id="rId3"/>
    <p:sldId id="1190" r:id="rId4"/>
    <p:sldId id="1095" r:id="rId5"/>
    <p:sldId id="1122" r:id="rId6"/>
    <p:sldId id="1179" r:id="rId7"/>
    <p:sldId id="1131" r:id="rId9"/>
    <p:sldId id="1177" r:id="rId10"/>
    <p:sldId id="1102" r:id="rId11"/>
  </p:sldIdLst>
  <p:sldSz cx="9144000" cy="5143500" type="screen16x9"/>
  <p:notesSz cx="6858000" cy="9144000"/>
  <p:embeddedFontLst>
    <p:embeddedFont>
      <p:font typeface="微软雅黑" panose="020B0503020204020204" charset="-122"/>
      <p:regular r:id="rId16"/>
    </p:embeddedFont>
    <p:embeddedFont>
      <p:font typeface="黑体" panose="02010609060101010101" pitchFamily="49" charset="-122"/>
      <p:regular r:id="rId17"/>
    </p:embeddedFont>
    <p:embeddedFont>
      <p:font typeface="楷体" panose="02010609060101010101" pitchFamily="49" charset="-122"/>
      <p:regular r:id="rId18"/>
    </p:embeddedFont>
    <p:embeddedFont>
      <p:font typeface="Calibri" panose="020F0502020204030204" charset="0"/>
      <p:regular r:id="rId19"/>
      <p:bold r:id="rId20"/>
      <p:italic r:id="rId21"/>
      <p:boldItalic r:id="rId22"/>
    </p:embeddedFont>
  </p:embeddedFontLst>
  <p:custDataLst>
    <p:tags r:id="rId23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FF"/>
    <a:srgbClr val="FF00FF"/>
    <a:srgbClr val="7030A0"/>
    <a:srgbClr val="D60093"/>
    <a:srgbClr val="A38302"/>
    <a:srgbClr val="0066FF"/>
    <a:srgbClr val="FEFCDE"/>
    <a:srgbClr val="00B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79" autoAdjust="0"/>
    <p:restoredTop sz="94705" autoAdjust="0"/>
  </p:normalViewPr>
  <p:slideViewPr>
    <p:cSldViewPr>
      <p:cViewPr>
        <p:scale>
          <a:sx n="80" d="100"/>
          <a:sy n="80" d="100"/>
        </p:scale>
        <p:origin x="-1728" y="-474"/>
      </p:cViewPr>
      <p:guideLst>
        <p:guide orient="horz" pos="3126"/>
        <p:guide pos="5759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8472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02"/>
        <p:guide pos="229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font" Target="fonts/font7.fntdata"/><Relationship Id="rId21" Type="http://schemas.openxmlformats.org/officeDocument/2006/relationships/font" Target="fonts/font6.fntdata"/><Relationship Id="rId20" Type="http://schemas.openxmlformats.org/officeDocument/2006/relationships/font" Target="fonts/font5.fntdata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handoutMaster" Target="handoutMasters/handoutMaster1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5" Type="http://schemas.openxmlformats.org/officeDocument/2006/relationships/theme" Target="../theme/theme1.xml"/><Relationship Id="rId34" Type="http://schemas.openxmlformats.org/officeDocument/2006/relationships/image" Target="../media/image3.jpeg"/><Relationship Id="rId33" Type="http://schemas.openxmlformats.org/officeDocument/2006/relationships/image" Target="../media/image2.png"/><Relationship Id="rId32" Type="http://schemas.openxmlformats.org/officeDocument/2006/relationships/image" Target="../media/image1.png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" Type="http://schemas.openxmlformats.org/officeDocument/2006/relationships/slideLayout" Target="../slideLayouts/slideLayout3.xml"/><Relationship Id="rId29" Type="http://schemas.openxmlformats.org/officeDocument/2006/relationships/slideLayout" Target="../slideLayouts/slideLayout29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381" name="Picture 5"/>
          <p:cNvPicPr>
            <a:picLocks noChangeAspect="1" noChangeArrowheads="1"/>
          </p:cNvPicPr>
          <p:nvPr userDrawn="1"/>
        </p:nvPicPr>
        <p:blipFill>
          <a:blip r:embed="rId32"/>
          <a:srcRect l="7864" r="5075" b="34564"/>
          <a:stretch>
            <a:fillRect/>
          </a:stretch>
        </p:blipFill>
        <p:spPr bwMode="auto">
          <a:xfrm>
            <a:off x="0" y="4286262"/>
            <a:ext cx="9144000" cy="85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5" name="矩形 4"/>
          <p:cNvSpPr/>
          <p:nvPr userDrawn="1"/>
        </p:nvSpPr>
        <p:spPr>
          <a:xfrm flipH="1">
            <a:off x="1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10"/>
          <p:cNvSpPr txBox="1"/>
          <p:nvPr userDrawn="1"/>
        </p:nvSpPr>
        <p:spPr>
          <a:xfrm>
            <a:off x="193237" y="92978"/>
            <a:ext cx="1062355" cy="2755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zh-CN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7    </a:t>
            </a:r>
            <a:r>
              <a:rPr kumimoji="1" lang="zh-CN" altLang="en-US" sz="1200" dirty="0" smtClean="0">
                <a:latin typeface="Heiti SC Light" panose="02000000000000000000" pitchFamily="2" charset="-128"/>
                <a:ea typeface="Heiti SC Light" panose="02000000000000000000" pitchFamily="2" charset="-128"/>
              </a:rPr>
              <a:t>狮子和鹿</a:t>
            </a:r>
            <a:endParaRPr kumimoji="1" lang="zh-CN" altLang="en-US" sz="1200" dirty="0">
              <a:latin typeface="Heiti SC Light" panose="02000000000000000000" pitchFamily="2" charset="-128"/>
              <a:ea typeface="Heiti SC Light" panose="02000000000000000000" pitchFamily="2" charset="-128"/>
            </a:endParaRPr>
          </a:p>
        </p:txBody>
      </p:sp>
      <p:pic>
        <p:nvPicPr>
          <p:cNvPr id="101378" name="Picture 2" descr="https://timgsa.baidu.com/timg?image&amp;quality=80&amp;size=b9999_10000&amp;sec=1538402583537&amp;di=11858a832accaff8400af55185c29644&amp;imgtype=0&amp;src=http%3A%2F%2Fimgsrc.baidu.com%2Fimgad%2Fpic%2Fitem%2Fd1160924ab18972b1fa23fe3edcd7b899e510a7a.jpg"/>
          <p:cNvPicPr>
            <a:picLocks noChangeAspect="1" noChangeArrowheads="1"/>
          </p:cNvPicPr>
          <p:nvPr userDrawn="1"/>
        </p:nvPicPr>
        <p:blipFill>
          <a:blip r:embed="rId3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contrast="40000"/>
          </a:blip>
          <a:srcRect b="5500"/>
          <a:stretch>
            <a:fillRect/>
          </a:stretch>
        </p:blipFill>
        <p:spPr bwMode="auto">
          <a:xfrm>
            <a:off x="7143769" y="4026810"/>
            <a:ext cx="785818" cy="1116690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6.png"/><Relationship Id="rId2" Type="http://schemas.microsoft.com/office/2007/relationships/media" Target="../media/media1.avi"/><Relationship Id="rId1" Type="http://schemas.openxmlformats.org/officeDocument/2006/relationships/video" Target="../media/media1.avi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388350" y="0"/>
            <a:ext cx="755650" cy="516382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4515" name="Picture 3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BF5EB">
                  <a:alpha val="100000"/>
                </a:srgbClr>
              </a:clrFrom>
              <a:clrTo>
                <a:srgbClr val="FBF5EB">
                  <a:alpha val="100000"/>
                  <a:alpha val="0"/>
                </a:srgbClr>
              </a:clrTo>
            </a:clrChange>
            <a:lum contrast="40000"/>
          </a:blip>
          <a:srcRect/>
          <a:stretch>
            <a:fillRect/>
          </a:stretch>
        </p:blipFill>
        <p:spPr bwMode="auto">
          <a:xfrm>
            <a:off x="-20955" y="-635"/>
            <a:ext cx="8436610" cy="51644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文本框 11"/>
          <p:cNvSpPr txBox="1"/>
          <p:nvPr/>
        </p:nvSpPr>
        <p:spPr>
          <a:xfrm>
            <a:off x="261435" y="32096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schemeClr val="bg1"/>
                </a:solidFill>
              </a:rPr>
              <a:t>第二课时</a:t>
            </a:r>
            <a:endParaRPr kumimoji="1"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30755" y="601345"/>
            <a:ext cx="528320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7  </a:t>
            </a:r>
            <a:r>
              <a:rPr lang="zh-CN" altLang="zh-CN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鹿角</a:t>
            </a:r>
            <a:r>
              <a:rPr lang="zh-CN" altLang="en-US" sz="4400" b="1" dirty="0" smtClean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和鹿腿</a:t>
            </a:r>
            <a:endParaRPr lang="zh-CN" altLang="en-US" sz="44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36850" y="1514475"/>
            <a:ext cx="32035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zh-CN" sz="3600">
                <a:solidFill>
                  <a:srgbClr val="FF0000"/>
                </a:solidFill>
              </a:rPr>
              <a:t>咦</a:t>
            </a:r>
            <a:r>
              <a:rPr lang="zh-CN" altLang="zh-CN" sz="3600"/>
              <a:t>，这是我吗</a:t>
            </a:r>
            <a:r>
              <a:rPr lang="zh-CN" altLang="zh-CN" sz="3600">
                <a:solidFill>
                  <a:srgbClr val="FF0000"/>
                </a:solidFill>
              </a:rPr>
              <a:t>？</a:t>
            </a:r>
            <a:endParaRPr lang="zh-CN" altLang="zh-CN" sz="360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356870" y="393065"/>
            <a:ext cx="1643380" cy="4750435"/>
          </a:xfrm>
          <a:prstGeom prst="rect">
            <a:avLst/>
          </a:prstGeom>
          <a:noFill/>
        </p:spPr>
      </p:pic>
      <p:sp>
        <p:nvSpPr>
          <p:cNvPr id="17" name="矩形标注 16"/>
          <p:cNvSpPr/>
          <p:nvPr/>
        </p:nvSpPr>
        <p:spPr>
          <a:xfrm>
            <a:off x="2286000" y="1012825"/>
            <a:ext cx="6096000" cy="1445259"/>
          </a:xfrm>
          <a:prstGeom prst="wedgeRectCallout">
            <a:avLst>
              <a:gd name="adj1" fmla="val -60461"/>
              <a:gd name="adj2" fmla="val -5602"/>
            </a:avLst>
          </a:prstGeom>
          <a:ln>
            <a:solidFill>
              <a:srgbClr val="00B050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啊！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我的身子</a:t>
            </a:r>
            <a:r>
              <a:rPr lang="zh-CN" altLang="en-US" sz="28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匀称，</a:t>
            </a:r>
            <a:r>
              <a:rPr lang="zh-CN" altLang="en-US" sz="2800" u="heavy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我的角</a:t>
            </a:r>
            <a:r>
              <a:rPr lang="zh-CN" altLang="en-US" sz="2800" u="heavy" dirty="0" smtClean="0">
                <a:solidFill>
                  <a:srgbClr val="FF0000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多么</a:t>
            </a:r>
            <a:r>
              <a:rPr lang="zh-CN" altLang="en-US" sz="2800" u="heavy" dirty="0" smtClean="0">
                <a:solidFill>
                  <a:schemeClr val="tx1"/>
                </a:solidFill>
                <a:uFill>
                  <a:solidFill>
                    <a:srgbClr val="FF0000"/>
                  </a:solidFill>
                </a:uFill>
                <a:latin typeface="楷体" panose="02010609060101010101" pitchFamily="49" charset="-122"/>
                <a:ea typeface="楷体" panose="02010609060101010101" pitchFamily="49" charset="-122"/>
              </a:rPr>
              <a:t>精美别致，好像两束美丽的珊瑚。</a:t>
            </a:r>
            <a:r>
              <a:rPr lang="zh-CN" altLang="en-US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zh-CN" altLang="en-US" sz="28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标注 4"/>
          <p:cNvSpPr/>
          <p:nvPr/>
        </p:nvSpPr>
        <p:spPr>
          <a:xfrm>
            <a:off x="3466459" y="1299528"/>
            <a:ext cx="4429156" cy="1383664"/>
          </a:xfrm>
          <a:prstGeom prst="wedgeRectCallout">
            <a:avLst>
              <a:gd name="adj1" fmla="val -70630"/>
              <a:gd name="adj2" fmla="val -9729"/>
            </a:avLst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，这四条腿太细了，怎么配得上这两只美丽的角呢！”</a:t>
            </a:r>
            <a:endParaRPr lang="zh-CN" altLang="en-US" sz="28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Picture 2" descr="https://timgsa.baidu.com/timg?image&amp;quality=80&amp;size=b9999_10000&amp;sec=1538412377062&amp;di=c184502734651582f82749292d9d4de3&amp;imgtype=0&amp;src=http%3A%2F%2Fimgsrc.baidu.com%2Fimgad%2Fpic%2Fitem%2Fd1160924ab18972b1fa23fe3edcd7b899e510a7a.jpg"/>
          <p:cNvPicPr>
            <a:picLocks noChangeAspect="1" noChangeArrowheads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5500"/>
          <a:stretch>
            <a:fillRect/>
          </a:stretch>
        </p:blipFill>
        <p:spPr bwMode="auto">
          <a:xfrm flipH="1">
            <a:off x="974090" y="2189480"/>
            <a:ext cx="1960245" cy="278574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 狮子和鹿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-14605" y="635"/>
            <a:ext cx="9178925" cy="516318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 flipH="1">
            <a:off x="-14922" y="116330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161281" y="110686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人教版  语文  三年级  下册</a:t>
            </a:r>
            <a:endParaRPr kumimoji="1"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14:window dir="vert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78790" y="571500"/>
            <a:ext cx="8067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 学完课文，小猴子和小松鼠展开了讨论，看看谁的说法是正确的。</a:t>
            </a:r>
            <a:r>
              <a:rPr lang="zh-CN" altLang="en-US" sz="2400" dirty="0" smtClean="0"/>
              <a:t>（</a:t>
            </a:r>
            <a:r>
              <a:rPr lang="zh-CN" altLang="en-US" sz="2400" b="1" dirty="0" smtClean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课后第三题</a:t>
            </a:r>
            <a:r>
              <a:rPr lang="zh-CN" altLang="en-US" sz="2400" dirty="0" smtClean="0"/>
              <a:t>）</a:t>
            </a:r>
            <a:endParaRPr lang="zh-CN" altLang="en-US" sz="2400" dirty="0" smtClean="0"/>
          </a:p>
        </p:txBody>
      </p:sp>
      <p:pic>
        <p:nvPicPr>
          <p:cNvPr id="1026" name="Picture 2" descr="http://imgsrc.baidu.com/imgad/pic/item/cf1b9d16fdfaaf51eefedd76865494eef11f7add.jpg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3000378"/>
            <a:ext cx="2143122" cy="2143122"/>
          </a:xfrm>
          <a:prstGeom prst="rect">
            <a:avLst/>
          </a:prstGeom>
          <a:noFill/>
        </p:spPr>
      </p:pic>
      <p:pic>
        <p:nvPicPr>
          <p:cNvPr id="1028" name="Picture 4" descr="http://c.hiphotos.baidu.com/zhidao/pic/item/203fb80e7bec54e7ac45cbbcbb389b504ec26ae3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786578" y="3925418"/>
            <a:ext cx="1571635" cy="121808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57158" y="1714494"/>
            <a:ext cx="3714776" cy="829944"/>
          </a:xfrm>
          <a:prstGeom prst="wedgeRectCallout">
            <a:avLst>
              <a:gd name="adj1" fmla="val -8067"/>
              <a:gd name="adj2" fmla="val 109917"/>
            </a:avLst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美丽的鹿角无关紧要，实用的腿才是最重要的。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00496" y="2786064"/>
            <a:ext cx="3714776" cy="829944"/>
          </a:xfrm>
          <a:prstGeom prst="wedgeRectCallout">
            <a:avLst>
              <a:gd name="adj1" fmla="val 39466"/>
              <a:gd name="adj2" fmla="val 87151"/>
            </a:avLst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400" dirty="0" smtClean="0"/>
              <a:t>     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鹿角和鹿腿都很重要，它们各有各的长处。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971550" y="1779270"/>
            <a:ext cx="6840855" cy="201612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81940" y="867410"/>
            <a:ext cx="806767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     </a:t>
            </a:r>
            <a:r>
              <a:rPr lang="zh-CN" altLang="en-US" sz="3600" dirty="0" smtClean="0"/>
              <a:t> 学完这个故事，你懂得了什么？</a:t>
            </a:r>
            <a:endParaRPr lang="zh-CN" altLang="en-US" sz="3600" dirty="0" smtClean="0"/>
          </a:p>
        </p:txBody>
      </p:sp>
      <p:sp>
        <p:nvSpPr>
          <p:cNvPr id="4" name="文本框 3"/>
          <p:cNvSpPr txBox="1"/>
          <p:nvPr/>
        </p:nvSpPr>
        <p:spPr>
          <a:xfrm>
            <a:off x="1007745" y="1913255"/>
            <a:ext cx="6877685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6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尺有所短，寸有所长，我们既要看到事物的长处，又要看到事物的短处。</a:t>
            </a:r>
            <a:endParaRPr lang="zh-CN" altLang="en-US" sz="3600" b="1" dirty="0" smtClean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>
            <a:lum contrast="40000"/>
          </a:blip>
          <a:srcRect/>
          <a:stretch>
            <a:fillRect/>
          </a:stretch>
        </p:blipFill>
        <p:spPr bwMode="auto">
          <a:xfrm>
            <a:off x="-6350" y="-7938"/>
            <a:ext cx="9156700" cy="515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14630" y="141605"/>
            <a:ext cx="8813165" cy="10763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三、如果小鹿又一次来到了河边，看到自己的腿和角，他会怎么说呢？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14985" y="1403350"/>
            <a:ext cx="327850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提示：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角：美丽 差点儿送命  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腿：难看 狮口逃生</a:t>
            </a:r>
            <a:endParaRPr lang="zh-CN" altLang="en-US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/>
    </p:bldLst>
  </p:timing>
</p:sld>
</file>

<file path=ppt/tags/tag1.xml><?xml version="1.0" encoding="utf-8"?>
<p:tagLst xmlns:p="http://schemas.openxmlformats.org/presentationml/2006/main">
  <p:tag name="KSO_WM_DOC_GUID" val="{b0fbf702-e780-449e-be6c-0cd9334aa311}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315</Words>
  <Application>WPS 演示</Application>
  <PresentationFormat>全屏显示(16:9)</PresentationFormat>
  <Paragraphs>28</Paragraphs>
  <Slides>8</Slides>
  <Notes>12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Arial</vt:lpstr>
      <vt:lpstr>宋体</vt:lpstr>
      <vt:lpstr>Wingdings</vt:lpstr>
      <vt:lpstr>Heiti SC Light</vt:lpstr>
      <vt:lpstr>微软雅黑</vt:lpstr>
      <vt:lpstr>黑体</vt:lpstr>
      <vt:lpstr>楷体</vt:lpstr>
      <vt:lpstr>Times New Roman</vt:lpstr>
      <vt:lpstr>Arial Unicode MS</vt:lpstr>
      <vt:lpstr>Calibri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眼泪笑了</cp:lastModifiedBy>
  <cp:revision>143</cp:revision>
  <dcterms:created xsi:type="dcterms:W3CDTF">2017-03-17T02:28:00Z</dcterms:created>
  <dcterms:modified xsi:type="dcterms:W3CDTF">2019-03-14T14:16:18Z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