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02000A-4E87-4CA5-B5B8-9E8E142A48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ACD1B1-5A77-46B5-96A4-1C6D7648C2C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A6AFC03-0E00-4292-9CF7-C5195B87DB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55D68-0A3E-4FD7-B45E-CC697D1B8C4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7963E-5285-4105-81F8-9B93E33DC89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92DFE-9383-4AF4-91E4-C417E37346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E27E9-3221-41B1-B98C-782E4FAC565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48932-701F-45B0-BFB9-5A3EC9C8F9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23A9F-96B7-49E8-B905-F1D94F81B40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458A6-5A9F-4EB9-BA7E-41F7B4D2AB0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17EB0-7785-4E4E-B770-CF8D1A8439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14E59-9A70-45A7-8D3E-EF990194F9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26017-B35D-4F91-91F1-64CB95A29E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Century Gothic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8E188AE6-1CA6-4F39-A45E-AA23CF7D3CF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3.wmf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slide" Target="slide6.xml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wmf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slide" Target="slide3.xml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4.wmf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26.wmf"/><Relationship Id="rId7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1.wmf"/><Relationship Id="rId7" Type="http://schemas.openxmlformats.org/officeDocument/2006/relationships/image" Target="../media/image35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slide" Target="slide15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wmf"/><Relationship Id="rId5" Type="http://schemas.openxmlformats.org/officeDocument/2006/relationships/image" Target="../media/image44.png"/><Relationship Id="rId4" Type="http://schemas.openxmlformats.org/officeDocument/2006/relationships/image" Target="../media/image43.wmf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9"/>
          <p:cNvSpPr>
            <a:spLocks noChangeArrowheads="1" noChangeShapeType="1" noTextEdit="1"/>
          </p:cNvSpPr>
          <p:nvPr/>
        </p:nvSpPr>
        <p:spPr bwMode="auto">
          <a:xfrm>
            <a:off x="838200" y="685800"/>
            <a:ext cx="64008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认识负数</a:t>
            </a:r>
          </a:p>
        </p:txBody>
      </p:sp>
      <p:pic>
        <p:nvPicPr>
          <p:cNvPr id="11274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319563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3200400"/>
            <a:ext cx="22955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4191000"/>
            <a:ext cx="517525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>
            <a:hlinkClick r:id="rId8" action="ppaction://hlinksldjump"/>
          </p:cNvPr>
          <p:cNvSpPr/>
          <p:nvPr/>
        </p:nvSpPr>
        <p:spPr>
          <a:xfrm>
            <a:off x="7924800" y="6172200"/>
            <a:ext cx="1066800" cy="457200"/>
          </a:xfrm>
          <a:prstGeom prst="roundRect">
            <a:avLst/>
          </a:prstGeom>
          <a:gradFill>
            <a:gsLst>
              <a:gs pos="0">
                <a:srgbClr val="FFF200">
                  <a:alpha val="3600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</a:rPr>
              <a:t>结束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85800"/>
            <a:ext cx="17907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76400"/>
            <a:ext cx="50292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1219200"/>
            <a:ext cx="39862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810000"/>
            <a:ext cx="3962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267200"/>
            <a:ext cx="4953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0" name="右箭头 9">
            <a:hlinkClick r:id="rId7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2743200" y="381000"/>
            <a:ext cx="2362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试一试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66800"/>
            <a:ext cx="1698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14800"/>
            <a:ext cx="151923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676400"/>
            <a:ext cx="9144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1524000" y="1600200"/>
            <a:ext cx="4343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）学校四年级共转入</a:t>
            </a:r>
            <a:r>
              <a:rPr lang="en-US" altLang="zh-CN" sz="2000" b="1"/>
              <a:t>25</a:t>
            </a:r>
            <a:r>
              <a:rPr lang="zh-CN" altLang="en-US" sz="2000" b="1"/>
              <a:t>名学生记做</a:t>
            </a:r>
            <a:r>
              <a:rPr lang="en-US" altLang="zh-CN" sz="2000" b="1"/>
              <a:t>+25</a:t>
            </a:r>
            <a:r>
              <a:rPr lang="zh-CN" altLang="en-US" sz="2000" b="1"/>
              <a:t>名，那么五年级转走了</a:t>
            </a:r>
            <a:r>
              <a:rPr lang="en-US" altLang="zh-CN" sz="2000" b="1"/>
              <a:t>18</a:t>
            </a:r>
            <a:r>
              <a:rPr lang="zh-CN" altLang="en-US" sz="2000" b="1"/>
              <a:t>名学生应记作（     ）名。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1600200" y="2590800"/>
            <a:ext cx="4343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（</a:t>
            </a:r>
            <a:r>
              <a:rPr lang="en-US" altLang="zh-CN" sz="2000" b="1"/>
              <a:t>2</a:t>
            </a:r>
            <a:r>
              <a:rPr lang="zh-CN" altLang="en-US" sz="2000" b="1"/>
              <a:t>）北国商城有</a:t>
            </a:r>
            <a:r>
              <a:rPr lang="en-US" altLang="zh-CN" sz="2000" b="1"/>
              <a:t>6</a:t>
            </a:r>
            <a:r>
              <a:rPr lang="zh-CN" altLang="en-US" sz="2000" b="1"/>
              <a:t>层，地下有</a:t>
            </a:r>
            <a:r>
              <a:rPr lang="en-US" altLang="zh-CN" sz="2000" b="1"/>
              <a:t>2</a:t>
            </a:r>
            <a:r>
              <a:rPr lang="zh-CN" altLang="en-US" sz="2000" b="1"/>
              <a:t>层。地面以上第</a:t>
            </a:r>
            <a:r>
              <a:rPr lang="en-US" altLang="zh-CN" sz="2000" b="1"/>
              <a:t>1</a:t>
            </a:r>
            <a:r>
              <a:rPr lang="zh-CN" altLang="en-US" sz="2000" b="1"/>
              <a:t>层记作</a:t>
            </a:r>
            <a:r>
              <a:rPr lang="en-US" altLang="zh-CN" sz="2000" b="1"/>
              <a:t>+1</a:t>
            </a:r>
            <a:r>
              <a:rPr lang="zh-CN" altLang="en-US" sz="2000" b="1"/>
              <a:t>层，地面以下第</a:t>
            </a:r>
            <a:r>
              <a:rPr lang="en-US" altLang="zh-CN" sz="2000" b="1"/>
              <a:t>2</a:t>
            </a:r>
            <a:r>
              <a:rPr lang="zh-CN" altLang="en-US" sz="2000" b="1"/>
              <a:t>层记作（     ）层，地面以上第四层记作（     ）层。</a:t>
            </a:r>
          </a:p>
        </p:txBody>
      </p:sp>
      <p:pic>
        <p:nvPicPr>
          <p:cNvPr id="17438" name="Picture 30"/>
          <p:cNvPicPr>
            <a:picLocks noChangeAspect="1" noChangeArrowheads="1"/>
          </p:cNvPicPr>
          <p:nvPr/>
        </p:nvPicPr>
        <p:blipFill>
          <a:blip r:embed="rId5" cstate="print"/>
          <a:srcRect l="883" t="4224" r="8569"/>
          <a:stretch>
            <a:fillRect/>
          </a:stretch>
        </p:blipFill>
        <p:spPr bwMode="auto">
          <a:xfrm>
            <a:off x="457200" y="4572000"/>
            <a:ext cx="60960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0" name="右箭头 9">
            <a:hlinkClick r:id="rId6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7430" grpId="0"/>
      <p:bldP spid="17431" grpId="0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62000"/>
            <a:ext cx="17049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810000"/>
            <a:ext cx="22860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2" name="AutoShape 18"/>
          <p:cNvSpPr>
            <a:spLocks noChangeArrowheads="1"/>
          </p:cNvSpPr>
          <p:nvPr/>
        </p:nvSpPr>
        <p:spPr bwMode="auto">
          <a:xfrm>
            <a:off x="838200" y="4191000"/>
            <a:ext cx="3048000" cy="1600200"/>
          </a:xfrm>
          <a:prstGeom prst="wedgeEllipseCallout">
            <a:avLst>
              <a:gd name="adj1" fmla="val 59426"/>
              <a:gd name="adj2" fmla="val -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/>
              <a:t>具有相反意义的量可以用正、负数来表示。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8" name="右箭头 7">
            <a:hlinkClick r:id="rId4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6391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676400"/>
            <a:ext cx="9144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22"/>
          <p:cNvSpPr txBox="1">
            <a:spLocks noChangeArrowheads="1"/>
          </p:cNvSpPr>
          <p:nvPr/>
        </p:nvSpPr>
        <p:spPr bwMode="auto">
          <a:xfrm>
            <a:off x="1524000" y="1600200"/>
            <a:ext cx="4343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）学校四年级共转入</a:t>
            </a:r>
            <a:r>
              <a:rPr lang="en-US" altLang="zh-CN" sz="2000" b="1"/>
              <a:t>25</a:t>
            </a:r>
            <a:r>
              <a:rPr lang="zh-CN" altLang="en-US" sz="2000" b="1"/>
              <a:t>名学生记做</a:t>
            </a:r>
            <a:r>
              <a:rPr lang="en-US" altLang="zh-CN" sz="2000" b="1"/>
              <a:t>+25</a:t>
            </a:r>
            <a:r>
              <a:rPr lang="zh-CN" altLang="en-US" sz="2000" b="1"/>
              <a:t>名，那么五年级转走了</a:t>
            </a:r>
            <a:r>
              <a:rPr lang="en-US" altLang="zh-CN" sz="2000" b="1"/>
              <a:t>18</a:t>
            </a:r>
            <a:r>
              <a:rPr lang="zh-CN" altLang="en-US" sz="2000" b="1"/>
              <a:t>名学生应记作（</a:t>
            </a:r>
            <a:r>
              <a:rPr lang="en-US" altLang="zh-CN" sz="2000" b="1"/>
              <a:t>-18</a:t>
            </a:r>
            <a:r>
              <a:rPr lang="zh-CN" altLang="en-US" sz="2000" b="1"/>
              <a:t>）名。</a:t>
            </a:r>
          </a:p>
        </p:txBody>
      </p:sp>
      <p:sp>
        <p:nvSpPr>
          <p:cNvPr id="16393" name="Text Box 23"/>
          <p:cNvSpPr txBox="1">
            <a:spLocks noChangeArrowheads="1"/>
          </p:cNvSpPr>
          <p:nvPr/>
        </p:nvSpPr>
        <p:spPr bwMode="auto">
          <a:xfrm>
            <a:off x="1600200" y="2590800"/>
            <a:ext cx="4343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（</a:t>
            </a:r>
            <a:r>
              <a:rPr lang="en-US" altLang="zh-CN" sz="2000" b="1"/>
              <a:t>2</a:t>
            </a:r>
            <a:r>
              <a:rPr lang="zh-CN" altLang="en-US" sz="2000" b="1"/>
              <a:t>）北国商城有</a:t>
            </a:r>
            <a:r>
              <a:rPr lang="en-US" altLang="zh-CN" sz="2000" b="1"/>
              <a:t>6</a:t>
            </a:r>
            <a:r>
              <a:rPr lang="zh-CN" altLang="en-US" sz="2000" b="1"/>
              <a:t>层，地下有</a:t>
            </a:r>
            <a:r>
              <a:rPr lang="en-US" altLang="zh-CN" sz="2000" b="1"/>
              <a:t>2</a:t>
            </a:r>
            <a:r>
              <a:rPr lang="zh-CN" altLang="en-US" sz="2000" b="1"/>
              <a:t>层。地面以上第</a:t>
            </a:r>
            <a:r>
              <a:rPr lang="en-US" altLang="zh-CN" sz="2000" b="1"/>
              <a:t>1</a:t>
            </a:r>
            <a:r>
              <a:rPr lang="zh-CN" altLang="en-US" sz="2000" b="1"/>
              <a:t>层记作</a:t>
            </a:r>
            <a:r>
              <a:rPr lang="en-US" altLang="zh-CN" sz="2000" b="1"/>
              <a:t>+1</a:t>
            </a:r>
            <a:r>
              <a:rPr lang="zh-CN" altLang="en-US" sz="2000" b="1"/>
              <a:t>层，地面以下第</a:t>
            </a:r>
            <a:r>
              <a:rPr lang="en-US" altLang="zh-CN" sz="2000" b="1"/>
              <a:t>2</a:t>
            </a:r>
            <a:r>
              <a:rPr lang="zh-CN" altLang="en-US" sz="2000" b="1"/>
              <a:t>层记作（</a:t>
            </a:r>
            <a:r>
              <a:rPr lang="en-US" altLang="zh-CN" sz="2000" b="1"/>
              <a:t>-2</a:t>
            </a:r>
            <a:r>
              <a:rPr lang="zh-CN" altLang="en-US" sz="2000" b="1"/>
              <a:t>）层，地面以上第四层记作（</a:t>
            </a:r>
            <a:r>
              <a:rPr lang="en-US" altLang="zh-CN" sz="2000" b="1"/>
              <a:t>+4</a:t>
            </a:r>
            <a:r>
              <a:rPr lang="zh-CN" altLang="en-US" sz="2000" b="1"/>
              <a:t>）层。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402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276600"/>
            <a:ext cx="160813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5"/>
          <p:cNvPicPr>
            <a:picLocks noChangeAspect="1" noChangeArrowheads="1"/>
          </p:cNvPicPr>
          <p:nvPr/>
        </p:nvPicPr>
        <p:blipFill>
          <a:blip r:embed="rId3" cstate="print"/>
          <a:srcRect r="90329" b="52942"/>
          <a:stretch>
            <a:fillRect/>
          </a:stretch>
        </p:blipFill>
        <p:spPr bwMode="auto">
          <a:xfrm>
            <a:off x="609600" y="9144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447800" y="838200"/>
            <a:ext cx="617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如果把一架电梯，向上走看作正，先下走看作负，那么电梯向上走</a:t>
            </a:r>
            <a:r>
              <a:rPr lang="en-US" altLang="zh-CN" sz="2000" b="1"/>
              <a:t>5</a:t>
            </a:r>
            <a:r>
              <a:rPr lang="zh-CN" altLang="en-US" sz="2000" b="1"/>
              <a:t>层，记作（）层，</a:t>
            </a:r>
            <a:r>
              <a:rPr lang="en-US" altLang="zh-CN" sz="2000" b="1"/>
              <a:t>-3</a:t>
            </a:r>
            <a:r>
              <a:rPr lang="zh-CN" altLang="en-US" sz="2000" b="1"/>
              <a:t>层表示什么？</a:t>
            </a:r>
          </a:p>
        </p:txBody>
      </p:sp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600200"/>
            <a:ext cx="16002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1752600" y="2057400"/>
            <a:ext cx="4267200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、向上走看作正，那么向上走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层可记作</a:t>
            </a:r>
            <a:r>
              <a:rPr lang="zh-CN" altLang="en-US">
                <a:ea typeface="黑体" pitchFamily="2" charset="-122"/>
              </a:rPr>
              <a:t>“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+5</a:t>
            </a:r>
            <a:r>
              <a:rPr lang="en-US" altLang="zh-CN">
                <a:ea typeface="黑体" pitchFamily="2" charset="-122"/>
              </a:rPr>
              <a:t>”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层，也可以记作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层。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838200" y="2743200"/>
            <a:ext cx="5181600" cy="37623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>
                <a:ea typeface="黑体" pitchFamily="2" charset="-122"/>
              </a:rPr>
              <a:t>“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负</a:t>
            </a:r>
            <a:r>
              <a:rPr lang="zh-CN" altLang="en-US">
                <a:ea typeface="黑体" pitchFamily="2" charset="-122"/>
              </a:rPr>
              <a:t>”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代表向下走，那么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-3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层表示向下走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层。</a:t>
            </a:r>
          </a:p>
        </p:txBody>
      </p:sp>
      <p:sp>
        <p:nvSpPr>
          <p:cNvPr id="15381" name="AutoShape 21"/>
          <p:cNvSpPr>
            <a:spLocks noChangeArrowheads="1"/>
          </p:cNvSpPr>
          <p:nvPr/>
        </p:nvSpPr>
        <p:spPr bwMode="auto">
          <a:xfrm rot="1459535">
            <a:off x="914400" y="2057400"/>
            <a:ext cx="611188" cy="717550"/>
          </a:xfrm>
          <a:prstGeom prst="curvedRightArrow">
            <a:avLst>
              <a:gd name="adj1" fmla="val 33144"/>
              <a:gd name="adj2" fmla="val 56625"/>
              <a:gd name="adj3" fmla="val 360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382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733800"/>
            <a:ext cx="4191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4191000"/>
            <a:ext cx="4191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829175"/>
            <a:ext cx="18288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1447800" y="5257800"/>
            <a:ext cx="4876800" cy="882650"/>
          </a:xfrm>
          <a:prstGeom prst="rect">
            <a:avLst/>
          </a:prstGeom>
          <a:noFill/>
          <a:ln w="28575">
            <a:solidFill>
              <a:schemeClr val="hlink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用正数和负数可以表示具有相反意义的</a:t>
            </a:r>
          </a:p>
          <a:p>
            <a:pPr>
              <a:spcBef>
                <a:spcPct val="50000"/>
              </a:spcBef>
            </a:pPr>
            <a:r>
              <a:rPr lang="zh-CN" altLang="en-US" sz="2000" b="1"/>
              <a:t>量，“</a:t>
            </a:r>
            <a:r>
              <a:rPr lang="en-US" altLang="zh-CN" sz="2000" b="1"/>
              <a:t>+”</a:t>
            </a:r>
            <a:r>
              <a:rPr lang="zh-CN" altLang="en-US" sz="2000" b="1"/>
              <a:t>号可以省略，“</a:t>
            </a:r>
            <a:r>
              <a:rPr lang="en-US" altLang="zh-CN" sz="2000" b="1"/>
              <a:t>-”</a:t>
            </a:r>
            <a:r>
              <a:rPr lang="zh-CN" altLang="en-US" sz="2000" b="1"/>
              <a:t>号不能省略。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590800" y="62484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4" name="右箭头 13">
            <a:hlinkClick r:id="rId8" action="ppaction://hlinksldjump"/>
          </p:cNvPr>
          <p:cNvSpPr/>
          <p:nvPr/>
        </p:nvSpPr>
        <p:spPr>
          <a:xfrm>
            <a:off x="2895600" y="62484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376" grpId="0"/>
      <p:bldP spid="15379" grpId="0" animBg="1"/>
      <p:bldP spid="15380" grpId="0" animBg="1"/>
      <p:bldP spid="15381" grpId="0" animBg="1"/>
      <p:bldP spid="15386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2743200" y="381000"/>
            <a:ext cx="2362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练一练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838200" y="1371600"/>
            <a:ext cx="5486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</a:t>
            </a:r>
            <a:r>
              <a:rPr lang="zh-CN" altLang="en-US" sz="2000" b="1"/>
              <a:t>、高于海平面</a:t>
            </a:r>
            <a:r>
              <a:rPr lang="en-US" altLang="zh-CN" sz="2000" b="1"/>
              <a:t>100</a:t>
            </a:r>
            <a:r>
              <a:rPr lang="zh-CN" altLang="en-US" sz="2000" b="1"/>
              <a:t>米记作</a:t>
            </a:r>
            <a:r>
              <a:rPr lang="en-US" altLang="zh-CN" sz="2000" b="1"/>
              <a:t>+100</a:t>
            </a:r>
            <a:r>
              <a:rPr lang="zh-CN" altLang="en-US" sz="2000" b="1"/>
              <a:t>，那么低于海平</a:t>
            </a:r>
          </a:p>
          <a:p>
            <a:pPr>
              <a:spcBef>
                <a:spcPct val="50000"/>
              </a:spcBef>
            </a:pPr>
            <a:r>
              <a:rPr lang="zh-CN" altLang="en-US" sz="2000" b="1"/>
              <a:t>面</a:t>
            </a:r>
            <a:r>
              <a:rPr lang="en-US" altLang="zh-CN" sz="2000" b="1"/>
              <a:t>100</a:t>
            </a:r>
            <a:r>
              <a:rPr lang="zh-CN" altLang="en-US" sz="2000" b="1"/>
              <a:t>米记作（）米。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685800" y="2667000"/>
            <a:ext cx="5486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2</a:t>
            </a:r>
            <a:r>
              <a:rPr lang="zh-CN" altLang="en-US" sz="2000" b="1"/>
              <a:t>、如果某货场运出</a:t>
            </a:r>
            <a:r>
              <a:rPr lang="en-US" altLang="zh-CN" sz="2000" b="1"/>
              <a:t>20</a:t>
            </a:r>
            <a:r>
              <a:rPr lang="zh-CN" altLang="en-US" sz="2000" b="1"/>
              <a:t>吨货记作</a:t>
            </a:r>
            <a:r>
              <a:rPr lang="en-US" altLang="zh-CN" sz="2000" b="1"/>
              <a:t>-20</a:t>
            </a:r>
            <a:r>
              <a:rPr lang="zh-CN" altLang="en-US" sz="2000" b="1"/>
              <a:t>吨，那么运</a:t>
            </a:r>
          </a:p>
          <a:p>
            <a:pPr>
              <a:spcBef>
                <a:spcPct val="50000"/>
              </a:spcBef>
            </a:pPr>
            <a:r>
              <a:rPr lang="zh-CN" altLang="en-US" sz="2000" b="1"/>
              <a:t>进</a:t>
            </a:r>
            <a:r>
              <a:rPr lang="en-US" altLang="zh-CN" sz="2000" b="1"/>
              <a:t>50</a:t>
            </a:r>
            <a:r>
              <a:rPr lang="zh-CN" altLang="en-US" sz="2000" b="1"/>
              <a:t>吨货记作（）吨。</a:t>
            </a:r>
          </a:p>
        </p:txBody>
      </p:sp>
      <p:sp>
        <p:nvSpPr>
          <p:cNvPr id="22553" name="Text Box 25"/>
          <p:cNvSpPr txBox="1">
            <a:spLocks noChangeArrowheads="1"/>
          </p:cNvSpPr>
          <p:nvPr/>
        </p:nvSpPr>
        <p:spPr bwMode="auto">
          <a:xfrm>
            <a:off x="685800" y="4038600"/>
            <a:ext cx="6324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3</a:t>
            </a:r>
            <a:r>
              <a:rPr lang="zh-CN" altLang="en-US" sz="2000" b="1"/>
              <a:t>、观察数字的排列规律，写出后三个数，并尝试写出</a:t>
            </a:r>
          </a:p>
          <a:p>
            <a:pPr>
              <a:spcBef>
                <a:spcPct val="50000"/>
              </a:spcBef>
            </a:pPr>
            <a:r>
              <a:rPr lang="zh-CN" altLang="en-US" sz="2000" b="1"/>
              <a:t>第</a:t>
            </a:r>
            <a:r>
              <a:rPr lang="en-US" altLang="zh-CN" sz="2000" b="1"/>
              <a:t>100</a:t>
            </a:r>
            <a:r>
              <a:rPr lang="zh-CN" altLang="en-US" sz="2000" b="1"/>
              <a:t>个和第</a:t>
            </a:r>
            <a:r>
              <a:rPr lang="en-US" altLang="zh-CN" sz="2000" b="1"/>
              <a:t>301</a:t>
            </a:r>
            <a:r>
              <a:rPr lang="zh-CN" altLang="en-US" sz="2000" b="1"/>
              <a:t>个数。</a:t>
            </a:r>
          </a:p>
          <a:p>
            <a:pPr>
              <a:spcBef>
                <a:spcPct val="50000"/>
              </a:spcBef>
            </a:pPr>
            <a:r>
              <a:rPr lang="en-US" altLang="zh-CN" sz="2000" b="1"/>
              <a:t>-2</a:t>
            </a:r>
            <a:r>
              <a:rPr lang="zh-CN" altLang="en-US" sz="2000" b="1"/>
              <a:t>，</a:t>
            </a:r>
            <a:r>
              <a:rPr lang="en-US" altLang="zh-CN" sz="2000" b="1"/>
              <a:t>4</a:t>
            </a:r>
            <a:r>
              <a:rPr lang="zh-CN" altLang="en-US" sz="2000" b="1"/>
              <a:t>，</a:t>
            </a:r>
            <a:r>
              <a:rPr lang="en-US" altLang="zh-CN" sz="2000" b="1"/>
              <a:t>-6</a:t>
            </a:r>
            <a:r>
              <a:rPr lang="zh-CN" altLang="en-US" sz="2000" b="1"/>
              <a:t>，</a:t>
            </a:r>
            <a:r>
              <a:rPr lang="en-US" altLang="zh-CN" sz="2000" b="1"/>
              <a:t>8</a:t>
            </a:r>
            <a:r>
              <a:rPr lang="zh-CN" altLang="en-US" sz="2000" b="1"/>
              <a:t>，</a:t>
            </a:r>
            <a:r>
              <a:rPr lang="en-US" altLang="zh-CN" sz="2000" b="1"/>
              <a:t>-10</a:t>
            </a:r>
            <a:r>
              <a:rPr lang="zh-CN" altLang="en-US" sz="2000" b="1"/>
              <a:t>，</a:t>
            </a:r>
            <a:r>
              <a:rPr lang="en-US" altLang="zh-CN" sz="2000" b="1"/>
              <a:t>12</a:t>
            </a:r>
            <a:r>
              <a:rPr lang="zh-CN" altLang="en-US" sz="2000" b="1"/>
              <a:t>，</a:t>
            </a:r>
            <a:r>
              <a:rPr lang="en-US" altLang="zh-CN" sz="2000" b="1"/>
              <a:t>-14</a:t>
            </a:r>
            <a:r>
              <a:rPr lang="zh-CN" altLang="en-US" sz="2000" b="1"/>
              <a:t>，</a:t>
            </a:r>
            <a:r>
              <a:rPr lang="en-US" altLang="zh-CN" sz="2000" b="1"/>
              <a:t>16</a:t>
            </a:r>
            <a:r>
              <a:rPr lang="zh-CN" altLang="en-US" sz="2000" b="1"/>
              <a:t>，</a:t>
            </a:r>
            <a:r>
              <a:rPr lang="en-US" altLang="zh-CN" sz="2000" b="1"/>
              <a:t>-18……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7" name="右箭头 6">
            <a:hlinkClick r:id="rId2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2545" grpId="0"/>
      <p:bldP spid="22551" grpId="0"/>
      <p:bldP spid="22553" grpId="0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壁纸07-动作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152400"/>
            <a:ext cx="762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WordArt 4"/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3581400" cy="1828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1600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1524000" y="762000"/>
            <a:ext cx="4953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负数的读法和写法</a:t>
            </a:r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38600"/>
            <a:ext cx="1608138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09800"/>
            <a:ext cx="189865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828800"/>
            <a:ext cx="586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2209800"/>
            <a:ext cx="1682750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7200" y="2209800"/>
            <a:ext cx="1827213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3581400"/>
            <a:ext cx="32004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4529138"/>
            <a:ext cx="6477000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 12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5" name="右箭头 14">
            <a:hlinkClick r:id="rId10" action="ppaction://hlinksldjump"/>
          </p:cNvPr>
          <p:cNvSpPr/>
          <p:nvPr/>
        </p:nvSpPr>
        <p:spPr>
          <a:xfrm>
            <a:off x="41148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156368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43000"/>
            <a:ext cx="16541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524000"/>
            <a:ext cx="41148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590800"/>
            <a:ext cx="41148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3352800"/>
            <a:ext cx="41148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 descr="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3048000"/>
            <a:ext cx="185420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右箭头 10">
            <a:hlinkClick r:id="rId8" action="ppaction://hlinksldjump"/>
          </p:cNvPr>
          <p:cNvSpPr/>
          <p:nvPr/>
        </p:nvSpPr>
        <p:spPr>
          <a:xfrm>
            <a:off x="41148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38433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447800"/>
            <a:ext cx="4267200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200400"/>
            <a:ext cx="43434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657600"/>
            <a:ext cx="4343400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4648200"/>
            <a:ext cx="3886200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10"/>
          <p:cNvSpPr/>
          <p:nvPr/>
        </p:nvSpPr>
        <p:spPr>
          <a:xfrm>
            <a:off x="2590800" y="6324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2590800" y="6324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返  回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1600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1524000" y="762000"/>
            <a:ext cx="4953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负数的含义</a:t>
            </a:r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057400"/>
            <a:ext cx="5410200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4" descr="壁纸07-动作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828800"/>
            <a:ext cx="13573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2362200" y="1524000"/>
            <a:ext cx="2209800" cy="1295400"/>
          </a:xfrm>
          <a:prstGeom prst="cloudCallout">
            <a:avLst>
              <a:gd name="adj1" fmla="val 60778"/>
              <a:gd name="adj2" fmla="val 40074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b="1"/>
              <a:t>你知道怎么表示它们的高度吗？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0" name="右箭头 9">
            <a:hlinkClick r:id="rId5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6639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048000"/>
            <a:ext cx="185420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77724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533400"/>
            <a:ext cx="17557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828800"/>
            <a:ext cx="18272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514600"/>
            <a:ext cx="42672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276600"/>
            <a:ext cx="426720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838200" y="4343400"/>
            <a:ext cx="4419600" cy="1752600"/>
          </a:xfrm>
          <a:prstGeom prst="wedgeRoundRectCallout">
            <a:avLst>
              <a:gd name="adj1" fmla="val 47412"/>
              <a:gd name="adj2" fmla="val -6286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/>
              <a:t>以海平面为分界线，海平面以上的高度用正数表示，海平面以下的高度用负数表示。它们的分界点用</a:t>
            </a:r>
            <a:r>
              <a:rPr lang="en-US" altLang="zh-CN" sz="2000" b="1"/>
              <a:t>0</a:t>
            </a:r>
            <a:r>
              <a:rPr lang="zh-CN" altLang="en-US" sz="2000" b="1"/>
              <a:t>表示，</a:t>
            </a:r>
            <a:r>
              <a:rPr lang="en-US" altLang="zh-CN" sz="2000" b="1"/>
              <a:t>0</a:t>
            </a:r>
            <a:r>
              <a:rPr lang="zh-CN" altLang="en-US" sz="2000" b="1"/>
              <a:t>既不是正数，也不是负数。正数比</a:t>
            </a:r>
            <a:r>
              <a:rPr lang="en-US" altLang="zh-CN" sz="2000" b="1"/>
              <a:t>0</a:t>
            </a:r>
            <a:r>
              <a:rPr lang="zh-CN" altLang="en-US" sz="2000" b="1"/>
              <a:t>大，负数比</a:t>
            </a:r>
            <a:r>
              <a:rPr lang="en-US" altLang="zh-CN" sz="2000" b="1"/>
              <a:t>0</a:t>
            </a:r>
            <a:r>
              <a:rPr lang="zh-CN" altLang="en-US" sz="2000" b="1"/>
              <a:t>小。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819400" y="61722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2" name="圆角矩形 11">
            <a:hlinkClick r:id="rId8" action="ppaction://hlinksldjump"/>
          </p:cNvPr>
          <p:cNvSpPr/>
          <p:nvPr/>
        </p:nvSpPr>
        <p:spPr>
          <a:xfrm>
            <a:off x="2819400" y="61722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返  回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7662" grpId="0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1600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524000" y="609600"/>
            <a:ext cx="5562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用负数表示日常生活中的简单问题</a:t>
            </a: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00400"/>
            <a:ext cx="64770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029200"/>
            <a:ext cx="40386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981200"/>
            <a:ext cx="3962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2514600"/>
            <a:ext cx="35052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15" descr="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4495800"/>
            <a:ext cx="12366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10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0" name="右箭头 9">
            <a:hlinkClick r:id="rId8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600"/>
            <a:ext cx="36576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533400"/>
            <a:ext cx="17557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990600"/>
            <a:ext cx="4238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3886200"/>
            <a:ext cx="380682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4343400"/>
            <a:ext cx="46482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8" name="右箭头 7">
            <a:hlinkClick r:id="rId7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54864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971550"/>
            <a:ext cx="39274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990600"/>
            <a:ext cx="16002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371600"/>
            <a:ext cx="58674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1752600"/>
            <a:ext cx="44958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86200"/>
            <a:ext cx="1898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4495800"/>
            <a:ext cx="5867400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10"/>
          <p:cNvSpPr/>
          <p:nvPr/>
        </p:nvSpPr>
        <p:spPr>
          <a:xfrm>
            <a:off x="2590800" y="5943600"/>
            <a:ext cx="1219200" cy="381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下一步</a:t>
            </a:r>
          </a:p>
        </p:txBody>
      </p:sp>
      <p:sp>
        <p:nvSpPr>
          <p:cNvPr id="10" name="右箭头 9">
            <a:hlinkClick r:id="rId9" action="ppaction://hlinksldjump"/>
          </p:cNvPr>
          <p:cNvSpPr/>
          <p:nvPr/>
        </p:nvSpPr>
        <p:spPr>
          <a:xfrm>
            <a:off x="2895600" y="5943600"/>
            <a:ext cx="609600" cy="381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theme/theme1.xml><?xml version="1.0" encoding="utf-8"?>
<a:theme xmlns:a="http://schemas.openxmlformats.org/drawingml/2006/main" name="书堆型">
  <a:themeElements>
    <a:clrScheme name="书堆型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书堆型设计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书堆型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书堆型</Template>
  <TotalTime>7</TotalTime>
  <Words>640</Words>
  <Application>Microsoft Office PowerPoint</Application>
  <PresentationFormat>全屏显示(4:3)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书堆型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/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china</dc:creator>
  <cp:keywords/>
  <dc:description/>
  <cp:lastModifiedBy>user</cp:lastModifiedBy>
  <cp:revision>2</cp:revision>
  <dcterms:created xsi:type="dcterms:W3CDTF">2012-02-27T09:02:24Z</dcterms:created>
  <dcterms:modified xsi:type="dcterms:W3CDTF">2012-03-15T02:31:40Z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TC011594402052</vt:lpwstr>
  </property>
</Properties>
</file>