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8" r:id="rId9"/>
    <p:sldId id="262" r:id="rId10"/>
    <p:sldId id="270" r:id="rId11"/>
    <p:sldId id="271" r:id="rId12"/>
    <p:sldId id="265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78" autoAdjust="0"/>
    <p:restoredTop sz="86438" autoAdjust="0"/>
  </p:normalViewPr>
  <p:slideViewPr>
    <p:cSldViewPr snapToGrid="0">
      <p:cViewPr varScale="1">
        <p:scale>
          <a:sx n="72" d="100"/>
          <a:sy n="72" d="100"/>
        </p:scale>
        <p:origin x="-24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u=1085379570,2645303816&amp;fm=23&amp;gp=0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3810" y="-11430"/>
            <a:ext cx="12190730" cy="6904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415" y="-12700"/>
            <a:ext cx="12229465" cy="6896735"/>
          </a:xfrm>
          <a:prstGeom prst="rect">
            <a:avLst/>
          </a:prstGeom>
        </p:spPr>
      </p:pic>
      <p:pic>
        <p:nvPicPr>
          <p:cNvPr id="5" name="图片 4" descr="u=4062494730,3501714092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065" y="-12700"/>
            <a:ext cx="3308985" cy="6165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 (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430"/>
            <a:ext cx="12211050" cy="68592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49420" y="1965325"/>
            <a:ext cx="263144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再见</a:t>
            </a:r>
            <a:endParaRPr lang="zh-CN" altLang="en-US" sz="96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u=843218021,139795264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3810"/>
            <a:ext cx="12196445" cy="686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14605"/>
            <a:ext cx="12207240" cy="688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timg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27305"/>
            <a:ext cx="12192635" cy="687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73325" y="1600200"/>
            <a:ext cx="6544310" cy="8293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京城</a:t>
            </a:r>
            <a:r>
              <a:rPr lang="en-US" altLang="zh-CN" sz="4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“</a:t>
            </a:r>
            <a:r>
              <a:rPr lang="zh-CN" altLang="en-US" sz="4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活雷锋</a:t>
            </a:r>
            <a:r>
              <a:rPr lang="en-US" altLang="zh-CN" sz="4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”-----</a:t>
            </a:r>
            <a:r>
              <a:rPr lang="zh-CN" altLang="en-US" sz="4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孙茂芳</a:t>
            </a:r>
            <a:endParaRPr lang="zh-CN" altLang="en-US" sz="48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8255"/>
            <a:ext cx="12193270" cy="6863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5" y="1760220"/>
            <a:ext cx="12194540" cy="50476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5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孙茂芳30年来先后奉养照料了13位老人，并为5位老人送终，照顾了其中一位王炎老人整整17年。他在驻地学校开设思想道德教育课、给青少年讲英模故事，作报告达1300多场，每年在小学生中培养1000名学雷锋小骨干。在2000年开始的“雷锋精神万里行”活动中，他积极发动群众扶危帮困，向贫困学生捐款58000多元，赠送学习书刊2000多册。曾获2007年全国道德模范提名奖、全国“优秀社区服务志愿者”、首都精神文明建设奖。</a:t>
            </a:r>
            <a:endParaRPr lang="zh-CN" altLang="en-US" sz="2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zh-CN" altLang="en-US" sz="2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25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“我要为人民做一辈子好事。”这是北京军区总医院原副政委、退休干部孙茂芳，40年前刚迈进军营大门时发自内心的诺言。</a:t>
            </a:r>
            <a:endParaRPr lang="zh-CN" altLang="en-US" sz="2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zh-CN" altLang="en-US" sz="2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25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那年的3月5日，毛泽东主席发出了“向雷锋同志学习 ”的号召。40年来，孙茂芳不论在什么工作岗位，都信守着自己的诺言，学习雷锋精神、宣传雷锋精神、实践雷锋精神，被人们誉为“京城活雷锋”。</a:t>
            </a:r>
            <a:endParaRPr lang="zh-CN" altLang="en-US" sz="2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8233" y="365125"/>
            <a:ext cx="4671695" cy="1014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“</a:t>
            </a:r>
            <a:r>
              <a:rPr lang="zh-CN" altLang="en-US" sz="60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活雷锋</a:t>
            </a:r>
            <a:r>
              <a:rPr lang="en-US" altLang="zh-CN" sz="60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”</a:t>
            </a:r>
            <a:r>
              <a:rPr lang="zh-CN" altLang="en-US" sz="60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事迹</a:t>
            </a:r>
            <a:endParaRPr lang="zh-CN" altLang="en-US" sz="60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82550"/>
            <a:ext cx="12134850" cy="68427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07695" y="82550"/>
            <a:ext cx="7478395" cy="17443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另类</a:t>
            </a:r>
            <a:r>
              <a:rPr lang="en-US" altLang="zh-CN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”----</a:t>
            </a: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郭明义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0955" y="1104265"/>
            <a:ext cx="12198350" cy="5794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他是好人中的另类，他“好”的程度令人瞠目结舌，所行善举的彻底让闻者无言以对。 </a:t>
            </a:r>
            <a:endParaRPr lang="zh-CN" altLang="en-US" sz="22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52岁的郭明义，戴着一副老式大框眼镜，笑容憨厚，肤色略黑，放进人群中，顷刻就找不到痕迹。 </a:t>
            </a:r>
            <a:endParaRPr lang="zh-CN" altLang="en-US" sz="22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他是生活中最常见的“好人”，在浴池给老人搓澡，每次下楼时都捎上邻居的垃圾，一辈子没占过便宜。 </a:t>
            </a:r>
            <a:endParaRPr lang="zh-CN" altLang="en-US" sz="22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与众不同的是，他是好人中的另类，“好”的程度令人瞠目结舌，所行善举的彻底让闻者无言以对。 </a:t>
            </a:r>
            <a:endParaRPr lang="zh-CN" altLang="en-US" sz="22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他20年献血6万多毫升，是全身血</a:t>
            </a:r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液的</a:t>
            </a:r>
            <a:r>
              <a:rPr lang="zh-CN" altLang="en-US" sz="2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10倍</a:t>
            </a:r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；他资助180多名贫困儿童读书，自己却几无存款；他家徒四壁，新买的电视，留不了几天，就转手捐赠…… 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与热衷慈善的富豪不同，郭明义只是一名收入很少的矿山工人。1982年，他从部队转业到鞍山市千山区齐大山镇的齐大山铁矿工作。 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鞍山是他的故乡，也是雷锋工作过的地方。 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在采场公路管理员的岗位上，他一干就是二十几年。他用众多善举，使平凡的生活近似传奇。 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因为善举，他获得无数荣誉：全国无偿献血奉献奖金奖、全国红十字志愿者之星、鞍钢矿业公司模范共产党员……矿业公司领导甚至称，因为郭明义整个“矿山人”的精神都得到了升华。 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然而，也有无数的非议涌向他。一次婚宴上，老同学们甚至嘲讽地问他，“我玩麻将没钱了，赞助点？”“我的孩子也在上大学，能不能也赞助赞助？” 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这些冷嘲热讽，郭明义习以为常，淡然处之。他的生活也总是这样，无时无刻不被赞誉和非议</a:t>
            </a:r>
            <a:endParaRPr lang="zh-CN" altLang="en-US" sz="2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5715"/>
            <a:ext cx="12198985" cy="68694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145" y="170180"/>
            <a:ext cx="6535420" cy="9213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en-US" sz="54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雷锋师生情</a:t>
            </a:r>
            <a:r>
              <a:rPr lang="en-US" altLang="zh-CN" sz="54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----</a:t>
            </a:r>
            <a:r>
              <a:rPr lang="zh-CN" altLang="en-US" sz="54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谭千秋</a:t>
            </a:r>
            <a:endParaRPr lang="zh-CN" altLang="en-US" sz="5400" b="1">
              <a:blipFill>
                <a:blip r:embed="rId2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175" y="1213485"/>
            <a:ext cx="12204065" cy="9486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endParaRPr lang="zh-CN" altLang="en-US" sz="28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3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  <a:p>
            <a:pPr algn="ctr"/>
            <a:endParaRPr lang="zh-CN" altLang="en-US" sz="28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3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5" y="1091565"/>
            <a:ext cx="12197715" cy="4362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/>
                  </a:gradFill>
                  <a:prstDash val="solid"/>
                </a:ln>
                <a:blipFill>
                  <a:blip r:embed="rId3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下午2点多钟，谭千秋在教室上课，他正讲得起劲时，房子突然剧烈地抖动起来。地震！谭千秋意识到情况不妙，立即喊道：“大家快跑，什么也不要拿！快……”同学们迅速冲出教室，往操场上跑。房子摇晃得越来越厉害了，并伴随着刺耳的吱吱声，外面阵阵尘埃腾空而起……还有四位同学已没办法冲出去了，谭千秋立即将他们拉到课桌底下，自己弓着背，双手撑在课桌上，用自己的身体盖着四个学生。轰轰轰──砖块、水泥板重重地砸在他的身上，房子塌陷了。13日22时12分，谭千秋终于被找到。“我们发现他的时候，他双臂张开着趴在课桌上，后脑被楼板砸得深凹下去，血肉模糊，身下死死地护着四个学生，四个学生都还活着！”负责登记的工作人员指着南边第三具遗体告诉记者，那就是那个救了4个学生的老师——谭千秋。</a:t>
            </a:r>
            <a:endParaRPr lang="zh-CN" altLang="en-US" sz="28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3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8" grpId="12"/>
      <p:bldP spid="8" grpId="13"/>
      <p:bldP spid="8" grpId="1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 (1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5875"/>
            <a:ext cx="12187555" cy="68891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45995" y="73660"/>
            <a:ext cx="9023350" cy="86042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其实我们身边的</a:t>
            </a:r>
            <a:r>
              <a:rPr lang="en-US" altLang="zh-CN" sz="5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“</a:t>
            </a:r>
            <a:r>
              <a:rPr lang="zh-CN" altLang="en-US" sz="5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活雷锋</a:t>
            </a:r>
            <a:r>
              <a:rPr lang="en-US" altLang="zh-CN" sz="5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”</a:t>
            </a:r>
            <a:r>
              <a:rPr lang="zh-CN" altLang="en-US" sz="5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有很多</a:t>
            </a:r>
            <a:endParaRPr lang="zh-CN" altLang="en-US" sz="5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1" name="图片 10" descr="10711577_8990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95" y="1035685"/>
            <a:ext cx="2779395" cy="22186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38200" y="3462020"/>
            <a:ext cx="1024890" cy="426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王书鼎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395" y="3963670"/>
            <a:ext cx="3479800" cy="2438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半个世纪义务维修缝纫机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职业：退休人员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年龄：74岁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推荐人：社区特约记者王占国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推荐理由：一件简单的事，一做就是50年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图片 13" descr="10711579_024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025" y="1035685"/>
            <a:ext cx="2406015" cy="221869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390640" y="1035685"/>
            <a:ext cx="753110" cy="426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李翔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46165" y="1462405"/>
            <a:ext cx="5123180" cy="1767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职业：社区网格长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年龄：20岁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推荐人：社区特约记者尹玉花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推荐理由：点滴小事让雷锋精神自然而然地传承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8" name="图片 17" descr="10711583_7408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970" y="3346450"/>
            <a:ext cx="3338195" cy="305562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292340" y="3683635"/>
            <a:ext cx="1024890" cy="426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张全法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17230" y="3462020"/>
            <a:ext cx="3476625" cy="27736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从“帅哥一枚”干到白发苍苍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职业：门卫兼保洁员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年龄：72岁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推荐人：社区特约记者何成智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推荐理由：把点滴小事做好做扎实</a:t>
            </a:r>
            <a:endParaRPr lang="zh-CN" altLang="en-US" sz="2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017385" y="3268345"/>
            <a:ext cx="5202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3" grpId="0"/>
      <p:bldP spid="15" grpId="0"/>
      <p:bldP spid="17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 (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10" y="-11430"/>
            <a:ext cx="12229465" cy="68732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1501</Words>
  <Application>WPS 演示</Application>
  <PresentationFormat>自定义</PresentationFormat>
  <Paragraphs>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2017-03-15T13:39:00Z</dcterms:created>
  <dcterms:modified xsi:type="dcterms:W3CDTF">2017-03-16T05:38:25Z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