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5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486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0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59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59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0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1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59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7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38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40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4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4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1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2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  <a:pPr/>
              <a:t>2017/4/12 Wednesday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9971;&#39063;&#38075;&#30707;1\&#32972;&#26223;&#38899;&#20048;%20-%20&#24754;&#20260;&#30340;&#23567;&#25552;&#29748;&#26354;(1)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IMG201704120744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3295" cy="68580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13326" y="5425765"/>
            <a:ext cx="283067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chemeClr val="accent6">
                    <a:lumMod val="20000"/>
                    <a:lumOff val="80000"/>
                  </a:schemeClr>
                </a:solidFill>
              </a:rPr>
              <a:t>执教人</a:t>
            </a:r>
            <a:r>
              <a:rPr lang="en-US" altLang="zh-CN" sz="2800">
                <a:solidFill>
                  <a:schemeClr val="accent6">
                    <a:lumMod val="20000"/>
                    <a:lumOff val="80000"/>
                  </a:schemeClr>
                </a:solidFill>
              </a:rPr>
              <a:t>:</a:t>
            </a:r>
            <a:r>
              <a:rPr lang="zh-CN" altLang="en-US" sz="2800">
                <a:solidFill>
                  <a:schemeClr val="accent6">
                    <a:lumMod val="20000"/>
                    <a:lumOff val="80000"/>
                  </a:schemeClr>
                </a:solidFill>
              </a:rPr>
              <a:t>罗兰红</a:t>
            </a:r>
            <a:endParaRPr lang="zh-CN" sz="28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4123" y="170445"/>
            <a:ext cx="4000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sz="2800"/>
              <a:t>人教版小学语文第六册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35717" y="5479553"/>
            <a:ext cx="283067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chemeClr val="accent6">
                    <a:lumMod val="20000"/>
                    <a:lumOff val="80000"/>
                  </a:schemeClr>
                </a:solidFill>
              </a:rPr>
              <a:t>执</a:t>
            </a:r>
            <a:r>
              <a:rPr lang="zh-CN" sz="28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教</a:t>
            </a:r>
            <a:r>
              <a:rPr lang="zh-CN" altLang="en-US" sz="28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班级</a:t>
            </a:r>
            <a:r>
              <a:rPr lang="en-US" altLang="zh-CN" sz="28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:</a:t>
            </a:r>
            <a:r>
              <a:rPr lang="zh-CN" altLang="en-US" sz="28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三</a:t>
            </a:r>
            <a:r>
              <a:rPr lang="en-US" altLang="zh-CN" sz="28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(3)</a:t>
            </a:r>
            <a:r>
              <a:rPr lang="zh-CN" altLang="en-US" sz="280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班</a:t>
            </a:r>
            <a:endParaRPr lang="zh-CN" sz="280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209715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5977" y="-73972"/>
            <a:ext cx="9175214" cy="694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2097154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643882" y="-332240"/>
            <a:ext cx="3884275" cy="4223867"/>
          </a:xfrm>
          <a:prstGeom prst="rect">
            <a:avLst/>
          </a:prstGeom>
        </p:spPr>
      </p:pic>
      <p:pic>
        <p:nvPicPr>
          <p:cNvPr id="2097156" name="图片 2097155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751087" y="3891627"/>
            <a:ext cx="3392913" cy="3430794"/>
          </a:xfrm>
          <a:prstGeom prst="rect">
            <a:avLst/>
          </a:prstGeom>
        </p:spPr>
      </p:pic>
      <p:pic>
        <p:nvPicPr>
          <p:cNvPr id="2097157" name="图片 209715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-177649" y="3891627"/>
            <a:ext cx="3676799" cy="3135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209715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09" y="1632294"/>
            <a:ext cx="6705782" cy="5225706"/>
          </a:xfrm>
          <a:prstGeom prst="rect">
            <a:avLst/>
          </a:prstGeom>
        </p:spPr>
      </p:pic>
      <p:sp>
        <p:nvSpPr>
          <p:cNvPr id="1048586" name="TextBox 1048585"/>
          <p:cNvSpPr txBox="1"/>
          <p:nvPr/>
        </p:nvSpPr>
        <p:spPr>
          <a:xfrm>
            <a:off x="2474259" y="261014"/>
            <a:ext cx="3709005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6000" b="1">
                <a:solidFill>
                  <a:srgbClr val="000080"/>
                </a:solidFill>
                <a:latin typeface="微软雅黑" pitchFamily="34" charset="-122"/>
                <a:ea typeface="微软雅黑" pitchFamily="34" charset="-122"/>
              </a:rPr>
              <a:t>七颗钻石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2097152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056"/>
            <a:ext cx="9144000" cy="6799887"/>
          </a:xfrm>
          <a:prstGeom prst="rect">
            <a:avLst/>
          </a:prstGeom>
        </p:spPr>
      </p:pic>
      <p:sp>
        <p:nvSpPr>
          <p:cNvPr id="1048585" name="TextBox 1048584"/>
          <p:cNvSpPr txBox="1"/>
          <p:nvPr/>
        </p:nvSpPr>
        <p:spPr>
          <a:xfrm>
            <a:off x="0" y="86916"/>
            <a:ext cx="9116252" cy="68941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altLang="zh-CN" sz="36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1</a:t>
            </a:r>
            <a:r>
              <a:rPr 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、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很久很久以前，地球上发生过一次大</a:t>
            </a:r>
            <a:r>
              <a:rPr lang="zh-CN" sz="3200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旱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灾，所有的河流和水井都</a:t>
            </a:r>
            <a:r>
              <a:rPr lang="zh-CN" sz="3200" u="sng">
                <a:solidFill>
                  <a:srgbClr val="FFCC99"/>
                </a:solidFill>
                <a:latin typeface="Arabic Typesetting" pitchFamily="66" charset="-78"/>
                <a:cs typeface="Arabic Typesetting" pitchFamily="66" charset="-78"/>
              </a:rPr>
              <a:t>干</a:t>
            </a:r>
            <a:r>
              <a:rPr lang="zh-CN" sz="3200" u="sng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涸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了，草木丛林也都干枯了.……
</a:t>
            </a:r>
            <a:r>
              <a:rPr lang="en-US" altLang="zh-CN" sz="36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2</a:t>
            </a:r>
            <a:r>
              <a:rPr 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、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当她醒来的时候，拿起罐子一看，罐子里</a:t>
            </a:r>
            <a:r>
              <a:rPr lang="zh-CN" sz="3200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竟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装满了清澈新鲜的水。
</a:t>
            </a:r>
            <a:r>
              <a:rPr lang="en-US" alt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3</a:t>
            </a:r>
            <a:r>
              <a:rPr 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、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她</a:t>
            </a:r>
            <a:r>
              <a:rPr lang="zh-CN" sz="3200" u="sng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匆匆</a:t>
            </a:r>
            <a:r>
              <a:rPr lang="zh-CN" sz="3200" u="sng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忙忙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，没有注意到脚底下有一条小狗，一下子</a:t>
            </a:r>
            <a:r>
              <a:rPr lang="zh-CN" sz="3200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绊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倒在它身上，水罐也掉在了地下。
</a:t>
            </a:r>
            <a:r>
              <a:rPr lang="en-US" alt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4</a:t>
            </a:r>
            <a:r>
              <a:rPr 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、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她又把水罐递给小姑娘，就在这一</a:t>
            </a:r>
            <a:r>
              <a:rPr lang="zh-CN" sz="3200" u="sng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瞬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间，水罐又变成了金的。
</a:t>
            </a:r>
            <a:r>
              <a:rPr lang="en-US" alt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5</a:t>
            </a:r>
            <a:r>
              <a:rPr 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、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这时，小姑娘再也忍不住，正想</a:t>
            </a:r>
            <a:r>
              <a:rPr lang="zh-CN" sz="3200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凑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上水罐去喝口水的时候，突然从门外进来一个过路人讨水喝。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alt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6</a:t>
            </a:r>
            <a:r>
              <a:rPr lang="zh-CN" sz="3200" smtClean="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、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小姑娘</a:t>
            </a:r>
            <a:r>
              <a:rPr lang="zh-CN" sz="3200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咽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了一口</a:t>
            </a:r>
            <a:r>
              <a:rPr lang="zh-CN" sz="3200" u="sng">
                <a:solidFill>
                  <a:srgbClr val="D66565"/>
                </a:solidFill>
                <a:latin typeface="Arabic Typesetting" pitchFamily="66" charset="-78"/>
                <a:cs typeface="Arabic Typesetting" pitchFamily="66" charset="-78"/>
              </a:rPr>
              <a:t>唾沫</a:t>
            </a:r>
            <a:r>
              <a:rPr lang="zh-CN" sz="3200">
                <a:solidFill>
                  <a:srgbClr val="CCFECC"/>
                </a:solidFill>
                <a:latin typeface="Arabic Typesetting" pitchFamily="66" charset="-78"/>
                <a:cs typeface="Arabic Typesetting" pitchFamily="66" charset="-78"/>
              </a:rPr>
              <a:t>，把水罐递给了这个路人。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209715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7046258"/>
          </a:xfrm>
          <a:prstGeom prst="rect">
            <a:avLst/>
          </a:prstGeom>
        </p:spPr>
      </p:pic>
      <p:sp>
        <p:nvSpPr>
          <p:cNvPr id="1048584" name="TextBox 1048583"/>
          <p:cNvSpPr txBox="1"/>
          <p:nvPr/>
        </p:nvSpPr>
        <p:spPr>
          <a:xfrm>
            <a:off x="188100" y="2579146"/>
            <a:ext cx="6270786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>
                <a:solidFill>
                  <a:srgbClr val="00B0F0"/>
                </a:solidFill>
              </a:rPr>
              <a:t>小姑娘回到家，把水罐交给了母亲，母亲说:“我反正要死了，还是你自己喝吧。”她又把水罐递给小姑娘，就在这一瞬间，水罐又变成了金的。</a:t>
            </a:r>
            <a:r>
              <a:rPr lang="zh-CN" sz="3200">
                <a:solidFill>
                  <a:srgbClr val="65FF65"/>
                </a:solidFill>
              </a:rPr>
              <a:t>
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图片 2097159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205318"/>
          </a:xfrm>
          <a:prstGeom prst="rect">
            <a:avLst/>
          </a:prstGeom>
        </p:spPr>
      </p:pic>
      <p:sp>
        <p:nvSpPr>
          <p:cNvPr id="1048650" name="TextBox 1048649"/>
          <p:cNvSpPr txBox="1"/>
          <p:nvPr/>
        </p:nvSpPr>
        <p:spPr>
          <a:xfrm>
            <a:off x="0" y="2149019"/>
            <a:ext cx="9144000" cy="47089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indent="457200">
              <a:spcBef>
                <a:spcPts val="1200"/>
              </a:spcBef>
              <a:spcAft>
                <a:spcPts val="1200"/>
              </a:spcAft>
            </a:pPr>
            <a:r>
              <a:rPr lang="zh-CN" sz="2800">
                <a:latin typeface="DFKai-SB" pitchFamily="65" charset="-120"/>
                <a:ea typeface="DFKai-SB" pitchFamily="65" charset="-120"/>
              </a:rPr>
              <a:t>小姑娘往手掌里倒了一点</a:t>
            </a:r>
            <a:r>
              <a:rPr lang="zh-CN" sz="2800" smtClean="0">
                <a:latin typeface="DFKai-SB" pitchFamily="65" charset="-120"/>
                <a:ea typeface="DFKai-SB" pitchFamily="65" charset="-120"/>
              </a:rPr>
              <a:t>水</a:t>
            </a: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，小狗把它舔净了，变得欢喜起来。当小姑娘再拿水罐时，木头做的水罐竟变成了银的。小姑娘回到家，把水罐交给了母亲。母亲说：</a:t>
            </a:r>
            <a:r>
              <a:rPr lang="en-US" altLang="zh-CN" sz="2800" smtClean="0">
                <a:latin typeface="DFKai-SB" pitchFamily="65" charset="-120"/>
                <a:ea typeface="DFKai-SB" pitchFamily="65" charset="-120"/>
              </a:rPr>
              <a:t>“</a:t>
            </a: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我反正要死了，还是你自已喝吧。</a:t>
            </a:r>
            <a:r>
              <a:rPr lang="en-US" altLang="zh-CN" sz="2800" smtClean="0">
                <a:latin typeface="DFKai-SB" pitchFamily="65" charset="-120"/>
                <a:ea typeface="DFKai-SB" pitchFamily="65" charset="-120"/>
              </a:rPr>
              <a:t>”</a:t>
            </a: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她又把水罐递给小姑娘。就在这一瞬间，水罐又变成了金的。这时，小姑娘再也忍不住，正想凑上水罐去喝口水的时候，突然从门外进来一个过路人讨水喝。小姑娘咽了一口唾沫，把水罐递给了这个过路人。这时突然从水罐里跳出了七颗很大的钻石，接着从里面涌出了一股巨大的清澈又新鲜的水流。</a:t>
            </a:r>
            <a:endParaRPr lang="en-US" altLang="zh-CN" sz="2800" smtClean="0">
              <a:latin typeface="DFKai-SB" pitchFamily="65" charset="-120"/>
              <a:ea typeface="DFKai-SB" pitchFamily="65" charset="-120"/>
            </a:endParaRPr>
          </a:p>
          <a:p>
            <a:pPr indent="457200">
              <a:spcBef>
                <a:spcPts val="1200"/>
              </a:spcBef>
              <a:spcAft>
                <a:spcPts val="1200"/>
              </a:spcAft>
            </a:pP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那七颗钻石越升越高，升到了天上</a:t>
            </a: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，变成</a:t>
            </a: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了</a:t>
            </a:r>
            <a:r>
              <a:rPr lang="zh-CN" sz="2800" smtClean="0">
                <a:latin typeface="DFKai-SB" pitchFamily="65" charset="-120"/>
                <a:ea typeface="DFKai-SB" pitchFamily="65" charset="-120"/>
              </a:rPr>
              <a:t>七</a:t>
            </a:r>
            <a:r>
              <a:rPr lang="zh-CN" sz="2800">
                <a:latin typeface="DFKai-SB" pitchFamily="65" charset="-120"/>
                <a:ea typeface="DFKai-SB" pitchFamily="65" charset="-120"/>
              </a:rPr>
              <a:t>颗星</a:t>
            </a:r>
            <a:r>
              <a:rPr lang="zh-CN" sz="2800" smtClean="0">
                <a:latin typeface="DFKai-SB" pitchFamily="65" charset="-120"/>
                <a:ea typeface="DFKai-SB" pitchFamily="65" charset="-120"/>
              </a:rPr>
              <a:t>星</a:t>
            </a:r>
            <a:r>
              <a:rPr lang="zh-CN" altLang="en-US" sz="2800" smtClean="0">
                <a:latin typeface="DFKai-SB" pitchFamily="65" charset="-120"/>
                <a:ea typeface="DFKai-SB" pitchFamily="65" charset="-120"/>
              </a:rPr>
              <a:t>。</a:t>
            </a:r>
            <a:endParaRPr lang="zh-CN" sz="2800"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1048651" name="TextBox 1048650"/>
          <p:cNvSpPr txBox="1"/>
          <p:nvPr/>
        </p:nvSpPr>
        <p:spPr>
          <a:xfrm>
            <a:off x="0" y="322729"/>
            <a:ext cx="925158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 smtClean="0">
                <a:solidFill>
                  <a:srgbClr val="CCFECC"/>
                </a:solidFill>
              </a:rPr>
              <a:t>范</a:t>
            </a:r>
            <a:r>
              <a:rPr lang="zh-CN" sz="2800">
                <a:solidFill>
                  <a:srgbClr val="CCFECC"/>
                </a:solidFill>
              </a:rPr>
              <a:t>读</a:t>
            </a:r>
          </a:p>
        </p:txBody>
      </p:sp>
      <p:pic>
        <p:nvPicPr>
          <p:cNvPr id="5" name="背景音乐 - 悲伤的小提琴曲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9172" y="0"/>
            <a:ext cx="754828" cy="754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2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871370"/>
            <a:ext cx="914399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smtClean="0">
                <a:latin typeface="DFKai-SB" pitchFamily="65" charset="-120"/>
                <a:ea typeface="DFKai-SB" pitchFamily="65" charset="-120"/>
              </a:rPr>
              <a:t>小姑娘回到家，把水罐交给了母亲。母亲说：</a:t>
            </a:r>
            <a:r>
              <a:rPr lang="en-US" altLang="zh-CN" sz="3200" smtClean="0">
                <a:latin typeface="DFKai-SB" pitchFamily="65" charset="-120"/>
                <a:ea typeface="DFKai-SB" pitchFamily="65" charset="-120"/>
              </a:rPr>
              <a:t>“</a:t>
            </a:r>
            <a:r>
              <a:rPr lang="zh-CN" altLang="en-US" sz="3200" smtClean="0">
                <a:latin typeface="DFKai-SB" pitchFamily="65" charset="-120"/>
                <a:ea typeface="DFKai-SB" pitchFamily="65" charset="-120"/>
              </a:rPr>
              <a:t>我反正要死了，还是你自已喝吧。</a:t>
            </a:r>
            <a:r>
              <a:rPr lang="en-US" altLang="zh-CN" sz="3200" smtClean="0">
                <a:latin typeface="DFKai-SB" pitchFamily="65" charset="-120"/>
                <a:ea typeface="DFKai-SB" pitchFamily="65" charset="-120"/>
              </a:rPr>
              <a:t>”</a:t>
            </a:r>
            <a:r>
              <a:rPr lang="zh-CN" altLang="en-US" sz="3200" smtClean="0">
                <a:latin typeface="DFKai-SB" pitchFamily="65" charset="-120"/>
                <a:ea typeface="DFKai-SB" pitchFamily="65" charset="-120"/>
              </a:rPr>
              <a:t>她又把水罐递给小姑娘。就在这一瞬间，水罐又变成了金的。这时，小姑娘再也忍不住，正想凑上水罐去喝口水的时候，突然从门外进来一个过路人讨水喝。小姑娘咽了一口唾沫，把水罐递给了这个过路人。这时突然从水罐里跳出了七颗很大的钻石，接着从里面涌出了一股巨大的清澈又新鲜的水流。</a:t>
            </a:r>
            <a:endParaRPr lang="en-US" altLang="zh-CN" sz="3200" smtClean="0">
              <a:latin typeface="DFKai-SB" pitchFamily="65" charset="-120"/>
              <a:ea typeface="DFKai-SB" pitchFamily="65" charset="-120"/>
            </a:endParaRPr>
          </a:p>
          <a:p>
            <a:pPr indent="457200"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smtClean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那七颗钻石越升越高，升到了天</a:t>
            </a:r>
            <a:r>
              <a:rPr lang="zh-CN" altLang="en-US" sz="3200" smtClean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上</a:t>
            </a:r>
            <a:r>
              <a:rPr lang="zh-CN" altLang="en-US" sz="3200" smtClean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，变成了七颗</a:t>
            </a:r>
            <a:r>
              <a:rPr lang="zh-CN" altLang="en-US" sz="3200" smtClean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星星。</a:t>
            </a:r>
            <a:endParaRPr lang="zh-CN" altLang="en-US" sz="3200">
              <a:solidFill>
                <a:srgbClr val="FF0000"/>
              </a:solidFill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609" y="150607"/>
            <a:ext cx="1043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齐读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578</Words>
  <Application>WPS Office</Application>
  <PresentationFormat>全屏显示(4:3)</PresentationFormat>
  <Paragraphs>13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dreamsummit</cp:lastModifiedBy>
  <cp:revision>11</cp:revision>
  <dcterms:created xsi:type="dcterms:W3CDTF">2015-05-08T09:24:01Z</dcterms:created>
  <dcterms:modified xsi:type="dcterms:W3CDTF">2017-04-12T01:03:50Z</dcterms:modified>
</cp:coreProperties>
</file>