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2" r:id="rId3"/>
    <p:sldId id="270" r:id="rId4"/>
    <p:sldId id="271" r:id="rId5"/>
    <p:sldId id="283" r:id="rId6"/>
    <p:sldId id="272" r:id="rId7"/>
    <p:sldId id="273" r:id="rId8"/>
    <p:sldId id="263" r:id="rId9"/>
    <p:sldId id="267" r:id="rId10"/>
    <p:sldId id="268" r:id="rId11"/>
    <p:sldId id="269" r:id="rId12"/>
    <p:sldId id="265" r:id="rId13"/>
    <p:sldId id="266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58" r:id="rId23"/>
    <p:sldId id="25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7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E0BFA-9366-4B58-9892-029ED226DA3C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D7B63-C976-48C2-BA44-1BFA7DC43F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886A-11B6-4D6D-9816-D6CFF3F20A3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886A-11B6-4D6D-9816-D6CFF3F20A3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886A-11B6-4D6D-9816-D6CFF3F20A3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B63-C976-48C2-BA44-1BFA7DC43F0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7158" y="3857628"/>
            <a:ext cx="6400800" cy="1114436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10.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在牛肚子里旅行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86927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7143768" y="1714488"/>
            <a:ext cx="12858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714480" y="285728"/>
            <a:ext cx="3024188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我</a:t>
            </a:r>
            <a:r>
              <a:rPr lang="zh-CN" altLang="en-US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会写</a:t>
            </a:r>
            <a:endParaRPr lang="zh-CN" altLang="en-US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14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514350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流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768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泪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0036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刚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8662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管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866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算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8"/>
          <p:cNvSpPr>
            <a:spLocks noChangeArrowheads="1"/>
          </p:cNvSpPr>
          <p:nvPr/>
        </p:nvSpPr>
        <p:spPr bwMode="auto">
          <a:xfrm>
            <a:off x="7286644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l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è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i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314324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g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charset="-122"/>
              </a:rPr>
              <a:t>ā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ng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28638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li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ú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1071538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gu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ǎ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矩形 8"/>
          <p:cNvSpPr>
            <a:spLocks noChangeArrowheads="1"/>
          </p:cNvSpPr>
          <p:nvPr/>
        </p:nvSpPr>
        <p:spPr bwMode="auto">
          <a:xfrm>
            <a:off x="107153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su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à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785918" y="142852"/>
            <a:ext cx="3024188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我</a:t>
            </a:r>
            <a:r>
              <a:rPr lang="zh-CN" altLang="en-US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会读</a:t>
            </a:r>
            <a:endParaRPr lang="zh-CN" altLang="en-US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214282" y="1000108"/>
            <a:ext cx="835824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咱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们  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偷偷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地看 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答应</a:t>
            </a:r>
            <a:endParaRPr kumimoji="1" lang="zh-CN" altLang="en-US" sz="5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卷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到嘴里 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骨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碌    牙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齿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kumimoji="1"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细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嚼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慢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咽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吞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进去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悲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哀</a:t>
            </a:r>
            <a:endParaRPr kumimoji="1"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几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乎   眼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泪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    笑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眯眯</a:t>
            </a:r>
            <a:r>
              <a:rPr kumimoji="1" lang="zh-CN" altLang="en-US" sz="5400" b="1" dirty="0" smtClean="0">
                <a:latin typeface="楷体" pitchFamily="49" charset="-122"/>
                <a:ea typeface="楷体" pitchFamily="49" charset="-122"/>
              </a:rPr>
              <a:t>      </a:t>
            </a:r>
            <a:endParaRPr kumimoji="1"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04" cy="12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7454" cy="188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读课文，想一想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282893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红头遇到了什么麻烦？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青头在听到红头的呼救后，是怎么做的？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你从红头和青头身上分别学到了什么？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286256"/>
            <a:ext cx="15430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0042"/>
            <a:ext cx="8858312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红头不说话，只露出两只眼睛偷偷地看。它心想：我要是一答应，就会被青头发现。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正在这时，一头大黄牛从红头后面慢慢走过来。红头做梦也没有想到，大黄牛突然低下头来吃草。可怜的红头还没来得及跳开，就和草一起被大黄牛卷到嘴里了。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368617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事发突然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青头大吃一惊，它一下子蹦到牛身上，可是那头牛用尾巴轻轻一扫，青头就给摔到地上了。青头不顾身上的疼痛，一骨碌爬起来大声喊：“躲过它的牙齿，牛在这时候不会仔细嚼的，它会把你和草一起吞到肚子里去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404336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青头施救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71480"/>
            <a:ext cx="8715404" cy="4525963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“可是你说这些对我有什么用呢？”红头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悲哀地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当然有用。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等一会儿牛休息的时候，它要把刚才吞进去的草重新送回嘴里，然后细嚼慢咽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你是勇敢的蟋蟀，你一定能出来的。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”“谢谢你！”红头的声音小得几乎听不见了。它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咬着牙不让自己失去知觉。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404336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鼓励安抚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这时，青头爬到牛鼻子上，用它的身体在牛鼻孔里蹭来蹭去。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“阿嚏！”牛打了一个喷嚏，红头随着一团草一下子给喷了出来。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7158" y="4000504"/>
            <a:ext cx="404336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牛口脱险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课文讲的是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一只名叫红头的蟋蟀被牛吞到肚子里去了，它在好朋友青头的帮助下，历尽艰险，最终脱险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的故事。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读句子，体会青头和红头对话时的心情，选择相应的语气填在括号里。</a:t>
            </a:r>
            <a:r>
              <a:rPr lang="zh-CN" altLang="en-US" dirty="0" smtClean="0">
                <a:solidFill>
                  <a:srgbClr val="FF0000"/>
                </a:solidFill>
              </a:rPr>
              <a:t/>
            </a:r>
            <a:br>
              <a:rPr lang="zh-CN" altLang="en-US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害怕  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着急  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鼓励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救命啊！救命啊！”红头拼命地叫起来。（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那我马上就会死掉。”红头哭起来。（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3.“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你是勇敢的蟋蟀，你一定能出来的。”（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528" y="271462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86710" y="35004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43900" y="4357694"/>
            <a:ext cx="285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从哪里可以看出青头和红头是“非常要好的朋友”？默读全文，至少找出三处来说明。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78592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示例：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①青头被牛摔到地上，不顾疼痛，继续和红头说话。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②青头跳到牛身上，不停地鼓励红头。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③青头爬到牛鼻子上，用身体蹭牛鼻子。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8" y="0"/>
            <a:ext cx="3114668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</a:rPr>
              <a:t>黄牛</a:t>
            </a:r>
            <a:endParaRPr lang="zh-CN" altLang="en-U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红头在牛肚子里旅行的路线：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1828784" cy="685792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牛的嘴里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0430" y="16430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第一个胃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2264" y="16430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第二个胃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578" y="34290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牛的嘴里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34290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草地上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285984" y="17144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357818" y="17144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7286644" y="235743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箭头 10"/>
          <p:cNvSpPr/>
          <p:nvPr/>
        </p:nvSpPr>
        <p:spPr>
          <a:xfrm>
            <a:off x="5572132" y="350043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课外拓展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演一演这个小故事。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把这个故事讲给爸妈听。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440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500066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黄牛是中国固有的普通牛种。角短，皮毛黄褐色或黑色，也有杂色的，毛短。用来耕地或拉车，肉供食用，皮可以制革。牛羊是常见的反刍动物。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反刍过程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可以是由瘤胃直接逆呕上行至口，也可以从瘤胃陆续进入网胃，再由网胃返回口中。经口腔中颊齿的细致咀嚼后再次咽回瘤胃，这一反刍和咀嚼过程可以再次重复进行，直至彻底嚼碎后，食物再从瘤胃经网胃而入瓣胃。瓣胃近球形，内壁有许多平行的叶片（俗称百叶）。瓣胃的叶片提供广大的面积，食糜在叶片间受到压挤，成为更细碎的食糜，同时，瓣胃也吸收一部分水和低级脂肪酸。皱胃是唯一分泌消化液的部分，相当于其它兽类的胃本体，胃腺的分泌物中含有胃蛋白酶和盐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ack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6000" contrast="10000"/>
          </a:blip>
          <a:srcRect/>
          <a:stretch>
            <a:fillRect/>
          </a:stretch>
        </p:blipFill>
        <p:spPr>
          <a:xfrm>
            <a:off x="1768475" y="3400425"/>
            <a:ext cx="1265238" cy="1046163"/>
          </a:xfrm>
          <a:noFill/>
          <a:ln/>
        </p:spPr>
      </p:pic>
      <p:pic>
        <p:nvPicPr>
          <p:cNvPr id="9219" name="Picture 3" descr="BRL0024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>
              <a:ea typeface="仿宋_GB2312" pitchFamily="49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451725" y="3500438"/>
            <a:ext cx="13260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仿宋_GB2312" pitchFamily="49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ea typeface="仿宋_GB2312" pitchFamily="49" charset="-122"/>
              </a:rPr>
              <a:t>瘤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胃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779838" y="4724400"/>
            <a:ext cx="13260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仿宋_GB2312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ea typeface="仿宋_GB2312" pitchFamily="49" charset="-122"/>
              </a:rPr>
              <a:t>网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胃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987675" y="2276475"/>
            <a:ext cx="13260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仿宋_GB2312" pitchFamily="49" charset="-122"/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  <a:ea typeface="仿宋_GB2312" pitchFamily="49" charset="-122"/>
              </a:rPr>
              <a:t>瓣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胃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00100" y="3357562"/>
            <a:ext cx="13260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仿宋_GB2312" pitchFamily="49" charset="-122"/>
              </a:rPr>
              <a:t>4.</a:t>
            </a:r>
            <a:r>
              <a:rPr lang="zh-CN" altLang="en-US" sz="3200" b="1" dirty="0" smtClean="0">
                <a:solidFill>
                  <a:srgbClr val="FF0000"/>
                </a:solidFill>
                <a:ea typeface="仿宋_GB2312" pitchFamily="49" charset="-122"/>
              </a:rPr>
              <a:t>皱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胃</a:t>
            </a:r>
          </a:p>
        </p:txBody>
      </p:sp>
      <p:cxnSp>
        <p:nvCxnSpPr>
          <p:cNvPr id="29" name="曲线连接符 28"/>
          <p:cNvCxnSpPr/>
          <p:nvPr/>
        </p:nvCxnSpPr>
        <p:spPr>
          <a:xfrm rot="16200000" flipV="1">
            <a:off x="5357818" y="3286124"/>
            <a:ext cx="642942" cy="5000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曲线连接符 37"/>
          <p:cNvCxnSpPr/>
          <p:nvPr/>
        </p:nvCxnSpPr>
        <p:spPr>
          <a:xfrm rot="10800000" flipV="1">
            <a:off x="4071934" y="3502026"/>
            <a:ext cx="1000132" cy="1412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瘤胃：</a:t>
            </a:r>
            <a:r>
              <a:rPr lang="zh-CN" altLang="en-US" b="1" dirty="0" smtClean="0"/>
              <a:t>反刍动物的第一胃。瘤胃主要用来降解纤维物质，储存食物。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网胃：</a:t>
            </a:r>
            <a:r>
              <a:rPr lang="zh-CN" altLang="en-US" b="1" dirty="0" smtClean="0"/>
              <a:t>网胃位于瘤胃前部，实际上这两个胃并不完全分开，因此饲料颗粒可以自由地在两者之间移动。网胃内皮有蜂窝状组织，故网胃俗称蜂窝胃。网胃的主要功能如同筛子，随着饲料吃进去的重物，如钉子和铁丝，都存在其中，网胃便起到了过滤的作用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</a:rPr>
              <a:t>（注：骆驼只有三胃）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714356"/>
            <a:ext cx="8858280" cy="452596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瓣胃：</a:t>
            </a:r>
            <a:r>
              <a:rPr lang="zh-CN" altLang="en-US" b="1" dirty="0" smtClean="0"/>
              <a:t>也叫重瓣胃。反刍动物的第三胃。前通网胃</a:t>
            </a:r>
            <a:r>
              <a:rPr lang="en-US" altLang="zh-CN" b="1" dirty="0" smtClean="0"/>
              <a:t>﹐</a:t>
            </a:r>
            <a:r>
              <a:rPr lang="zh-CN" altLang="en-US" b="1" dirty="0" smtClean="0"/>
              <a:t>后接皱胃。黏膜面形成许多大小不等的叶瓣</a:t>
            </a:r>
            <a:r>
              <a:rPr lang="en-US" altLang="zh-CN" b="1" dirty="0" smtClean="0"/>
              <a:t>﹐</a:t>
            </a:r>
            <a:r>
              <a:rPr lang="zh-CN" altLang="en-US" b="1" dirty="0" smtClean="0"/>
              <a:t>没有消化腺。其主要功能在阻留食物中的粗糙部分</a:t>
            </a:r>
            <a:r>
              <a:rPr lang="en-US" altLang="zh-CN" b="1" dirty="0" smtClean="0"/>
              <a:t>﹐</a:t>
            </a:r>
            <a:r>
              <a:rPr lang="zh-CN" altLang="en-US" b="1" dirty="0" smtClean="0"/>
              <a:t>继续加以磨细</a:t>
            </a:r>
            <a:r>
              <a:rPr lang="en-US" altLang="zh-CN" b="1" dirty="0" smtClean="0"/>
              <a:t>﹐</a:t>
            </a:r>
            <a:r>
              <a:rPr lang="zh-CN" altLang="en-US" b="1" dirty="0" smtClean="0"/>
              <a:t>并输送较稀部分入皱胃</a:t>
            </a:r>
            <a:r>
              <a:rPr lang="en-US" altLang="zh-CN" b="1" dirty="0" smtClean="0"/>
              <a:t>﹐</a:t>
            </a:r>
            <a:r>
              <a:rPr lang="zh-CN" altLang="en-US" b="1" dirty="0" smtClean="0"/>
              <a:t>同时吸收大量水分和酸。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皱胃：</a:t>
            </a:r>
            <a:r>
              <a:rPr lang="zh-CN" altLang="en-US" b="1" dirty="0" smtClean="0"/>
              <a:t>通常称真胃，是反刍动物的第四胃，该胃附有消化腺体，可分泌消化酶，具有真正意义上的消化功能。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1071538" y="214290"/>
            <a:ext cx="3024188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40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zhongchu</a:t>
            </a:r>
            <a:endParaRPr lang="zh-CN" altLang="en-US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282" cy="6858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6" name="矩形 5"/>
          <p:cNvSpPr/>
          <p:nvPr/>
        </p:nvSpPr>
        <p:spPr>
          <a:xfrm>
            <a:off x="0" y="1071546"/>
            <a:ext cx="13572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触角 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357158" y="5143512"/>
            <a:ext cx="1329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口器 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3214678" y="5357826"/>
            <a:ext cx="1329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复眼 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6715140" y="550070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脚</a:t>
            </a:r>
            <a:endParaRPr lang="zh-CN" altLang="en-US" sz="4000" dirty="0"/>
          </a:p>
        </p:txBody>
      </p:sp>
      <p:sp>
        <p:nvSpPr>
          <p:cNvPr id="10" name="矩形 9"/>
          <p:cNvSpPr/>
          <p:nvPr/>
        </p:nvSpPr>
        <p:spPr>
          <a:xfrm>
            <a:off x="4214810" y="1000108"/>
            <a:ext cx="1329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翅膀 </a:t>
            </a:r>
            <a:endParaRPr lang="zh-CN" altLang="en-US" sz="4000" dirty="0"/>
          </a:p>
        </p:txBody>
      </p:sp>
      <p:sp>
        <p:nvSpPr>
          <p:cNvPr id="11" name="矩形 10"/>
          <p:cNvSpPr/>
          <p:nvPr/>
        </p:nvSpPr>
        <p:spPr>
          <a:xfrm>
            <a:off x="6929454" y="1214422"/>
            <a:ext cx="15600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尾丝  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1643042" y="4286256"/>
            <a:ext cx="128588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1142976" y="150017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6200000" flipH="1">
            <a:off x="4321967" y="2178835"/>
            <a:ext cx="1428760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rot="16200000" flipH="1">
            <a:off x="7286644" y="2285992"/>
            <a:ext cx="642942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rot="10800000">
            <a:off x="5929322" y="5143512"/>
            <a:ext cx="85725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rot="16200000" flipV="1">
            <a:off x="2678893" y="4250537"/>
            <a:ext cx="164307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标题 1"/>
          <p:cNvSpPr>
            <a:spLocks noGrp="1"/>
          </p:cNvSpPr>
          <p:nvPr>
            <p:ph type="title"/>
          </p:nvPr>
        </p:nvSpPr>
        <p:spPr>
          <a:xfrm>
            <a:off x="6315084" y="0"/>
            <a:ext cx="2828916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蟋蟀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85918" cy="142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7143768" y="1714488"/>
            <a:ext cx="12858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000232" y="285728"/>
            <a:ext cx="3024188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我</a:t>
            </a:r>
            <a:r>
              <a:rPr lang="zh-CN" altLang="en-US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会写</a:t>
            </a:r>
            <a:endParaRPr lang="zh-CN" altLang="en-US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13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田字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514350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怜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15206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胃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494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扫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768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救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7180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拼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0036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咱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8662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旅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866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命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8"/>
          <p:cNvSpPr>
            <a:spLocks noChangeArrowheads="1"/>
          </p:cNvSpPr>
          <p:nvPr/>
        </p:nvSpPr>
        <p:spPr bwMode="auto">
          <a:xfrm>
            <a:off x="7358082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w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è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i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535781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s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ǎ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o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矩形 8"/>
          <p:cNvSpPr>
            <a:spLocks noChangeArrowheads="1"/>
          </p:cNvSpPr>
          <p:nvPr/>
        </p:nvSpPr>
        <p:spPr bwMode="auto">
          <a:xfrm>
            <a:off x="321467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p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ī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矩形 8"/>
          <p:cNvSpPr>
            <a:spLocks noChangeArrowheads="1"/>
          </p:cNvSpPr>
          <p:nvPr/>
        </p:nvSpPr>
        <p:spPr bwMode="auto">
          <a:xfrm>
            <a:off x="7286644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ji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ù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314324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z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á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28638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li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á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1071538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l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ǚ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矩形 8"/>
          <p:cNvSpPr>
            <a:spLocks noChangeArrowheads="1"/>
          </p:cNvSpPr>
          <p:nvPr/>
        </p:nvSpPr>
        <p:spPr bwMode="auto">
          <a:xfrm>
            <a:off x="107153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m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ì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ng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1454</Words>
  <Application>Microsoft Office PowerPoint</Application>
  <PresentationFormat>全屏显示(4:3)</PresentationFormat>
  <Paragraphs>98</Paragraphs>
  <Slides>23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黄牛</vt:lpstr>
      <vt:lpstr>幻灯片 3</vt:lpstr>
      <vt:lpstr>幻灯片 4</vt:lpstr>
      <vt:lpstr>幻灯片 5</vt:lpstr>
      <vt:lpstr>幻灯片 6</vt:lpstr>
      <vt:lpstr>幻灯片 7</vt:lpstr>
      <vt:lpstr>蟋蟀</vt:lpstr>
      <vt:lpstr>幻灯片 9</vt:lpstr>
      <vt:lpstr>幻灯片 10</vt:lpstr>
      <vt:lpstr>幻灯片 11</vt:lpstr>
      <vt:lpstr>读课文，想一想</vt:lpstr>
      <vt:lpstr>事发突然</vt:lpstr>
      <vt:lpstr>青头施救</vt:lpstr>
      <vt:lpstr>鼓励安抚</vt:lpstr>
      <vt:lpstr>牛口脱险</vt:lpstr>
      <vt:lpstr>说一说</vt:lpstr>
      <vt:lpstr>读句子，体会青头和红头对话时的心情，选择相应的语气填在括号里。 </vt:lpstr>
      <vt:lpstr> 从哪里可以看出青头和红头是“非常要好的朋友”？默读全文，至少找出三处来说明。 </vt:lpstr>
      <vt:lpstr>红头在牛肚子里旅行的路线：</vt:lpstr>
      <vt:lpstr>课外拓展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35</cp:revision>
  <dcterms:created xsi:type="dcterms:W3CDTF">2018-06-14T01:29:47Z</dcterms:created>
  <dcterms:modified xsi:type="dcterms:W3CDTF">2018-06-14T06:33:44Z</dcterms:modified>
</cp:coreProperties>
</file>