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25"/>
  </p:notesMasterIdLst>
  <p:sldIdLst>
    <p:sldId id="291" r:id="rId3"/>
    <p:sldId id="289" r:id="rId4"/>
    <p:sldId id="292" r:id="rId5"/>
    <p:sldId id="264" r:id="rId6"/>
    <p:sldId id="303" r:id="rId7"/>
    <p:sldId id="304" r:id="rId8"/>
    <p:sldId id="302" r:id="rId9"/>
    <p:sldId id="272" r:id="rId10"/>
    <p:sldId id="275" r:id="rId11"/>
    <p:sldId id="262" r:id="rId12"/>
    <p:sldId id="278" r:id="rId13"/>
    <p:sldId id="305" r:id="rId14"/>
    <p:sldId id="309" r:id="rId15"/>
    <p:sldId id="308" r:id="rId16"/>
    <p:sldId id="310" r:id="rId17"/>
    <p:sldId id="284" r:id="rId18"/>
    <p:sldId id="297" r:id="rId19"/>
    <p:sldId id="311" r:id="rId20"/>
    <p:sldId id="298" r:id="rId21"/>
    <p:sldId id="299" r:id="rId22"/>
    <p:sldId id="312" r:id="rId23"/>
    <p:sldId id="301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36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800080"/>
    <a:srgbClr val="A4A477"/>
    <a:srgbClr val="0000FF"/>
    <a:srgbClr val="FF0000"/>
    <a:srgbClr val="000066"/>
    <a:srgbClr val="3366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36" autoAdjust="0"/>
  </p:normalViewPr>
  <p:slideViewPr>
    <p:cSldViewPr>
      <p:cViewPr varScale="1">
        <p:scale>
          <a:sx n="82" d="100"/>
          <a:sy n="82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ACD04404-8B31-4A33-A22C-ABA9770D5CAD}" type="datetimeFigureOut">
              <a:rPr lang="zh-CN" altLang="en-US"/>
              <a:pPr>
                <a:defRPr/>
              </a:pPr>
              <a:t>2016/3/21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A0CC3F29-066C-4E33-A35A-E329C74105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90FCA1E-3A74-423C-8474-FEE691BC35BA}" type="slidenum">
              <a:rPr lang="en-US" altLang="zh-CN" smtClean="0">
                <a:ea typeface="宋体" charset="-122"/>
              </a:rPr>
              <a:pPr/>
              <a:t>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6D949-8062-4A4A-A8DA-C8465264A8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5E4E0-9268-473F-8BDA-F2CE3D6D97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C6D00-7296-42E2-908E-F75DC92475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77668-F169-459B-AE71-DDB0799F51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53FC6-696E-41F5-ADF6-F0BAE6BD86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26777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778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EE9AD98-7F9C-44B9-B83C-7805303D37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29AA0-828D-40E5-B9AF-3E1905ACBF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5FC6A-5593-49F7-B08C-87DD1CA8E1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994BE-47A2-4040-9944-0DC967AD10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23BED-9EC7-4905-9EA8-208F0C032A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1AF30-049B-4C2F-B54F-33BAA97766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E1B37-C42F-4EBD-8073-716DD3D404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C2047-EB1E-45E8-9935-9C20955A57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D01B-D5CE-460E-BAE9-DDC5CA14F4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B689D-9C69-4B9C-9B40-ED76F81A5A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3F0D5-965F-4271-AC19-BECF98C415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F798F-2995-4D46-8D21-92C73CA831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2CE4D-59D7-4F5E-9D69-15275466E4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D51D5-70BF-4E11-BDFA-ADCD7C422F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80C2A-C460-442E-8127-33C0E6B0AF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447EE-2ED0-4F47-8D58-7EBA5498CC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C5AEA-6BA6-450F-AAD8-28BEE9EBB7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B86B8-1813-4E5A-80D9-14CAD23FEB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72FF5-5482-4D14-AD4C-CF766D909B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CDB1B-F700-4DEE-93CA-5A4D20F9FF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C1790548-473D-4F04-8286-88D5EC40AF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36" r:id="rId1"/>
    <p:sldLayoutId id="2147485437" r:id="rId2"/>
    <p:sldLayoutId id="2147485438" r:id="rId3"/>
    <p:sldLayoutId id="2147485439" r:id="rId4"/>
    <p:sldLayoutId id="2147485440" r:id="rId5"/>
    <p:sldLayoutId id="2147485441" r:id="rId6"/>
    <p:sldLayoutId id="2147485442" r:id="rId7"/>
    <p:sldLayoutId id="2147485443" r:id="rId8"/>
    <p:sldLayoutId id="2147485444" r:id="rId9"/>
    <p:sldLayoutId id="2147485445" r:id="rId10"/>
    <p:sldLayoutId id="2147485446" r:id="rId11"/>
    <p:sldLayoutId id="2147485447" r:id="rId12"/>
    <p:sldLayoutId id="214748545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6152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25604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05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06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07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08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09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10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11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12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13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14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15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16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153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25618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19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0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1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2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3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4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5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6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7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8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29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0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1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2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3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4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5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6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7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8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39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0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1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2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3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4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5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6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7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8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49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0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1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2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3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4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5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6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7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8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59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0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1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2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3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4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5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6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7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8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69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0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1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2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3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4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5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6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7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8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79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0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1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2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3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4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5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6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7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8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89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0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1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2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3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4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5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6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7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8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99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0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1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2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3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4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5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6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7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8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09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0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1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2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3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4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5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6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7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8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19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0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1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2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3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4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5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6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7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8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29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0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1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2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3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4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5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6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7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8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39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0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1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2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3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4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5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6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7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8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49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50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51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52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25753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754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0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755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0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756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>
                <a:ea typeface="宋体" pitchFamily="2" charset="-122"/>
              </a:defRPr>
            </a:lvl1pPr>
          </a:lstStyle>
          <a:p>
            <a:pPr>
              <a:defRPr/>
            </a:pPr>
            <a:fld id="{61819CA7-3B60-4CD8-976A-4C73369A1A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5757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460" r:id="rId1"/>
    <p:sldLayoutId id="2147485448" r:id="rId2"/>
    <p:sldLayoutId id="2147485449" r:id="rId3"/>
    <p:sldLayoutId id="2147485450" r:id="rId4"/>
    <p:sldLayoutId id="2147485451" r:id="rId5"/>
    <p:sldLayoutId id="2147485452" r:id="rId6"/>
    <p:sldLayoutId id="2147485453" r:id="rId7"/>
    <p:sldLayoutId id="2147485454" r:id="rId8"/>
    <p:sldLayoutId id="2147485455" r:id="rId9"/>
    <p:sldLayoutId id="2147485456" r:id="rId10"/>
    <p:sldLayoutId id="2147485457" r:id="rId11"/>
    <p:sldLayoutId id="214748545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29992;&#25143;&#30446;&#24405;\Downloads\&#35799;&#27468;&#26391;&#35829;&#25913;.mp3" TargetMode="Externa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D:\&#29992;&#25143;&#30446;&#24405;\Downloads\&#12298;&#39640;&#23665;&#27969;&#27700;&#12299;.mp3" TargetMode="Externa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9992;&#25143;&#30446;&#24405;\Downloads\&#12298;&#39640;&#23665;&#27969;&#27700;&#12299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5.xml"/><Relationship Id="rId1" Type="http://schemas.openxmlformats.org/officeDocument/2006/relationships/audio" Target="file:///D:\&#29992;&#25143;&#30446;&#24405;\Downloads\&#21069;&#22235;&#21477;.mp3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18a03eb0b7187d79092302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75"/>
            <a:ext cx="58578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 descr="0863016064161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1285875"/>
            <a:ext cx="3071812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矩形 4"/>
          <p:cNvSpPr>
            <a:spLocks noChangeArrowheads="1"/>
          </p:cNvSpPr>
          <p:nvPr/>
        </p:nvSpPr>
        <p:spPr bwMode="auto">
          <a:xfrm>
            <a:off x="1143000" y="142875"/>
            <a:ext cx="6715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solidFill>
                  <a:srgbClr val="FFC000"/>
                </a:solidFill>
                <a:ea typeface="华文中宋" pitchFamily="2" charset="-122"/>
              </a:rPr>
              <a:t>9</a:t>
            </a:r>
            <a:r>
              <a:rPr lang="zh-CN" altLang="en-US" sz="6000">
                <a:solidFill>
                  <a:srgbClr val="FFC000"/>
                </a:solidFill>
                <a:ea typeface="华文中宋" pitchFamily="2" charset="-122"/>
              </a:rPr>
              <a:t>、母亲的恩情</a:t>
            </a:r>
            <a:endParaRPr lang="zh-CN" altLang="en-US" sz="600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zh-CN" altLang="zh-CN" sz="2800" smtClean="0"/>
          </a:p>
        </p:txBody>
      </p:sp>
      <p:pic>
        <p:nvPicPr>
          <p:cNvPr id="16387" name="Picture 11"/>
          <p:cNvPicPr>
            <a:picLocks noChangeAspect="1" noChangeArrowheads="1"/>
          </p:cNvPicPr>
          <p:nvPr/>
        </p:nvPicPr>
        <p:blipFill>
          <a:blip r:embed="rId2" cstate="print"/>
          <a:srcRect l="22049" t="17130" r="22292" b="168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5374" name="AutoShape 14"/>
          <p:cNvSpPr>
            <a:spLocks noChangeArrowheads="1"/>
          </p:cNvSpPr>
          <p:nvPr/>
        </p:nvSpPr>
        <p:spPr bwMode="auto">
          <a:xfrm>
            <a:off x="0" y="-242888"/>
            <a:ext cx="3276600" cy="1943101"/>
          </a:xfrm>
          <a:prstGeom prst="cloudCallout">
            <a:avLst>
              <a:gd name="adj1" fmla="val 42491"/>
              <a:gd name="adj2" fmla="val 4583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2800" b="1"/>
              <a:t>郊儿，你可要早点回来呀！</a:t>
            </a:r>
          </a:p>
          <a:p>
            <a:pPr marL="342900" indent="-342900" algn="ctr"/>
            <a:endParaRPr lang="en-US" altLang="zh-CN" sz="2800"/>
          </a:p>
        </p:txBody>
      </p:sp>
      <p:sp>
        <p:nvSpPr>
          <p:cNvPr id="15375" name="AutoShape 15"/>
          <p:cNvSpPr>
            <a:spLocks noChangeArrowheads="1"/>
          </p:cNvSpPr>
          <p:nvPr/>
        </p:nvSpPr>
        <p:spPr bwMode="auto">
          <a:xfrm>
            <a:off x="5508625" y="0"/>
            <a:ext cx="3635375" cy="2420938"/>
          </a:xfrm>
          <a:prstGeom prst="wedgeRectCallout">
            <a:avLst>
              <a:gd name="adj1" fmla="val -40481"/>
              <a:gd name="adj2" fmla="val 55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altLang="zh-CN" sz="2800"/>
              <a:t>           </a:t>
            </a:r>
            <a:r>
              <a:rPr lang="zh-CN" altLang="en-US" sz="2800" b="1"/>
              <a:t>孟郊听了不住地点头，他看到母亲的头上又多了几根白发，眼睛</a:t>
            </a:r>
            <a:r>
              <a:rPr lang="zh-CN" altLang="en-US" sz="2800" b="1">
                <a:solidFill>
                  <a:srgbClr val="FF0000"/>
                </a:solidFill>
              </a:rPr>
              <a:t>湿润</a:t>
            </a:r>
            <a:r>
              <a:rPr lang="zh-CN" altLang="en-US" sz="2800" b="1"/>
              <a:t>了</a:t>
            </a:r>
            <a:r>
              <a:rPr lang="zh-CN" altLang="en-US" sz="2800"/>
              <a:t>。</a:t>
            </a:r>
          </a:p>
          <a:p>
            <a:pPr marL="342900" indent="-342900" algn="ctr"/>
            <a:endParaRPr lang="en-US" altLang="zh-CN"/>
          </a:p>
        </p:txBody>
      </p:sp>
      <p:sp>
        <p:nvSpPr>
          <p:cNvPr id="16390" name="Text Box 16"/>
          <p:cNvSpPr txBox="1">
            <a:spLocks noChangeArrowheads="1"/>
          </p:cNvSpPr>
          <p:nvPr/>
        </p:nvSpPr>
        <p:spPr bwMode="auto">
          <a:xfrm>
            <a:off x="6516688" y="260350"/>
            <a:ext cx="1841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 animBg="1"/>
      <p:bldP spid="153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0044241734596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8686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228600"/>
            <a:ext cx="8991600" cy="6400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6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6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zh-CN" altLang="en-US" sz="6000" b="1" smtClean="0">
                <a:solidFill>
                  <a:schemeClr val="tx1">
                    <a:lumMod val="65000"/>
                    <a:lumOff val="35000"/>
                  </a:schemeClr>
                </a:solidFill>
                <a:hlinkClick r:id="" action="ppaction://hlinkshowjump?jump=nextslide"/>
              </a:rPr>
              <a:t>看到了什么？</a:t>
            </a:r>
            <a:endParaRPr lang="zh-CN" altLang="en-US" sz="6000" b="1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6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6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zh-CN" altLang="en-US" sz="6000" b="1" smtClean="0">
                <a:solidFill>
                  <a:schemeClr val="tx1">
                    <a:lumMod val="65000"/>
                    <a:lumOff val="35000"/>
                  </a:schemeClr>
                </a:solidFill>
                <a:hlinkClick r:id="rId3" action="ppaction://hlinksldjump"/>
              </a:rPr>
              <a:t>想到了什么？</a:t>
            </a:r>
            <a:endParaRPr lang="zh-CN" altLang="en-US" sz="6000" b="1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945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18435" name="图片 19458"/>
          <p:cNvPicPr>
            <a:picLocks noChangeAspect="1"/>
          </p:cNvPicPr>
          <p:nvPr/>
        </p:nvPicPr>
        <p:blipFill>
          <a:blip r:embed="rId2" cstate="print"/>
          <a:srcRect l="43405" t="16795" r="23605" b="16833"/>
          <a:stretch>
            <a:fillRect/>
          </a:stretch>
        </p:blipFill>
        <p:spPr bwMode="auto">
          <a:xfrm>
            <a:off x="3671888" y="0"/>
            <a:ext cx="5472112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文本占位符 19459"/>
          <p:cNvPicPr>
            <a:picLocks noGrp="1" noChangeAspect="1"/>
          </p:cNvPicPr>
          <p:nvPr>
            <p:ph type="body" idx="4294967295"/>
          </p:nvPr>
        </p:nvPicPr>
        <p:blipFill>
          <a:blip r:embed="rId3" cstate="print">
            <a:lum bright="54000"/>
          </a:blip>
          <a:srcRect l="22581" t="17912" r="56808" b="16850"/>
          <a:stretch>
            <a:fillRect/>
          </a:stretch>
        </p:blipFill>
        <p:spPr>
          <a:xfrm>
            <a:off x="0" y="0"/>
            <a:ext cx="3667125" cy="6858000"/>
          </a:xfrm>
        </p:spPr>
      </p:pic>
      <p:sp>
        <p:nvSpPr>
          <p:cNvPr id="19461" name="矩形 19460"/>
          <p:cNvSpPr>
            <a:spLocks/>
          </p:cNvSpPr>
          <p:nvPr/>
        </p:nvSpPr>
        <p:spPr bwMode="auto">
          <a:xfrm>
            <a:off x="0" y="1125538"/>
            <a:ext cx="3708400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0"/>
              </a:spcBef>
            </a:pPr>
            <a:r>
              <a:rPr lang="en-US" altLang="zh-CN">
                <a:solidFill>
                  <a:srgbClr val="000000"/>
                </a:solidFill>
              </a:rPr>
              <a:t>       </a:t>
            </a:r>
            <a:r>
              <a:rPr lang="en-US" altLang="zh-CN" b="1">
                <a:solidFill>
                  <a:srgbClr val="000000"/>
                </a:solidFill>
                <a:latin typeface="宋体" charset="-122"/>
              </a:rPr>
              <a:t>太阳出来了，路边的小草更显得生机勃勃。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 l="43405" t="16797" r="23605" b="16833"/>
          <a:stretch>
            <a:fillRect/>
          </a:stretch>
        </p:blipFill>
        <p:spPr bwMode="auto">
          <a:xfrm>
            <a:off x="3671888" y="0"/>
            <a:ext cx="5472112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>
            <a:lum bright="54000"/>
          </a:blip>
          <a:srcRect l="22581" t="17914" r="56808" b="16852"/>
          <a:stretch>
            <a:fillRect/>
          </a:stretch>
        </p:blipFill>
        <p:spPr>
          <a:xfrm>
            <a:off x="0" y="0"/>
            <a:ext cx="3667125" cy="6858000"/>
          </a:xfrm>
          <a:noFill/>
        </p:spPr>
      </p:pic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1125538"/>
            <a:ext cx="3708400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0"/>
              </a:spcBef>
            </a:pPr>
            <a:r>
              <a:rPr lang="en-US" altLang="zh-CN">
                <a:solidFill>
                  <a:schemeClr val="tx2"/>
                </a:solidFill>
              </a:rPr>
              <a:t>       </a:t>
            </a:r>
            <a:r>
              <a:rPr lang="zh-CN" altLang="en-US" sz="3200" b="1">
                <a:solidFill>
                  <a:srgbClr val="660066"/>
                </a:solidFill>
              </a:rPr>
              <a:t>沐浴着阳光的小草，无论怎样都报答不了太阳的恩情啊！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8433"/>
          <p:cNvPicPr>
            <a:picLocks noChangeAspect="1"/>
          </p:cNvPicPr>
          <p:nvPr/>
        </p:nvPicPr>
        <p:blipFill>
          <a:blip r:embed="rId2" cstate="print">
            <a:lum bright="66000"/>
          </a:blip>
          <a:srcRect l="43405" t="16795" r="23605" b="16833"/>
          <a:stretch>
            <a:fillRect/>
          </a:stretch>
        </p:blipFill>
        <p:spPr bwMode="auto">
          <a:xfrm>
            <a:off x="5076825" y="-22225"/>
            <a:ext cx="4067175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标题 18434"/>
          <p:cNvSpPr>
            <a:spLocks noGrp="1"/>
          </p:cNvSpPr>
          <p:nvPr>
            <p:ph type="title" idx="4294967295"/>
          </p:nvPr>
        </p:nvSpPr>
        <p:spPr>
          <a:xfrm>
            <a:off x="5076825" y="2928938"/>
            <a:ext cx="4067175" cy="1425575"/>
          </a:xfrm>
        </p:spPr>
        <p:txBody>
          <a:bodyPr/>
          <a:lstStyle/>
          <a:p>
            <a:pPr algn="l"/>
            <a:r>
              <a:rPr lang="en-US" altLang="zh-CN" sz="2800" smtClean="0"/>
              <a:t>        </a:t>
            </a:r>
            <a:r>
              <a:rPr lang="zh-CN" altLang="en-US" sz="3200" b="1" smtClean="0">
                <a:solidFill>
                  <a:srgbClr val="0000FF"/>
                </a:solidFill>
              </a:rPr>
              <a:t>心里想：沐浴着阳光的小草，无论怎样都报答不了太阳的恩情啊！</a:t>
            </a:r>
          </a:p>
        </p:txBody>
      </p:sp>
      <p:sp>
        <p:nvSpPr>
          <p:cNvPr id="20484" name="文本占位符 18435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zh-CN" altLang="zh-CN" sz="2800" smtClean="0"/>
          </a:p>
        </p:txBody>
      </p:sp>
      <p:pic>
        <p:nvPicPr>
          <p:cNvPr id="20485" name="图片 18436"/>
          <p:cNvPicPr>
            <a:picLocks noChangeAspect="1"/>
          </p:cNvPicPr>
          <p:nvPr/>
        </p:nvPicPr>
        <p:blipFill>
          <a:blip r:embed="rId3" cstate="print"/>
          <a:srcRect l="32124" t="16795" r="34341" b="16850"/>
          <a:stretch>
            <a:fillRect/>
          </a:stretch>
        </p:blipFill>
        <p:spPr bwMode="auto">
          <a:xfrm>
            <a:off x="-323850" y="0"/>
            <a:ext cx="5400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矩形 18437"/>
          <p:cNvSpPr>
            <a:spLocks/>
          </p:cNvSpPr>
          <p:nvPr/>
        </p:nvSpPr>
        <p:spPr bwMode="auto">
          <a:xfrm>
            <a:off x="5076825" y="5072063"/>
            <a:ext cx="4067175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en-US" altLang="zh-CN" sz="3200" b="1">
                <a:solidFill>
                  <a:srgbClr val="800080"/>
                </a:solidFill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</a:rPr>
              <a:t>母亲的慈爱，不就像这春天里太阳的光辉吗？</a:t>
            </a:r>
            <a:endParaRPr lang="en-US" altLang="zh-CN" sz="3200" b="1">
              <a:solidFill>
                <a:srgbClr val="800080"/>
              </a:solidFill>
            </a:endParaRPr>
          </a:p>
        </p:txBody>
      </p:sp>
      <p:sp>
        <p:nvSpPr>
          <p:cNvPr id="18440" name="矩形 18439"/>
          <p:cNvSpPr>
            <a:spLocks/>
          </p:cNvSpPr>
          <p:nvPr/>
        </p:nvSpPr>
        <p:spPr bwMode="auto">
          <a:xfrm>
            <a:off x="5003800" y="785813"/>
            <a:ext cx="414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en-US" altLang="zh-CN" sz="3200" b="1">
                <a:solidFill>
                  <a:srgbClr val="000000"/>
                </a:solidFill>
              </a:rPr>
              <a:t>       </a:t>
            </a:r>
            <a:r>
              <a:rPr lang="zh-CN" altLang="en-US" sz="3200" b="1">
                <a:solidFill>
                  <a:srgbClr val="000066"/>
                </a:solidFill>
              </a:rPr>
              <a:t>孟郊抚摸着身上的衣服，注视着那</a:t>
            </a:r>
            <a:r>
              <a:rPr lang="zh-CN" altLang="en-US" sz="3200" b="1">
                <a:solidFill>
                  <a:srgbClr val="FF0000"/>
                </a:solidFill>
              </a:rPr>
              <a:t>又细又密</a:t>
            </a:r>
            <a:r>
              <a:rPr lang="zh-CN" altLang="en-US" sz="3200" b="1">
                <a:solidFill>
                  <a:srgbClr val="000066"/>
                </a:solidFill>
              </a:rPr>
              <a:t>的针脚。</a:t>
            </a:r>
            <a:r>
              <a:rPr lang="zh-CN" altLang="en-US" sz="400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8" grpId="0"/>
      <p:bldP spid="184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4" name="位图图像" r:id="rId3" imgW="6095238" imgH="4571429" progId="Paint.Picture">
              <p:embed/>
            </p:oleObj>
          </a:graphicData>
        </a:graphic>
      </p:graphicFrame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3733800" y="2819400"/>
            <a:ext cx="431800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SzPct val="90000"/>
            </a:pP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谁言寸草心，</a:t>
            </a:r>
          </a:p>
          <a:p>
            <a:pPr>
              <a:lnSpc>
                <a:spcPct val="90000"/>
              </a:lnSpc>
              <a:buSzPct val="90000"/>
            </a:pP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报得三春晖！</a:t>
            </a:r>
            <a:endParaRPr lang="zh-CN" altLang="en-US" sz="40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sz="4000"/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228600" y="228600"/>
            <a:ext cx="86106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FF"/>
                </a:solidFill>
              </a:rPr>
              <a:t>        </a:t>
            </a:r>
            <a:r>
              <a:rPr lang="zh-CN" altLang="en-US" sz="3200" b="1">
                <a:solidFill>
                  <a:srgbClr val="0000FF"/>
                </a:solidFill>
              </a:rPr>
              <a:t>母亲的慈爱，不就像这春天里太阳的光辉吗？</a:t>
            </a:r>
          </a:p>
          <a:p>
            <a:r>
              <a:rPr lang="zh-CN" altLang="en-US" sz="3200" b="1">
                <a:solidFill>
                  <a:srgbClr val="0000FF"/>
                </a:solidFill>
              </a:rPr>
              <a:t>         沐浴着阳光的小草，无论怎样都报答不了太阳的恩情啊！</a:t>
            </a:r>
          </a:p>
          <a:p>
            <a:endParaRPr lang="en-US" altLang="zh-CN" sz="32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utoUpdateAnimBg="0"/>
      <p:bldP spid="6554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1371600" y="2286000"/>
            <a:ext cx="302101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4000" b="1">
              <a:solidFill>
                <a:srgbClr val="00CC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000" b="1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孟郊   </a:t>
            </a:r>
            <a:r>
              <a:rPr lang="en-US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=</a:t>
            </a:r>
          </a:p>
          <a:p>
            <a:r>
              <a:rPr lang="en-US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（子女） </a:t>
            </a:r>
          </a:p>
        </p:txBody>
      </p:sp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3962400" y="1524000"/>
            <a:ext cx="485775" cy="1371600"/>
          </a:xfrm>
          <a:prstGeom prst="upArrow">
            <a:avLst>
              <a:gd name="adj1" fmla="val 50000"/>
              <a:gd name="adj2" fmla="val 705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447800" y="1066800"/>
            <a:ext cx="55705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母亲的恩情</a:t>
            </a:r>
            <a:r>
              <a:rPr lang="en-US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=</a:t>
            </a:r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太阳的光辉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4937125" y="2859088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小草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3200400" y="1524000"/>
            <a:ext cx="20129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4000" b="1">
                <a:solidFill>
                  <a:srgbClr val="00CC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000" b="1">
                <a:solidFill>
                  <a:srgbClr val="00CC00"/>
                </a:solidFill>
                <a:latin typeface="黑体" pitchFamily="2" charset="-122"/>
                <a:ea typeface="黑体" pitchFamily="2" charset="-122"/>
              </a:rPr>
              <a:t>报答</a:t>
            </a:r>
          </a:p>
          <a:p>
            <a:endParaRPr lang="zh-CN" altLang="en-US" sz="4000" b="1">
              <a:solidFill>
                <a:srgbClr val="00CC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 b="1">
                <a:solidFill>
                  <a:srgbClr val="00CC00"/>
                </a:solidFill>
                <a:latin typeface="黑体" pitchFamily="2" charset="-122"/>
                <a:ea typeface="黑体" pitchFamily="2" charset="-122"/>
              </a:rPr>
              <a:t> 不了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utoUpdateAnimBg="0"/>
      <p:bldP spid="64515" grpId="0" animBg="1"/>
      <p:bldP spid="64517" grpId="0" autoUpdateAnimBg="0"/>
      <p:bldP spid="64518" grpId="0" autoUpdateAnimBg="0"/>
      <p:bldP spid="6451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8" r:id="rId3" imgW="6095238" imgH="4571429" progId="Paint.Picture">
              <p:embed/>
            </p:oleObj>
          </a:graphicData>
        </a:graphic>
      </p:graphicFrame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733800" y="2819400"/>
            <a:ext cx="431800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buSzPct val="90000"/>
            </a:pPr>
            <a:r>
              <a:rPr 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谁言寸草心，</a:t>
            </a:r>
          </a:p>
          <a:p>
            <a:pPr eaLnBrk="0" hangingPunct="0">
              <a:lnSpc>
                <a:spcPct val="90000"/>
              </a:lnSpc>
              <a:buSzPct val="90000"/>
            </a:pPr>
            <a:r>
              <a:rPr 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报得三春晖！</a:t>
            </a:r>
            <a:endParaRPr lang="zh-CN" sz="40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/>
            <a:endParaRPr lang="zh-CN" altLang="zh-CN" sz="4000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228600"/>
            <a:ext cx="86106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4000" b="1">
                <a:solidFill>
                  <a:srgbClr val="FF00FF"/>
                </a:solidFill>
              </a:rPr>
              <a:t>        </a:t>
            </a:r>
            <a:r>
              <a:rPr lang="zh-CN" sz="3200" b="1">
                <a:solidFill>
                  <a:srgbClr val="0000FF"/>
                </a:solidFill>
              </a:rPr>
              <a:t>母亲的慈爱，不就像这春天里太阳的光辉吗？</a:t>
            </a:r>
          </a:p>
          <a:p>
            <a:pPr eaLnBrk="0" hangingPunct="0"/>
            <a:r>
              <a:rPr lang="zh-CN" altLang="zh-CN" sz="3200" b="1">
                <a:solidFill>
                  <a:srgbClr val="0000FF"/>
                </a:solidFill>
              </a:rPr>
              <a:t>         </a:t>
            </a:r>
            <a:r>
              <a:rPr lang="zh-CN" sz="3200" b="1">
                <a:solidFill>
                  <a:srgbClr val="0000FF"/>
                </a:solidFill>
              </a:rPr>
              <a:t>沐浴着阳光的小草，无论怎样都报答不了太阳的恩情啊！</a:t>
            </a:r>
          </a:p>
          <a:p>
            <a:pPr eaLnBrk="0" hangingPunct="0"/>
            <a:endParaRPr lang="zh-CN" altLang="zh-CN" sz="32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 l="22581" t="16986" r="22304" b="170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2008111019514907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875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71500" y="1000125"/>
            <a:ext cx="8572500" cy="33416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6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说一说：</a:t>
            </a:r>
            <a:endParaRPr lang="en-US" altLang="zh-CN" sz="6600" b="1" dirty="0">
              <a:solidFill>
                <a:schemeClr val="accent2">
                  <a:lumMod val="60000"/>
                  <a:lumOff val="4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66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用具体的事说说母亲对你的爱。</a:t>
            </a:r>
            <a:endParaRPr lang="zh-CN" altLang="en-US" sz="6600" dirty="0">
              <a:solidFill>
                <a:schemeClr val="accent2">
                  <a:lumMod val="60000"/>
                  <a:lumOff val="40000"/>
                </a:schemeClr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0" y="457200"/>
            <a:ext cx="8915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FF"/>
                </a:solidFill>
              </a:rPr>
              <a:t>      </a:t>
            </a:r>
            <a:r>
              <a:rPr lang="zh-CN" altLang="en-US" sz="3200" b="1">
                <a:solidFill>
                  <a:srgbClr val="FF0066"/>
                </a:solidFill>
              </a:rPr>
              <a:t>母亲的慈爱，就像这春天里太阳的光辉。</a:t>
            </a:r>
          </a:p>
          <a:p>
            <a:endParaRPr lang="zh-CN" altLang="en-US" sz="3200" b="1">
              <a:solidFill>
                <a:srgbClr val="FF0066"/>
              </a:solidFill>
            </a:endParaRPr>
          </a:p>
          <a:p>
            <a:r>
              <a:rPr lang="zh-CN" altLang="en-US" sz="3200" b="1">
                <a:solidFill>
                  <a:srgbClr val="FF0066"/>
                </a:solidFill>
              </a:rPr>
              <a:t>        沐浴着阳光的小草，报答不了太阳的恩情。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1371600" y="3048000"/>
            <a:ext cx="5867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</a:rPr>
              <a:t>母亲的慈爱</a:t>
            </a:r>
            <a:r>
              <a:rPr lang="en-US" altLang="zh-CN" sz="4000" b="1">
                <a:solidFill>
                  <a:srgbClr val="FF0066"/>
                </a:solidFill>
              </a:rPr>
              <a:t>=</a:t>
            </a:r>
            <a:r>
              <a:rPr lang="zh-CN" altLang="en-US" sz="4000" b="1">
                <a:solidFill>
                  <a:srgbClr val="FF0066"/>
                </a:solidFill>
              </a:rPr>
              <a:t>太阳的光辉</a:t>
            </a:r>
          </a:p>
          <a:p>
            <a:r>
              <a:rPr lang="zh-CN" altLang="en-US" sz="4000" b="1">
                <a:solidFill>
                  <a:srgbClr val="FF00FF"/>
                </a:solidFill>
              </a:rPr>
              <a:t> </a:t>
            </a:r>
          </a:p>
          <a:p>
            <a:r>
              <a:rPr lang="zh-CN" altLang="en-US" sz="4000" b="1">
                <a:solidFill>
                  <a:srgbClr val="FF00FF"/>
                </a:solidFill>
              </a:rPr>
              <a:t>             </a:t>
            </a:r>
            <a:r>
              <a:rPr lang="zh-CN" altLang="en-US" sz="4000" b="1">
                <a:solidFill>
                  <a:srgbClr val="009900"/>
                </a:solidFill>
              </a:rPr>
              <a:t>报答  不了</a:t>
            </a:r>
            <a:r>
              <a:rPr lang="zh-CN" altLang="en-US" sz="4000" b="1">
                <a:solidFill>
                  <a:srgbClr val="FF00FF"/>
                </a:solidFill>
              </a:rPr>
              <a:t>                           </a:t>
            </a:r>
          </a:p>
          <a:p>
            <a:r>
              <a:rPr lang="zh-CN" altLang="en-US" sz="4000" b="1">
                <a:solidFill>
                  <a:srgbClr val="FF0066"/>
                </a:solidFill>
              </a:rPr>
              <a:t>孟郊</a:t>
            </a:r>
            <a:r>
              <a:rPr lang="zh-CN" altLang="en-US" sz="3200" b="1">
                <a:solidFill>
                  <a:srgbClr val="FF0066"/>
                </a:solidFill>
              </a:rPr>
              <a:t>（子女）</a:t>
            </a:r>
            <a:r>
              <a:rPr lang="en-US" altLang="zh-CN" sz="3200">
                <a:solidFill>
                  <a:srgbClr val="FF0066"/>
                </a:solidFill>
              </a:rPr>
              <a:t>=</a:t>
            </a:r>
            <a:r>
              <a:rPr lang="en-US" altLang="zh-CN" sz="4000">
                <a:solidFill>
                  <a:srgbClr val="FF0066"/>
                </a:solidFill>
              </a:rPr>
              <a:t>   </a:t>
            </a:r>
            <a:r>
              <a:rPr lang="en-US" altLang="zh-CN" sz="4000" b="1">
                <a:solidFill>
                  <a:srgbClr val="FF0066"/>
                </a:solidFill>
              </a:rPr>
              <a:t> </a:t>
            </a:r>
            <a:r>
              <a:rPr lang="zh-CN" altLang="en-US" sz="4000" b="1">
                <a:solidFill>
                  <a:srgbClr val="FF0066"/>
                </a:solidFill>
              </a:rPr>
              <a:t>小草</a:t>
            </a:r>
          </a:p>
        </p:txBody>
      </p:sp>
      <p:sp>
        <p:nvSpPr>
          <p:cNvPr id="60420" name="AutoShape 4"/>
          <p:cNvSpPr>
            <a:spLocks noChangeArrowheads="1"/>
          </p:cNvSpPr>
          <p:nvPr/>
        </p:nvSpPr>
        <p:spPr bwMode="auto">
          <a:xfrm>
            <a:off x="3962400" y="3581400"/>
            <a:ext cx="485775" cy="1371600"/>
          </a:xfrm>
          <a:prstGeom prst="upArrow">
            <a:avLst>
              <a:gd name="adj1" fmla="val 50000"/>
              <a:gd name="adj2" fmla="val 705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位图图像" r:id="rId4" imgW="6095238" imgH="4571429" progId="Paint.Picture">
              <p:embed/>
            </p:oleObj>
          </a:graphicData>
        </a:graphic>
      </p:graphicFrame>
      <p:pic>
        <p:nvPicPr>
          <p:cNvPr id="6" name="诗歌朗诵改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75" y="5643563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91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0418" grpId="0" autoUpdateAnimBg="0"/>
      <p:bldP spid="60419" grpId="0" autoUpdateAnimBg="0"/>
      <p:bldP spid="604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0" y="785813"/>
            <a:ext cx="815340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>
                <a:solidFill>
                  <a:srgbClr val="FF3300"/>
                </a:solidFill>
                <a:ea typeface="隶书" pitchFamily="49" charset="-122"/>
              </a:rPr>
              <a:t>妈妈，我爱您！</a:t>
            </a:r>
          </a:p>
          <a:p>
            <a:pPr>
              <a:spcBef>
                <a:spcPct val="50000"/>
              </a:spcBef>
            </a:pPr>
            <a:endParaRPr lang="en-US" altLang="zh-CN" sz="7200">
              <a:solidFill>
                <a:srgbClr val="FF3300"/>
              </a:solidFill>
            </a:endParaRPr>
          </a:p>
        </p:txBody>
      </p:sp>
      <p:pic>
        <p:nvPicPr>
          <p:cNvPr id="24579" name="Picture 7" descr="20092161458136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9125" y="549275"/>
            <a:ext cx="2174875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8" descr="f80a5230dffce7815edf0e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6063"/>
            <a:ext cx="687705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355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875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矩形 23554"/>
          <p:cNvSpPr>
            <a:spLocks/>
          </p:cNvSpPr>
          <p:nvPr/>
        </p:nvSpPr>
        <p:spPr bwMode="auto">
          <a:xfrm>
            <a:off x="439738" y="211138"/>
            <a:ext cx="8572500" cy="756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6600" b="1">
                <a:solidFill>
                  <a:srgbClr val="7575D1"/>
                </a:solidFill>
                <a:latin typeface="华文楷体" pitchFamily="2" charset="-122"/>
                <a:ea typeface="华文楷体" pitchFamily="2" charset="-122"/>
              </a:rPr>
              <a:t>慈母手中线，</a:t>
            </a:r>
          </a:p>
          <a:p>
            <a:pPr algn="ctr"/>
            <a:r>
              <a:rPr lang="zh-CN" altLang="en-US" sz="6600" b="1">
                <a:solidFill>
                  <a:srgbClr val="7575D1"/>
                </a:solidFill>
                <a:latin typeface="华文楷体" pitchFamily="2" charset="-122"/>
                <a:ea typeface="华文楷体" pitchFamily="2" charset="-122"/>
              </a:rPr>
              <a:t>游子身上衣。</a:t>
            </a:r>
            <a:endParaRPr lang="zh-CN"/>
          </a:p>
          <a:p>
            <a:pPr algn="ctr"/>
            <a:r>
              <a:rPr lang="zh-CN" altLang="en-US" sz="6600" b="1">
                <a:solidFill>
                  <a:srgbClr val="7575D1"/>
                </a:solidFill>
                <a:latin typeface="华文楷体" pitchFamily="2" charset="-122"/>
                <a:ea typeface="华文楷体" pitchFamily="2" charset="-122"/>
              </a:rPr>
              <a:t>临行密密缝，</a:t>
            </a:r>
          </a:p>
          <a:p>
            <a:pPr algn="ctr"/>
            <a:r>
              <a:rPr lang="zh-CN" altLang="en-US" sz="6600" b="1">
                <a:solidFill>
                  <a:srgbClr val="7575D1"/>
                </a:solidFill>
                <a:latin typeface="华文楷体" pitchFamily="2" charset="-122"/>
                <a:ea typeface="华文楷体" pitchFamily="2" charset="-122"/>
              </a:rPr>
              <a:t>意恐迟迟归。</a:t>
            </a:r>
          </a:p>
          <a:p>
            <a:pPr algn="ctr"/>
            <a:r>
              <a:rPr lang="zh-CN" altLang="en-US" sz="6600" b="1">
                <a:solidFill>
                  <a:srgbClr val="7575D1"/>
                </a:solidFill>
                <a:latin typeface="华文楷体" pitchFamily="2" charset="-122"/>
                <a:ea typeface="华文楷体" pitchFamily="2" charset="-122"/>
              </a:rPr>
              <a:t>谁言寸草心，</a:t>
            </a:r>
          </a:p>
          <a:p>
            <a:pPr algn="ctr"/>
            <a:r>
              <a:rPr lang="zh-CN" altLang="en-US" sz="6600" b="1">
                <a:solidFill>
                  <a:srgbClr val="7575D1"/>
                </a:solidFill>
                <a:latin typeface="华文楷体" pitchFamily="2" charset="-122"/>
                <a:ea typeface="华文楷体" pitchFamily="2" charset="-122"/>
              </a:rPr>
              <a:t>报得三春晖！</a:t>
            </a:r>
          </a:p>
          <a:p>
            <a:pPr algn="ctr"/>
            <a:endParaRPr lang="zh-CN" altLang="zh-CN"/>
          </a:p>
        </p:txBody>
      </p:sp>
      <p:pic>
        <p:nvPicPr>
          <p:cNvPr id="5" name="《高山流水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88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2008120615240626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214313"/>
            <a:ext cx="3500437" cy="664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5" descr="b27455101e108333b8127bf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572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矩形 4"/>
          <p:cNvSpPr>
            <a:spLocks noChangeArrowheads="1"/>
          </p:cNvSpPr>
          <p:nvPr/>
        </p:nvSpPr>
        <p:spPr bwMode="auto">
          <a:xfrm>
            <a:off x="928688" y="428625"/>
            <a:ext cx="2492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0000FF"/>
                </a:solidFill>
                <a:ea typeface="华文行楷" pitchFamily="2" charset="-122"/>
              </a:rPr>
              <a:t>做一做</a:t>
            </a:r>
            <a:r>
              <a:rPr lang="zh-CN" altLang="zh-CN" sz="5400" b="1">
                <a:solidFill>
                  <a:srgbClr val="0000FF"/>
                </a:solidFill>
                <a:ea typeface="华文行楷" pitchFamily="2" charset="-122"/>
              </a:rPr>
              <a:t>:</a:t>
            </a:r>
            <a:endParaRPr lang="en-US" altLang="zh-CN" sz="5400" b="1">
              <a:solidFill>
                <a:srgbClr val="0000FF"/>
              </a:solidFill>
              <a:ea typeface="华文行楷" pitchFamily="2" charset="-122"/>
            </a:endParaRPr>
          </a:p>
        </p:txBody>
      </p:sp>
      <p:sp>
        <p:nvSpPr>
          <p:cNvPr id="26629" name="矩形 5"/>
          <p:cNvSpPr>
            <a:spLocks noChangeArrowheads="1"/>
          </p:cNvSpPr>
          <p:nvPr/>
        </p:nvSpPr>
        <p:spPr bwMode="auto">
          <a:xfrm>
            <a:off x="857250" y="1887538"/>
            <a:ext cx="7500938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b="1">
                <a:solidFill>
                  <a:srgbClr val="FFFF00"/>
                </a:solidFill>
              </a:rPr>
              <a:t>1</a:t>
            </a:r>
            <a:r>
              <a:rPr lang="en-US" altLang="zh-CN" b="1">
                <a:solidFill>
                  <a:srgbClr val="FFFF00"/>
                </a:solidFill>
              </a:rPr>
              <a:t>.</a:t>
            </a:r>
            <a:r>
              <a:rPr lang="zh-CN" altLang="en-US" b="1">
                <a:solidFill>
                  <a:srgbClr val="FFFF00"/>
                </a:solidFill>
              </a:rPr>
              <a:t>把</a:t>
            </a:r>
            <a:r>
              <a:rPr lang="zh-CN" altLang="zh-CN" b="1">
                <a:solidFill>
                  <a:srgbClr val="FFFF00"/>
                </a:solidFill>
              </a:rPr>
              <a:t>《</a:t>
            </a:r>
            <a:r>
              <a:rPr lang="zh-CN" altLang="en-US" b="1">
                <a:solidFill>
                  <a:srgbClr val="FFFF00"/>
                </a:solidFill>
              </a:rPr>
              <a:t>游子吟</a:t>
            </a:r>
            <a:r>
              <a:rPr lang="zh-CN" altLang="zh-CN" b="1">
                <a:solidFill>
                  <a:srgbClr val="FFFF00"/>
                </a:solidFill>
              </a:rPr>
              <a:t>》</a:t>
            </a:r>
            <a:r>
              <a:rPr lang="zh-CN" altLang="en-US" b="1">
                <a:solidFill>
                  <a:srgbClr val="FFFF00"/>
                </a:solidFill>
              </a:rPr>
              <a:t>美美地朗诵给妈妈听。 </a:t>
            </a:r>
          </a:p>
          <a:p>
            <a:r>
              <a:rPr lang="zh-CN" altLang="zh-CN" b="1">
                <a:solidFill>
                  <a:srgbClr val="FFFF00"/>
                </a:solidFill>
              </a:rPr>
              <a:t>2</a:t>
            </a:r>
            <a:r>
              <a:rPr lang="en-US" altLang="zh-CN" b="1">
                <a:solidFill>
                  <a:srgbClr val="FFFF00"/>
                </a:solidFill>
              </a:rPr>
              <a:t>.</a:t>
            </a:r>
            <a:r>
              <a:rPr lang="zh-CN" altLang="en-US" b="1">
                <a:solidFill>
                  <a:srgbClr val="FFFF00"/>
                </a:solidFill>
              </a:rPr>
              <a:t>制作一张爱心卡，写上你想对妈妈说的话。</a:t>
            </a:r>
          </a:p>
        </p:txBody>
      </p:sp>
      <p:pic>
        <p:nvPicPr>
          <p:cNvPr id="6" name="《高山流水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50" y="5715000"/>
            <a:ext cx="2143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/>
          <p:cNvPicPr>
            <a:picLocks noChangeAspect="1" noChangeArrowheads="1"/>
          </p:cNvPicPr>
          <p:nvPr/>
        </p:nvPicPr>
        <p:blipFill>
          <a:blip r:embed="rId2" cstate="print">
            <a:lum bright="6000" contrast="-12000"/>
          </a:blip>
          <a:srcRect l="22176" t="16408" r="22176" b="16408"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WordArt 5"/>
          <p:cNvSpPr>
            <a:spLocks noChangeArrowheads="1" noChangeShapeType="1" noTextEdit="1"/>
          </p:cNvSpPr>
          <p:nvPr/>
        </p:nvSpPr>
        <p:spPr bwMode="auto">
          <a:xfrm>
            <a:off x="4643438" y="404813"/>
            <a:ext cx="4105275" cy="1008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endParaRPr lang="zh-CN" altLang="en-US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黑体"/>
              <a:ea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4A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4572000" y="1000125"/>
            <a:ext cx="4968875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z="2800" dirty="0" smtClean="0">
                <a:solidFill>
                  <a:srgbClr val="0000FF"/>
                </a:solidFill>
              </a:rPr>
              <a:t>     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有一次，他要出远门了，母亲忙着给他缝补衣裳。</a:t>
            </a:r>
          </a:p>
        </p:txBody>
      </p:sp>
      <p:sp>
        <p:nvSpPr>
          <p:cNvPr id="19462" name="Rectangle 6"/>
          <p:cNvSpPr>
            <a:spLocks noGrp="1" noRot="1" noChangeArrowheads="1"/>
          </p:cNvSpPr>
          <p:nvPr>
            <p:ph sz="half" idx="1"/>
          </p:nvPr>
        </p:nvSpPr>
        <p:spPr>
          <a:xfrm>
            <a:off x="301625" y="1600200"/>
            <a:ext cx="4191000" cy="4498975"/>
          </a:xfrm>
        </p:spPr>
        <p:txBody>
          <a:bodyPr/>
          <a:lstStyle/>
          <a:p>
            <a:pPr eaLnBrk="1" hangingPunct="1">
              <a:defRPr/>
            </a:pPr>
            <a:endParaRPr lang="zh-CN" altLang="zh-CN" sz="2800" smtClean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-12000"/>
          </a:blip>
          <a:srcRect l="49779" t="17537" r="22398" b="16408"/>
          <a:stretch>
            <a:fillRect/>
          </a:stretch>
        </p:blipFill>
        <p:spPr bwMode="auto">
          <a:xfrm>
            <a:off x="0" y="115888"/>
            <a:ext cx="4572000" cy="678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211638" y="3143250"/>
            <a:ext cx="4932362" cy="1223963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Font typeface="Arial" charset="0"/>
              <a:buNone/>
              <a:defRPr/>
            </a:pPr>
            <a:r>
              <a:rPr lang="en-US" altLang="zh-CN" sz="2800" dirty="0" smtClean="0"/>
              <a:t>         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夜深了，母亲还在油灯下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一针针一线线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地缝着。</a:t>
            </a:r>
            <a:r>
              <a:rPr lang="zh-CN" altLang="en-US" sz="2800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4572000" y="3071813"/>
            <a:ext cx="45720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25000"/>
              </a:lnSpc>
              <a:buClr>
                <a:schemeClr val="hlink"/>
              </a:buClr>
              <a:buSzPct val="80000"/>
              <a:buFont typeface="Arial" charset="0"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Tahoma" pitchFamily="34" charset="0"/>
                <a:ea typeface="宋体" pitchFamily="2" charset="-122"/>
              </a:rPr>
              <a:t/>
            </a:r>
            <a:br>
              <a:rPr lang="en-US" altLang="zh-CN" sz="2800" b="1" dirty="0">
                <a:solidFill>
                  <a:srgbClr val="0000FF"/>
                </a:solidFill>
                <a:latin typeface="Tahoma" pitchFamily="34" charset="0"/>
                <a:ea typeface="宋体" pitchFamily="2" charset="-122"/>
              </a:rPr>
            </a:br>
            <a:r>
              <a:rPr lang="en-US" altLang="zh-CN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rPr>
              <a:t/>
            </a:r>
            <a:br>
              <a:rPr lang="en-US" altLang="zh-CN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rPr>
            </a:br>
            <a:endParaRPr lang="en-US" altLang="zh-CN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4500563" y="4797425"/>
            <a:ext cx="48196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zh-CN" alt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4" grpId="0"/>
      <p:bldP spid="19465" grpId="0" build="p"/>
      <p:bldP spid="194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2004424173468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228600"/>
            <a:ext cx="8763000" cy="6400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6600" b="1" dirty="0" smtClean="0"/>
              <a:t> </a:t>
            </a:r>
            <a:r>
              <a:rPr lang="zh-CN" altLang="en-US" sz="6600" b="1" dirty="0" smtClean="0">
                <a:solidFill>
                  <a:schemeClr val="bg1"/>
                </a:solidFill>
              </a:rPr>
              <a:t>夜深了</a:t>
            </a:r>
            <a:r>
              <a:rPr lang="zh-CN" altLang="en-US" sz="6600" b="1" smtClean="0">
                <a:solidFill>
                  <a:schemeClr val="bg1"/>
                </a:solidFill>
              </a:rPr>
              <a:t>，母亲还在</a:t>
            </a:r>
            <a:r>
              <a:rPr lang="zh-CN" altLang="en-US" sz="6600" b="1" dirty="0" smtClean="0">
                <a:solidFill>
                  <a:schemeClr val="bg1"/>
                </a:solidFill>
              </a:rPr>
              <a:t>油灯下一针针一线线地缝着。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28625" y="214313"/>
            <a:ext cx="4038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>
                <a:solidFill>
                  <a:srgbClr val="FF0000"/>
                </a:solidFill>
                <a:latin typeface="Times New Roman" pitchFamily="18" charset="0"/>
              </a:rPr>
              <a:t>夜深了，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214563" y="1285875"/>
            <a:ext cx="5638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>
                <a:solidFill>
                  <a:srgbClr val="FF0000"/>
                </a:solidFill>
                <a:latin typeface="Times New Roman" pitchFamily="18" charset="0"/>
              </a:rPr>
              <a:t>一针针一线线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4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0825" cy="6858000"/>
        </p:xfrm>
        <a:graphic>
          <a:graphicData uri="http://schemas.openxmlformats.org/presentationml/2006/ole">
            <p:oleObj spid="_x0000_s2050" name="Image" r:id="rId3" imgW="8126984" imgH="6095238" progId="Photoshop.Image.7">
              <p:embed/>
            </p:oleObj>
          </a:graphicData>
        </a:graphic>
      </p:graphicFrame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14313" y="214313"/>
            <a:ext cx="74676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en-US" altLang="zh-CN" sz="4400" b="1" dirty="0">
              <a:solidFill>
                <a:schemeClr val="accent1">
                  <a:lumMod val="75000"/>
                </a:schemeClr>
              </a:solidFill>
              <a:ea typeface="楷体_GB2312" pitchFamily="49" charset="-122"/>
            </a:endParaRPr>
          </a:p>
          <a:p>
            <a:pPr>
              <a:defRPr/>
            </a:pPr>
            <a:endParaRPr lang="en-US" altLang="zh-CN" sz="4400" b="1" dirty="0">
              <a:solidFill>
                <a:schemeClr val="accent1">
                  <a:lumMod val="75000"/>
                </a:schemeClr>
              </a:solidFill>
              <a:ea typeface="楷体_GB2312" pitchFamily="49" charset="-122"/>
            </a:endParaRPr>
          </a:p>
          <a:p>
            <a:pPr>
              <a:defRPr/>
            </a:pPr>
            <a:endParaRPr lang="zh-CN" altLang="en-US" sz="4400" b="1" dirty="0">
              <a:solidFill>
                <a:schemeClr val="accent1">
                  <a:lumMod val="75000"/>
                </a:schemeClr>
              </a:solidFill>
              <a:ea typeface="楷体_GB2312" pitchFamily="49" charset="-122"/>
            </a:endParaRPr>
          </a:p>
        </p:txBody>
      </p:sp>
      <p:sp>
        <p:nvSpPr>
          <p:cNvPr id="2052" name="矩形 3"/>
          <p:cNvSpPr>
            <a:spLocks noChangeArrowheads="1"/>
          </p:cNvSpPr>
          <p:nvPr/>
        </p:nvSpPr>
        <p:spPr bwMode="auto">
          <a:xfrm>
            <a:off x="0" y="107156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A4A4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4429125" y="785813"/>
            <a:ext cx="4968875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sz="2800" dirty="0" smtClean="0">
                <a:solidFill>
                  <a:srgbClr val="0000FF"/>
                </a:solidFill>
                <a:latin typeface="+mj-ea"/>
              </a:rPr>
              <a:t>她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想，孩儿这次外出，还不知道什么时候才能回来</a:t>
            </a: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……</a:t>
            </a:r>
            <a:endParaRPr lang="zh-CN" altLang="en-US" sz="2800" dirty="0" smtClean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 cstate="print">
            <a:lum bright="6000" contrast="-12000"/>
          </a:blip>
          <a:srcRect l="49779" t="17537" r="22398" b="16408"/>
          <a:stretch>
            <a:fillRect/>
          </a:stretch>
        </p:blipFill>
        <p:spPr bwMode="auto">
          <a:xfrm>
            <a:off x="0" y="115888"/>
            <a:ext cx="4572000" cy="678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211638" y="2928938"/>
            <a:ext cx="4932362" cy="2803525"/>
          </a:xfrm>
        </p:spPr>
        <p:txBody>
          <a:bodyPr/>
          <a:lstStyle/>
          <a:p>
            <a:pPr algn="ctr" eaLnBrk="1" hangingPunct="1">
              <a:lnSpc>
                <a:spcPct val="125000"/>
              </a:lnSpc>
              <a:buFont typeface="Arial" charset="0"/>
              <a:buNone/>
              <a:defRPr/>
            </a:pPr>
            <a:r>
              <a:rPr lang="zh-CN" altLang="en-US" sz="4000" dirty="0" smtClean="0">
                <a:solidFill>
                  <a:srgbClr val="CC00CC"/>
                </a:solidFill>
                <a:latin typeface="+mj-ea"/>
                <a:ea typeface="+mj-ea"/>
              </a:rPr>
              <a:t>慈母</a:t>
            </a:r>
            <a:r>
              <a:rPr lang="en-US" altLang="zh-CN" sz="4000" dirty="0" smtClean="0">
                <a:solidFill>
                  <a:srgbClr val="CC00CC"/>
                </a:solidFill>
                <a:latin typeface="+mj-ea"/>
                <a:ea typeface="+mj-ea"/>
              </a:rPr>
              <a:t>/</a:t>
            </a:r>
            <a:r>
              <a:rPr lang="zh-CN" altLang="en-US" sz="4000" dirty="0" smtClean="0">
                <a:solidFill>
                  <a:srgbClr val="CC00CC"/>
                </a:solidFill>
                <a:latin typeface="+mj-ea"/>
                <a:ea typeface="+mj-ea"/>
              </a:rPr>
              <a:t>手中线，</a:t>
            </a:r>
            <a:endParaRPr lang="en-US" altLang="zh-CN" sz="4000" dirty="0" smtClean="0">
              <a:solidFill>
                <a:srgbClr val="CC00CC"/>
              </a:solidFill>
              <a:latin typeface="+mj-ea"/>
              <a:ea typeface="+mj-ea"/>
            </a:endParaRPr>
          </a:p>
          <a:p>
            <a:pPr algn="ctr" eaLnBrk="1" hangingPunct="1">
              <a:lnSpc>
                <a:spcPct val="125000"/>
              </a:lnSpc>
              <a:buFont typeface="Arial" charset="0"/>
              <a:buNone/>
              <a:defRPr/>
            </a:pPr>
            <a:r>
              <a:rPr lang="zh-CN" altLang="en-US" sz="4000" dirty="0" smtClean="0">
                <a:solidFill>
                  <a:srgbClr val="CC00CC"/>
                </a:solidFill>
                <a:latin typeface="+mj-ea"/>
                <a:ea typeface="+mj-ea"/>
              </a:rPr>
              <a:t>游子</a:t>
            </a:r>
            <a:r>
              <a:rPr lang="en-US" altLang="zh-CN" sz="4000" dirty="0" smtClean="0">
                <a:solidFill>
                  <a:srgbClr val="CC00CC"/>
                </a:solidFill>
                <a:latin typeface="+mj-ea"/>
                <a:ea typeface="+mj-ea"/>
              </a:rPr>
              <a:t>/</a:t>
            </a:r>
            <a:r>
              <a:rPr lang="zh-CN" altLang="en-US" sz="4000" dirty="0" smtClean="0">
                <a:solidFill>
                  <a:srgbClr val="CC00CC"/>
                </a:solidFill>
                <a:latin typeface="+mj-ea"/>
                <a:ea typeface="+mj-ea"/>
              </a:rPr>
              <a:t>身上衣。</a:t>
            </a:r>
            <a:endParaRPr lang="en-US" altLang="zh-CN" sz="4000" dirty="0" smtClean="0">
              <a:solidFill>
                <a:srgbClr val="CC00CC"/>
              </a:solidFill>
              <a:latin typeface="+mj-ea"/>
              <a:ea typeface="+mj-ea"/>
            </a:endParaRPr>
          </a:p>
          <a:p>
            <a:pPr algn="ctr" eaLnBrk="1" hangingPunct="1">
              <a:lnSpc>
                <a:spcPct val="125000"/>
              </a:lnSpc>
              <a:buFont typeface="Arial" charset="0"/>
              <a:buNone/>
              <a:defRPr/>
            </a:pPr>
            <a:r>
              <a:rPr lang="zh-CN" altLang="en-US" sz="4000" dirty="0" smtClean="0">
                <a:solidFill>
                  <a:srgbClr val="CC00CC"/>
                </a:solidFill>
                <a:latin typeface="+mj-ea"/>
                <a:ea typeface="+mj-ea"/>
              </a:rPr>
              <a:t>临行</a:t>
            </a:r>
            <a:r>
              <a:rPr lang="en-US" altLang="zh-CN" sz="4000" dirty="0" smtClean="0">
                <a:solidFill>
                  <a:srgbClr val="CC00CC"/>
                </a:solidFill>
                <a:latin typeface="+mj-ea"/>
                <a:ea typeface="+mj-ea"/>
              </a:rPr>
              <a:t>/</a:t>
            </a:r>
            <a:r>
              <a:rPr lang="zh-CN" altLang="en-US" sz="4000" dirty="0" smtClean="0">
                <a:solidFill>
                  <a:srgbClr val="CC00CC"/>
                </a:solidFill>
                <a:latin typeface="+mj-ea"/>
                <a:ea typeface="+mj-ea"/>
              </a:rPr>
              <a:t>密密缝，</a:t>
            </a:r>
            <a:endParaRPr lang="en-US" altLang="zh-CN" sz="4000" dirty="0" smtClean="0">
              <a:solidFill>
                <a:srgbClr val="CC00CC"/>
              </a:solidFill>
              <a:latin typeface="+mj-ea"/>
              <a:ea typeface="+mj-ea"/>
            </a:endParaRPr>
          </a:p>
          <a:p>
            <a:pPr algn="ctr" eaLnBrk="1" hangingPunct="1">
              <a:lnSpc>
                <a:spcPct val="125000"/>
              </a:lnSpc>
              <a:buFont typeface="Arial" charset="0"/>
              <a:buNone/>
              <a:defRPr/>
            </a:pPr>
            <a:r>
              <a:rPr lang="zh-CN" altLang="en-US" sz="4000" dirty="0" smtClean="0">
                <a:solidFill>
                  <a:srgbClr val="CC00CC"/>
                </a:solidFill>
                <a:latin typeface="+mj-ea"/>
                <a:ea typeface="+mj-ea"/>
              </a:rPr>
              <a:t>意恐</a:t>
            </a:r>
            <a:r>
              <a:rPr lang="en-US" altLang="zh-CN" sz="4000" dirty="0" smtClean="0">
                <a:solidFill>
                  <a:srgbClr val="CC00CC"/>
                </a:solidFill>
                <a:latin typeface="+mj-ea"/>
                <a:ea typeface="+mj-ea"/>
              </a:rPr>
              <a:t>/</a:t>
            </a:r>
            <a:r>
              <a:rPr lang="zh-CN" altLang="en-US" sz="4000" smtClean="0">
                <a:solidFill>
                  <a:srgbClr val="CC00CC"/>
                </a:solidFill>
                <a:latin typeface="+mj-ea"/>
                <a:ea typeface="+mj-ea"/>
              </a:rPr>
              <a:t>迟迟</a:t>
            </a:r>
            <a:r>
              <a:rPr lang="zh-CN" altLang="en-US" sz="4000" dirty="0" smtClean="0">
                <a:solidFill>
                  <a:srgbClr val="CC00CC"/>
                </a:solidFill>
                <a:latin typeface="+mj-ea"/>
                <a:ea typeface="+mj-ea"/>
              </a:rPr>
              <a:t>归。</a:t>
            </a:r>
            <a:endParaRPr lang="en-US" altLang="zh-CN" sz="4000" dirty="0" smtClean="0">
              <a:solidFill>
                <a:srgbClr val="CC00CC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5000"/>
              </a:lnSpc>
              <a:buFont typeface="Arial" charset="0"/>
              <a:buNone/>
              <a:defRPr/>
            </a:pPr>
            <a:endParaRPr lang="zh-CN" altLang="en-US" dirty="0" smtClean="0">
              <a:solidFill>
                <a:srgbClr val="CC00CC"/>
              </a:solidFill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4572000" y="2420938"/>
            <a:ext cx="45720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25000"/>
              </a:lnSpc>
              <a:buClr>
                <a:schemeClr val="hlink"/>
              </a:buClr>
              <a:buSzPct val="80000"/>
              <a:buFont typeface="Arial" charset="0"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Tahoma" pitchFamily="34" charset="0"/>
                <a:ea typeface="宋体" pitchFamily="2" charset="-122"/>
              </a:rPr>
              <a:t/>
            </a:r>
            <a:br>
              <a:rPr lang="en-US" altLang="zh-CN" sz="2800" b="1" dirty="0">
                <a:solidFill>
                  <a:srgbClr val="0000FF"/>
                </a:solidFill>
                <a:latin typeface="Tahoma" pitchFamily="34" charset="0"/>
                <a:ea typeface="宋体" pitchFamily="2" charset="-122"/>
              </a:rPr>
            </a:br>
            <a:r>
              <a:rPr lang="en-US" altLang="zh-CN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rPr>
              <a:t/>
            </a:r>
            <a:br>
              <a:rPr lang="en-US" altLang="zh-CN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宋体" pitchFamily="2" charset="-122"/>
              </a:rPr>
            </a:br>
            <a:endParaRPr lang="en-US" altLang="zh-CN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4500563" y="4797425"/>
            <a:ext cx="48196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endParaRPr lang="zh-CN" altLang="en-US" sz="32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宋体" pitchFamily="2" charset="-122"/>
            </a:endParaRPr>
          </a:p>
        </p:txBody>
      </p:sp>
      <p:pic>
        <p:nvPicPr>
          <p:cNvPr id="8" name="前四句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286750" y="6215063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936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9461" grpId="0"/>
      <p:bldP spid="19464" grpId="0"/>
      <p:bldP spid="19465" grpId="0" build="p"/>
      <p:bldP spid="194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0044241734386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8763000" cy="60483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6600" b="1" smtClean="0"/>
              <a:t> 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681538" y="4005263"/>
            <a:ext cx="44624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en-US" sz="6600" b="1">
              <a:ea typeface="楷体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1"/>
          <p:cNvPicPr>
            <a:picLocks noChangeAspect="1" noChangeArrowheads="1"/>
          </p:cNvPicPr>
          <p:nvPr/>
        </p:nvPicPr>
        <p:blipFill>
          <a:blip r:embed="rId2" cstate="print">
            <a:lum bright="30000" contrast="6000"/>
          </a:blip>
          <a:srcRect/>
          <a:stretch>
            <a:fillRect/>
          </a:stretch>
        </p:blipFill>
        <p:spPr bwMode="ltGray">
          <a:xfrm>
            <a:off x="223838" y="800100"/>
            <a:ext cx="8696325" cy="5257800"/>
          </a:xfrm>
          <a:prstGeom prst="rect">
            <a:avLst/>
          </a:prstGeom>
          <a:solidFill>
            <a:schemeClr val="accent1">
              <a:alpha val="58038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Grp="1" noChangeArrowheads="1"/>
          </p:cNvSpPr>
          <p:nvPr>
            <p:ph type="ctrTitle"/>
          </p:nvPr>
        </p:nvSpPr>
        <p:spPr>
          <a:xfrm>
            <a:off x="684213" y="908050"/>
            <a:ext cx="7772400" cy="2376488"/>
          </a:xfrm>
        </p:spPr>
        <p:txBody>
          <a:bodyPr/>
          <a:lstStyle/>
          <a:p>
            <a:pPr algn="l">
              <a:defRPr/>
            </a:pPr>
            <a:r>
              <a:rPr lang="en-US" altLang="zh-CN" b="1"/>
              <a:t>         </a:t>
            </a:r>
            <a:endParaRPr lang="en-US" altLang="zh-CN" sz="2400" b="1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23850" y="908050"/>
            <a:ext cx="52562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夜深了，母亲还在油灯下一针针一线线地缝着。</a:t>
            </a:r>
          </a:p>
        </p:txBody>
      </p:sp>
      <p:pic>
        <p:nvPicPr>
          <p:cNvPr id="15365" name="Picture 5" descr="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538163"/>
            <a:ext cx="83820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73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95288" y="4221163"/>
            <a:ext cx="5041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95288" y="3644900"/>
            <a:ext cx="51847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</a:rPr>
              <a:t>母亲对孩子说：“</a:t>
            </a:r>
            <a:r>
              <a:rPr lang="en-US" altLang="zh-CN">
                <a:solidFill>
                  <a:schemeClr val="bg1"/>
                </a:solidFill>
              </a:rPr>
              <a:t>————————————————————”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ompass">
  <a:themeElements>
    <a:clrScheme name="Compass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Compas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ompass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ss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411</TotalTime>
  <Words>651</Words>
  <Application>Microsoft Office PowerPoint</Application>
  <PresentationFormat>全屏显示(4:3)</PresentationFormat>
  <Paragraphs>64</Paragraphs>
  <Slides>22</Slides>
  <Notes>1</Notes>
  <HiddenSlides>0</HiddenSlides>
  <MMClips>4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Calibri</vt:lpstr>
      <vt:lpstr>Tahoma</vt:lpstr>
      <vt:lpstr>Wingdings</vt:lpstr>
      <vt:lpstr>华文中宋</vt:lpstr>
      <vt:lpstr>Times New Roman</vt:lpstr>
      <vt:lpstr>楷体_GB2312</vt:lpstr>
      <vt:lpstr>楷体</vt:lpstr>
      <vt:lpstr>黑体</vt:lpstr>
      <vt:lpstr>华文楷体</vt:lpstr>
      <vt:lpstr>隶书</vt:lpstr>
      <vt:lpstr>华文行楷</vt:lpstr>
      <vt:lpstr>默认设计模板</vt:lpstr>
      <vt:lpstr>Compass</vt:lpstr>
      <vt:lpstr>位图图像</vt:lpstr>
      <vt:lpstr>Adobe Photoshop Image</vt:lpstr>
      <vt:lpstr>Bitmap Image</vt:lpstr>
      <vt:lpstr>幻灯片 1</vt:lpstr>
      <vt:lpstr>幻灯片 2</vt:lpstr>
      <vt:lpstr>幻灯片 3</vt:lpstr>
      <vt:lpstr>      有一次，他要出远门了，母亲忙着给他缝补衣裳。</vt:lpstr>
      <vt:lpstr>幻灯片 5</vt:lpstr>
      <vt:lpstr>幻灯片 6</vt:lpstr>
      <vt:lpstr>她想，孩儿这次外出，还不知道什么时候才能回来……</vt:lpstr>
      <vt:lpstr>幻灯片 8</vt:lpstr>
      <vt:lpstr>         </vt:lpstr>
      <vt:lpstr>幻灯片 10</vt:lpstr>
      <vt:lpstr>幻灯片 11</vt:lpstr>
      <vt:lpstr>幻灯片 12</vt:lpstr>
      <vt:lpstr>幻灯片 13</vt:lpstr>
      <vt:lpstr>        心里想：沐浴着阳光的小草，无论怎样都报答不了太阳的恩情啊！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MC SYSTEM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113</cp:revision>
  <dcterms:created xsi:type="dcterms:W3CDTF">2008-03-10T12:04:33Z</dcterms:created>
  <dcterms:modified xsi:type="dcterms:W3CDTF">2016-03-21T05:54:40Z</dcterms:modified>
</cp:coreProperties>
</file>