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5" r:id="rId5"/>
    <p:sldMasterId id="2147483697" r:id="rId6"/>
  </p:sldMasterIdLst>
  <p:notesMasterIdLst>
    <p:notesMasterId r:id="rId17"/>
  </p:notesMasterIdLst>
  <p:sldIdLst>
    <p:sldId id="450" r:id="rId7"/>
    <p:sldId id="519" r:id="rId8"/>
    <p:sldId id="529" r:id="rId9"/>
    <p:sldId id="441" r:id="rId10"/>
    <p:sldId id="430" r:id="rId11"/>
    <p:sldId id="530" r:id="rId12"/>
    <p:sldId id="466" r:id="rId13"/>
    <p:sldId id="513" r:id="rId14"/>
    <p:sldId id="562" r:id="rId15"/>
    <p:sldId id="512" r:id="rId16"/>
    <p:sldId id="523" r:id="rId18"/>
    <p:sldId id="547" r:id="rId19"/>
    <p:sldId id="563" r:id="rId20"/>
    <p:sldId id="548" r:id="rId21"/>
    <p:sldId id="549" r:id="rId22"/>
    <p:sldId id="550" r:id="rId23"/>
    <p:sldId id="565" r:id="rId24"/>
    <p:sldId id="566" r:id="rId25"/>
    <p:sldId id="567" r:id="rId26"/>
    <p:sldId id="568" r:id="rId27"/>
    <p:sldId id="569" r:id="rId28"/>
    <p:sldId id="570" r:id="rId29"/>
    <p:sldId id="571" r:id="rId30"/>
    <p:sldId id="526" r:id="rId31"/>
    <p:sldId id="531" r:id="rId32"/>
    <p:sldId id="528" r:id="rId33"/>
    <p:sldId id="532" r:id="rId34"/>
    <p:sldId id="545" r:id="rId35"/>
    <p:sldId id="510" r:id="rId36"/>
    <p:sldId id="516" r:id="rId37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0" i="0" u="none" kern="1200" baseline="0">
        <a:solidFill>
          <a:srgbClr val="00FF00"/>
        </a:solidFill>
        <a:latin typeface="Times New Roman" panose="02020603050405020304" pitchFamily="18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3FC04"/>
    <a:srgbClr val="FF6600"/>
    <a:srgbClr val="009900"/>
    <a:srgbClr val="FFCC00"/>
    <a:srgbClr val="FFFF00"/>
    <a:srgbClr val="00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130"/>
    <p:restoredTop sz="94660"/>
  </p:normalViewPr>
  <p:slideViewPr>
    <p:cSldViewPr showGuides="1">
      <p:cViewPr varScale="1">
        <p:scale>
          <a:sx n="73" d="100"/>
          <a:sy n="73" d="100"/>
        </p:scale>
        <p:origin x="-324" y="-90"/>
      </p:cViewPr>
      <p:guideLst>
        <p:guide orient="horz" pos="2103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TextEdit="1"/>
          </p:cNvSpPr>
          <p:nvPr>
            <p:ph type="sldImg"/>
          </p:nvPr>
        </p:nvSpPr>
        <p:spPr>
          <a:xfrm>
            <a:off x="1139825" y="752475"/>
            <a:ext cx="4391025" cy="3294063"/>
          </a:xfrm>
        </p:spPr>
      </p:sp>
      <p:sp>
        <p:nvSpPr>
          <p:cNvPr id="66563" name="Rectangle 3"/>
          <p:cNvSpPr/>
          <p:nvPr>
            <p:ph type="body" idx="1"/>
          </p:nvPr>
        </p:nvSpPr>
        <p:spPr>
          <a:xfrm>
            <a:off x="536575" y="4386263"/>
            <a:ext cx="5780088" cy="3952875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请在此页填写作品信息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（此页非设计模板）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0" hangingPunct="0"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/>
            <a:fld id="{9A0DB2DC-4C9A-4742-B13C-FB6460FD3503}" type="slidenum"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26.pn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26.pn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26.pn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51.jpeg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2.xml"/><Relationship Id="rId4" Type="http://schemas.openxmlformats.org/officeDocument/2006/relationships/audio" Target="../media/audio2.wav"/><Relationship Id="rId3" Type="http://schemas.openxmlformats.org/officeDocument/2006/relationships/slide" Target="slide8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4"/>
          <p:cNvSpPr txBox="1"/>
          <p:nvPr/>
        </p:nvSpPr>
        <p:spPr>
          <a:xfrm>
            <a:off x="755650" y="476250"/>
            <a:ext cx="358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人教版语文一年级上册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WordArt 6"/>
          <p:cNvSpPr>
            <a:spLocks noChangeArrowheads="1" noChangeShapeType="1"/>
          </p:cNvSpPr>
          <p:nvPr/>
        </p:nvSpPr>
        <p:spPr bwMode="auto">
          <a:xfrm>
            <a:off x="2987675" y="2349500"/>
            <a:ext cx="3240088" cy="9953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7.</a:t>
            </a:r>
            <a:r>
              <a:rPr kumimoji="0" lang="zh-CN" altLang="en-US" sz="3600" b="0" i="0" u="none" strike="noStrike" kern="1200" cap="none" spc="0" normalizeH="0" baseline="0" noProof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青蛙写诗</a:t>
            </a:r>
            <a:endParaRPr kumimoji="0" lang="zh-CN" altLang="en-US" sz="3600" b="0" i="0" u="none" strike="noStrike" kern="1200" cap="none" spc="0" normalizeH="0" baseline="0" noProof="0" smtClean="0">
              <a:ln w="9525">
                <a:noFill/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1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3643313"/>
            <a:ext cx="3643313" cy="2185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篮子2"/>
          <p:cNvPicPr>
            <a:picLocks noChangeAspect="1"/>
          </p:cNvPicPr>
          <p:nvPr/>
        </p:nvPicPr>
        <p:blipFill>
          <a:blip r:embed="rId1">
            <a:clrChange>
              <a:clrFrom>
                <a:srgbClr val="99CC67"/>
              </a:clrFrom>
              <a:clrTo>
                <a:srgbClr val="99CC6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10" y="-342900"/>
            <a:ext cx="7273925" cy="7200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911975" y="4724400"/>
            <a:ext cx="2232025" cy="1916113"/>
            <a:chOff x="521" y="119"/>
            <a:chExt cx="640" cy="726"/>
          </a:xfrm>
        </p:grpSpPr>
        <p:pic>
          <p:nvPicPr>
            <p:cNvPr id="15396" name="Picture 4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" y="119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7" name="Rectangle 5"/>
            <p:cNvSpPr/>
            <p:nvPr/>
          </p:nvSpPr>
          <p:spPr>
            <a:xfrm>
              <a:off x="657" y="346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en-US" altLang="zh-CN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当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7164388" y="3716338"/>
            <a:ext cx="1979612" cy="1557337"/>
            <a:chOff x="1791" y="119"/>
            <a:chExt cx="953" cy="871"/>
          </a:xfrm>
        </p:grpSpPr>
        <p:pic>
          <p:nvPicPr>
            <p:cNvPr id="15394" name="Picture 7" descr="0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1" y="119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5" name="Rectangle 8"/>
            <p:cNvSpPr/>
            <p:nvPr/>
          </p:nvSpPr>
          <p:spPr>
            <a:xfrm>
              <a:off x="2109" y="391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40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给我</a:t>
              </a:r>
              <a:endPara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6516688" y="1557655"/>
            <a:ext cx="1727200" cy="1655763"/>
            <a:chOff x="2245" y="255"/>
            <a:chExt cx="640" cy="726"/>
          </a:xfrm>
        </p:grpSpPr>
        <p:pic>
          <p:nvPicPr>
            <p:cNvPr id="15392" name="Picture 10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5" y="255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3" name="Rectangle 11"/>
            <p:cNvSpPr/>
            <p:nvPr/>
          </p:nvSpPr>
          <p:spPr>
            <a:xfrm>
              <a:off x="2381" y="498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下雨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4427538" y="5157788"/>
            <a:ext cx="1552575" cy="1484312"/>
            <a:chOff x="2789" y="3249"/>
            <a:chExt cx="978" cy="935"/>
          </a:xfrm>
        </p:grpSpPr>
        <p:pic>
          <p:nvPicPr>
            <p:cNvPr id="15390" name="Picture 13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9" y="3249"/>
              <a:ext cx="978" cy="9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1" name="Text Box 14"/>
            <p:cNvSpPr txBox="1"/>
            <p:nvPr/>
          </p:nvSpPr>
          <p:spPr>
            <a:xfrm>
              <a:off x="2880" y="3566"/>
              <a:ext cx="82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雨点</a:t>
              </a:r>
              <a:endPara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-209550" y="1916113"/>
            <a:ext cx="2149475" cy="2279650"/>
            <a:chOff x="-132" y="1186"/>
            <a:chExt cx="1354" cy="1436"/>
          </a:xfrm>
        </p:grpSpPr>
        <p:pic>
          <p:nvPicPr>
            <p:cNvPr id="15388" name="Picture 16" descr="0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186"/>
              <a:ext cx="1040" cy="14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9" name="Text Box 17"/>
            <p:cNvSpPr txBox="1"/>
            <p:nvPr/>
          </p:nvSpPr>
          <p:spPr>
            <a:xfrm>
              <a:off x="-132" y="1929"/>
              <a:ext cx="1354" cy="5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tIns="82800" bIns="82800">
              <a:spAutoFit/>
            </a:bodyPr>
            <a:p>
              <a:pPr lvl="0" algn="l" eaLnBrk="1" hangingPunct="1">
                <a:lnSpc>
                  <a:spcPct val="70000"/>
                </a:lnSpc>
              </a:pPr>
              <a:r>
                <a:rPr lang="en-US" altLang="zh-CN" sz="54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4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写成</a:t>
              </a:r>
              <a:endPara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5580063" y="5084763"/>
            <a:ext cx="2016125" cy="1539875"/>
            <a:chOff x="521" y="119"/>
            <a:chExt cx="640" cy="726"/>
          </a:xfrm>
        </p:grpSpPr>
        <p:pic>
          <p:nvPicPr>
            <p:cNvPr id="15386" name="Picture 19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" y="119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7" name="Rectangle 20"/>
            <p:cNvSpPr/>
            <p:nvPr/>
          </p:nvSpPr>
          <p:spPr>
            <a:xfrm>
              <a:off x="657" y="346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44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一串</a:t>
              </a:r>
              <a:endPara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7413943" y="2421255"/>
            <a:ext cx="1875170" cy="1484313"/>
            <a:chOff x="2744" y="4320"/>
            <a:chExt cx="1228" cy="935"/>
          </a:xfrm>
        </p:grpSpPr>
        <p:pic>
          <p:nvPicPr>
            <p:cNvPr id="15384" name="Picture 22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744" y="4320"/>
              <a:ext cx="1089" cy="9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5" name="Text Box 23"/>
            <p:cNvSpPr txBox="1"/>
            <p:nvPr/>
          </p:nvSpPr>
          <p:spPr>
            <a:xfrm flipH="1">
              <a:off x="2929" y="4654"/>
              <a:ext cx="104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写诗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324803" y="5085398"/>
            <a:ext cx="2016125" cy="1512887"/>
            <a:chOff x="2245" y="255"/>
            <a:chExt cx="640" cy="726"/>
          </a:xfrm>
        </p:grpSpPr>
        <p:pic>
          <p:nvPicPr>
            <p:cNvPr id="15382" name="Picture 25" descr="0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5" y="255"/>
              <a:ext cx="640" cy="7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3" name="Rectangle 26"/>
            <p:cNvSpPr/>
            <p:nvPr/>
          </p:nvSpPr>
          <p:spPr>
            <a:xfrm>
              <a:off x="2381" y="436"/>
              <a:ext cx="363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我们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0" name="Group 41"/>
          <p:cNvGrpSpPr/>
          <p:nvPr/>
        </p:nvGrpSpPr>
        <p:grpSpPr>
          <a:xfrm>
            <a:off x="-71755" y="3977640"/>
            <a:ext cx="1768475" cy="1525588"/>
            <a:chOff x="0" y="2596"/>
            <a:chExt cx="1114" cy="961"/>
          </a:xfrm>
        </p:grpSpPr>
        <p:pic>
          <p:nvPicPr>
            <p:cNvPr id="15380" name="Picture 31" descr="0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596"/>
              <a:ext cx="1024" cy="9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1" name="Text Box 32"/>
            <p:cNvSpPr txBox="1"/>
            <p:nvPr/>
          </p:nvSpPr>
          <p:spPr>
            <a:xfrm>
              <a:off x="113" y="2886"/>
              <a:ext cx="100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1" hangingPunct="1"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可以</a:t>
              </a:r>
              <a:endPara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 flipH="1">
            <a:off x="1908175" y="5257800"/>
            <a:ext cx="1763713" cy="1600200"/>
            <a:chOff x="1791" y="119"/>
            <a:chExt cx="953" cy="871"/>
          </a:xfrm>
        </p:grpSpPr>
        <p:pic>
          <p:nvPicPr>
            <p:cNvPr id="15378" name="Picture 34" descr="0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1" y="119"/>
              <a:ext cx="953" cy="8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9" name="Rectangle 35"/>
            <p:cNvSpPr/>
            <p:nvPr/>
          </p:nvSpPr>
          <p:spPr>
            <a:xfrm>
              <a:off x="2148" y="391"/>
              <a:ext cx="45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4000" b="1" dirty="0">
                  <a:solidFill>
                    <a:srgbClr val="0000CC"/>
                  </a:solidFill>
                  <a:latin typeface="黑体" panose="02010609060101010101" charset="-122"/>
                  <a:ea typeface="黑体" panose="02010609060101010101" charset="-122"/>
                </a:rPr>
                <a:t>不要</a:t>
              </a:r>
              <a:endParaRPr lang="zh-CN" altLang="en-US" sz="40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3205163" y="5372100"/>
            <a:ext cx="1366837" cy="1247775"/>
            <a:chOff x="2019" y="3384"/>
            <a:chExt cx="861" cy="786"/>
          </a:xfrm>
        </p:grpSpPr>
        <p:pic>
          <p:nvPicPr>
            <p:cNvPr id="15376" name="Picture 37" descr="09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9" y="3384"/>
              <a:ext cx="861" cy="7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7" name="Rectangle 38"/>
            <p:cNvSpPr/>
            <p:nvPr/>
          </p:nvSpPr>
          <p:spPr>
            <a:xfrm>
              <a:off x="2193" y="3419"/>
              <a:ext cx="576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lvl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过来 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374" name="Text Box 37"/>
          <p:cNvSpPr txBox="1"/>
          <p:nvPr/>
        </p:nvSpPr>
        <p:spPr>
          <a:xfrm>
            <a:off x="611188" y="1052513"/>
            <a:ext cx="272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提示：点击水果试试看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75" name="Text Box 38"/>
          <p:cNvSpPr txBox="1"/>
          <p:nvPr/>
        </p:nvSpPr>
        <p:spPr>
          <a:xfrm>
            <a:off x="539750" y="333375"/>
            <a:ext cx="7848600" cy="457200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你能正确认读水果上的词语，就可以得到这个水果了哦。</a:t>
            </a:r>
            <a:endParaRPr lang="zh-CN" altLang="en-US" sz="24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3009 L -0.34028 0.1169 L -0.27639 0.12778 L -0.32309 0.21412 L -0.3217 0.0912 L -0.33316 0.1037 " pathEditMode="relative" rAng="-2006380200" ptsTypes="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1243 -0.32245 L -0.13559 -0.24769 L -0.16927 -0.31505 L -0.1243 -0.28796 L -0.1467 -0.3162 " pathEditMode="relative" rAng="0" ptsTypes="AAAA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-1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1.48148E-6 L 0.3085 -0.28356 L 0.33837 -0.21782 L 0.42448 -0.27708 L 0.3085 -0.25324 L 0.36614 -0.27824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C -0.12761 0.01574 -0.25521 0.03148 -0.29584 0.05 C -0.33646 0.06852 -0.25243 0.10092 -0.24375 0.11111 " pathEditMode="relative" ptsTypes="a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C -0.12639 -0.01273 -0.25277 -0.02546 -0.28958 -0.02222 C -0.32639 -0.01898 -0.23298 0.01343 -0.22083 0.01944 " pathEditMode="relative" ptsTypes="a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C -1.66667E-6 1.11111E-6 0.19775 -0.01528 0.39549 -0.03033 " pathEditMode="relative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1.73472E-18 L 0.29133 0.16783 " pathEditMode="relative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8.88889E-6 L 0.11806 -0.147 " pathEditMode="relative" ptsTypes="AA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4.07407E-6 L 0.00798 -0.18912 " pathEditMode="relative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20469 -0.16805 " pathEditMode="relative" ptsTypes="AA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7.40741E-6 L 0.07101 -0.29398 " pathEditMode="relative" ptsTypes="AA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2590800" y="533400"/>
            <a:ext cx="184150" cy="4740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endParaRPr lang="zh-CN" altLang="en-US" sz="30500" dirty="0">
              <a:solidFill>
                <a:srgbClr val="FF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15" name="Text Box 7"/>
          <p:cNvSpPr txBox="1"/>
          <p:nvPr/>
        </p:nvSpPr>
        <p:spPr>
          <a:xfrm>
            <a:off x="365760" y="223520"/>
            <a:ext cx="1716088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按笔顺写字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Picture 10" descr="7青蛙写诗按笔顺写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6545" y="1035685"/>
            <a:ext cx="9733280" cy="358457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1548765" y="5516245"/>
            <a:ext cx="6219825" cy="51816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★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写字时要注意按正确的笔顺写字哦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AutoShape 2"/>
          <p:cNvSpPr/>
          <p:nvPr/>
        </p:nvSpPr>
        <p:spPr>
          <a:xfrm rot="-120000">
            <a:off x="1692275" y="-39687"/>
            <a:ext cx="6088063" cy="6961187"/>
          </a:xfrm>
          <a:prstGeom prst="diamond">
            <a:avLst/>
          </a:prstGeom>
          <a:blipFill rotWithShape="0">
            <a:blip r:embed="rId1"/>
          </a:blipFill>
          <a:ln w="9525">
            <a:noFill/>
          </a:ln>
        </p:spPr>
        <p:txBody>
          <a:bodyPr anchor="ctr"/>
          <a:p>
            <a:pPr marL="228600" lvl="0" indent="-228600" eaLnBrk="1" hangingPunct="1"/>
            <a:endParaRPr lang="zh-CN" altLang="en-US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 rot="20940000">
            <a:off x="2195513" y="2060575"/>
            <a:ext cx="505936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3882" dir="2700000" algn="ctr" rotWithShape="0">
              <a:srgbClr val="777777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青蛙写诗</a:t>
            </a:r>
            <a:endParaRPr kumimoji="0" lang="zh-CN" altLang="en-US" sz="9600" b="1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4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78 0.010361 L 0.009787 0.045146 L -0.013744 0.045146 L -0.001978 0.010361 Z " pathEditMode="relative" rAng="0" ptsTypes="">
                                      <p:cBhvr>
                                        <p:cTn id="19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8" grpId="1" bldLvl="0" animBg="1"/>
      <p:bldP spid="9218" grpId="2" bldLvl="0" animBg="1"/>
      <p:bldP spid="9219" grpId="0" bldLvl="0"/>
      <p:bldP spid="9219" grpId="1" bldLvl="0"/>
      <p:bldP spid="9219" grpId="2" bldLvl="0"/>
      <p:bldP spid="9219" grpId="3" bldLvl="0"/>
      <p:bldP spid="9219" grpId="4" bldLvl="0"/>
      <p:bldP spid="9219" grpId="5" bldLvl="0"/>
      <p:bldP spid="9219" grpId="6" bldLvl="0"/>
      <p:bldP spid="9219" grpId="7" bldLvl="0"/>
      <p:bldP spid="9219" grpId="8" bldLvl="0"/>
      <p:bldP spid="9219" grpId="9" bldLvl="0"/>
      <p:bldP spid="9219" grpId="10" bldLvl="0"/>
      <p:bldP spid="9219" grpId="11" bldLvl="0"/>
      <p:bldP spid="9219" grpId="12" bldLvl="0"/>
      <p:bldP spid="9219" grpId="13" bldLvl="0"/>
      <p:bldP spid="9219" grpId="14" bldLvl="0"/>
      <p:bldP spid="9219" grpId="15" bldLvl="0"/>
      <p:bldP spid="9219" grpId="16" bldLvl="0"/>
      <p:bldP spid="9219" grpId="17" bldLvl="0"/>
      <p:bldP spid="9219" grpId="18" bldLvl="0"/>
      <p:bldP spid="9219" grpId="19" bldLvl="0"/>
      <p:bldP spid="9219" grpId="20" bldLvl="0"/>
      <p:bldP spid="9219" grpId="21" bldLvl="0"/>
      <p:bldP spid="9219" grpId="22" bldLvl="0"/>
      <p:bldP spid="9219" grpId="23" bldLvl="0"/>
      <p:bldP spid="9219" grpId="24" bldLvl="0"/>
      <p:bldP spid="9219" grpId="25" bldLvl="0"/>
      <p:bldP spid="9219" grpId="26" bldLvl="0"/>
      <p:bldP spid="9219" grpId="27" bldLvl="0"/>
      <p:bldP spid="9219" grpId="28" bldLvl="0"/>
      <p:bldP spid="9219" grpId="29" bldLvl="0"/>
      <p:bldP spid="9219" grpId="30" bldLvl="0"/>
      <p:bldP spid="9219" grpId="31" bldLvl="0"/>
      <p:bldP spid="9219" grpId="32" bldLvl="0"/>
      <p:bldP spid="9219" grpId="33" bldLvl="0"/>
      <p:bldP spid="9219" grpId="34" bldLvl="0"/>
      <p:bldP spid="9219" grpId="35" bldLvl="0"/>
      <p:bldP spid="9219" grpId="36" bldLvl="0"/>
      <p:bldP spid="9219" grpId="37" bldLvl="0"/>
      <p:bldP spid="9219" grpId="38" bldLvl="0"/>
      <p:bldP spid="9219" grpId="39" bldLvl="0"/>
      <p:bldP spid="9219" grpId="4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无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4937" y="-98425"/>
            <a:ext cx="9278937" cy="695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绿花0"/>
          <p:cNvPicPr>
            <a:picLocks noChangeAspect="1"/>
          </p:cNvPicPr>
          <p:nvPr/>
        </p:nvPicPr>
        <p:blipFill>
          <a:blip r:embed="rId2"/>
          <a:srcRect t="73935" r="80243"/>
          <a:stretch>
            <a:fillRect/>
          </a:stretch>
        </p:blipFill>
        <p:spPr>
          <a:xfrm>
            <a:off x="-98425" y="5045075"/>
            <a:ext cx="1970088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绿花1"/>
          <p:cNvPicPr>
            <a:picLocks noChangeAspect="1"/>
          </p:cNvPicPr>
          <p:nvPr/>
        </p:nvPicPr>
        <p:blipFill>
          <a:blip r:embed="rId3"/>
          <a:srcRect l="15764" t="54584" r="59027"/>
          <a:stretch>
            <a:fillRect/>
          </a:stretch>
        </p:blipFill>
        <p:spPr>
          <a:xfrm>
            <a:off x="1476375" y="3862388"/>
            <a:ext cx="2270125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绿花2"/>
          <p:cNvPicPr>
            <a:picLocks noChangeAspect="1"/>
          </p:cNvPicPr>
          <p:nvPr/>
        </p:nvPicPr>
        <p:blipFill>
          <a:blip r:embed="rId4"/>
          <a:srcRect l="57465" t="47823" r="17326" b="2138"/>
          <a:stretch>
            <a:fillRect/>
          </a:stretch>
        </p:blipFill>
        <p:spPr>
          <a:xfrm>
            <a:off x="5627688" y="3140075"/>
            <a:ext cx="2544762" cy="379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绿花4"/>
          <p:cNvPicPr>
            <a:picLocks noChangeAspect="1"/>
          </p:cNvPicPr>
          <p:nvPr/>
        </p:nvPicPr>
        <p:blipFill>
          <a:blip r:embed="rId5"/>
          <a:srcRect l="79584" t="60231"/>
          <a:stretch>
            <a:fillRect/>
          </a:stretch>
        </p:blipFill>
        <p:spPr>
          <a:xfrm>
            <a:off x="7254875" y="4222750"/>
            <a:ext cx="1854200" cy="270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3" name="Rectangle 7"/>
          <p:cNvSpPr>
            <a:spLocks noGrp="1"/>
          </p:cNvSpPr>
          <p:nvPr>
            <p:ph type="ctrTitle"/>
          </p:nvPr>
        </p:nvSpPr>
        <p:spPr>
          <a:xfrm>
            <a:off x="685800" y="1884045"/>
            <a:ext cx="7772400" cy="1470025"/>
          </a:xfrm>
        </p:spPr>
        <p:txBody>
          <a:bodyPr vert="horz" wrap="square" lIns="91440" tIns="45720" rIns="91440" bIns="45720" anchor="ctr"/>
          <a:p>
            <a:pPr algn="l" eaLnBrk="1" hangingPunct="1">
              <a:lnSpc>
                <a:spcPct val="150000"/>
              </a:lnSpc>
            </a:pPr>
            <a:r>
              <a:rPr lang="zh-CN" altLang="en-US" sz="5400" kern="1200" dirty="0">
                <a:latin typeface="+mj-lt"/>
                <a:ea typeface="+mj-ea"/>
                <a:cs typeface="+mj-cs"/>
              </a:rPr>
              <a:t>下雨了，</a:t>
            </a:r>
            <a:br>
              <a:rPr lang="zh-CN" altLang="en-US" sz="5400" kern="1200" dirty="0">
                <a:latin typeface="+mj-lt"/>
                <a:ea typeface="+mj-ea"/>
                <a:cs typeface="+mj-cs"/>
              </a:rPr>
            </a:br>
            <a:r>
              <a:rPr lang="zh-CN" altLang="en-US" sz="5400" kern="1200" dirty="0">
                <a:latin typeface="+mj-lt"/>
                <a:ea typeface="+mj-ea"/>
                <a:cs typeface="+mj-cs"/>
              </a:rPr>
              <a:t>雨点儿淅沥沥，沙啦啦！</a:t>
            </a:r>
            <a:br>
              <a:rPr lang="zh-CN" altLang="en-US" sz="5400" kern="1200" dirty="0">
                <a:latin typeface="+mj-lt"/>
                <a:ea typeface="+mj-ea"/>
                <a:cs typeface="+mj-cs"/>
              </a:rPr>
            </a:br>
            <a:r>
              <a:rPr lang="zh-CN" altLang="en-US" sz="5400" kern="1200" dirty="0">
                <a:latin typeface="+mj-lt"/>
                <a:ea typeface="+mj-ea"/>
                <a:cs typeface="+mj-cs"/>
              </a:rPr>
              <a:t>青蛙说：“我要写诗啦！”</a:t>
            </a:r>
            <a:endParaRPr lang="zh-CN" altLang="en-US" sz="54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8200" name="Oval 8"/>
          <p:cNvSpPr/>
          <p:nvPr/>
        </p:nvSpPr>
        <p:spPr>
          <a:xfrm>
            <a:off x="6286500" y="3573145"/>
            <a:ext cx="793750" cy="8620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Oval 8"/>
          <p:cNvSpPr/>
          <p:nvPr/>
        </p:nvSpPr>
        <p:spPr>
          <a:xfrm>
            <a:off x="685800" y="2277745"/>
            <a:ext cx="1527175" cy="107696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8"/>
          <p:cNvSpPr/>
          <p:nvPr/>
        </p:nvSpPr>
        <p:spPr>
          <a:xfrm>
            <a:off x="4833938" y="3573145"/>
            <a:ext cx="793750" cy="8620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Oval 8"/>
          <p:cNvSpPr/>
          <p:nvPr/>
        </p:nvSpPr>
        <p:spPr>
          <a:xfrm>
            <a:off x="5534978" y="3628390"/>
            <a:ext cx="793750" cy="8620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2212975" y="1731010"/>
            <a:ext cx="33131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xī  l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l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4929505" y="1731010"/>
            <a:ext cx="3313113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sh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l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ā 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l</a:t>
            </a: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ā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无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788"/>
            <a:ext cx="9144000" cy="124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无标题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07963"/>
            <a:ext cx="244792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4"/>
          <p:cNvSpPr txBox="1"/>
          <p:nvPr/>
        </p:nvSpPr>
        <p:spPr>
          <a:xfrm>
            <a:off x="971550" y="2503488"/>
            <a:ext cx="708501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小蝌蚪游过来说：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“我要给你当个小逗号！”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Oval 5"/>
          <p:cNvSpPr/>
          <p:nvPr/>
        </p:nvSpPr>
        <p:spPr>
          <a:xfrm>
            <a:off x="2620645" y="3783330"/>
            <a:ext cx="723900" cy="100774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Oval 6"/>
          <p:cNvSpPr/>
          <p:nvPr/>
        </p:nvSpPr>
        <p:spPr>
          <a:xfrm>
            <a:off x="3820795" y="3841115"/>
            <a:ext cx="752475" cy="89217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Oval 7"/>
          <p:cNvSpPr/>
          <p:nvPr/>
        </p:nvSpPr>
        <p:spPr>
          <a:xfrm>
            <a:off x="4432300" y="2700655"/>
            <a:ext cx="1330325" cy="98107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4645025" y="579438"/>
            <a:ext cx="37004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5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0" grpId="0" bldLvl="0" animBg="1"/>
      <p:bldP spid="11271" grpId="0" bldLvl="0" animBg="1"/>
      <p:bldP spid="11272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无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788"/>
            <a:ext cx="9144000" cy="124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无标题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07963"/>
            <a:ext cx="244792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 Box 4"/>
          <p:cNvSpPr txBox="1"/>
          <p:nvPr/>
        </p:nvSpPr>
        <p:spPr>
          <a:xfrm>
            <a:off x="971550" y="2503488"/>
            <a:ext cx="708501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池塘里的水泡泡说：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“我能当个小句号。”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Oval 5"/>
          <p:cNvSpPr/>
          <p:nvPr/>
        </p:nvSpPr>
        <p:spPr>
          <a:xfrm>
            <a:off x="4121785" y="2673350"/>
            <a:ext cx="1898015" cy="102489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Oval 6"/>
          <p:cNvSpPr/>
          <p:nvPr/>
        </p:nvSpPr>
        <p:spPr>
          <a:xfrm>
            <a:off x="4427855" y="3831590"/>
            <a:ext cx="1922145" cy="95885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4645025" y="579438"/>
            <a:ext cx="37004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5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  <p:bldP spid="12294" grpId="0" bldLvl="0" animBg="1"/>
      <p:bldP spid="12295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无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788"/>
            <a:ext cx="9144000" cy="124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无标题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07963"/>
            <a:ext cx="244792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 Box 4"/>
          <p:cNvSpPr txBox="1"/>
          <p:nvPr/>
        </p:nvSpPr>
        <p:spPr>
          <a:xfrm>
            <a:off x="971550" y="2503488"/>
            <a:ext cx="708501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荷叶上的一串水珠说：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“我们可以当省略号。”</a:t>
            </a:r>
            <a:endParaRPr lang="zh-CN" altLang="en-US" sz="4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7" name="Oval 5"/>
          <p:cNvSpPr/>
          <p:nvPr/>
        </p:nvSpPr>
        <p:spPr>
          <a:xfrm>
            <a:off x="3832225" y="2740025"/>
            <a:ext cx="1322070" cy="85407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Oval 7"/>
          <p:cNvSpPr/>
          <p:nvPr/>
        </p:nvSpPr>
        <p:spPr>
          <a:xfrm>
            <a:off x="3041650" y="3877310"/>
            <a:ext cx="1181735" cy="91313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Oval 8"/>
          <p:cNvSpPr/>
          <p:nvPr/>
        </p:nvSpPr>
        <p:spPr>
          <a:xfrm>
            <a:off x="1724660" y="3770630"/>
            <a:ext cx="1316990" cy="101854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4645025" y="579438"/>
            <a:ext cx="37004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zh-CN" altLang="en-US" sz="5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ZhengBibo_2009-10-13 10:23:45"/>
          <p:cNvSpPr/>
          <p:nvPr/>
        </p:nvSpPr>
        <p:spPr>
          <a:xfrm rot="5400000">
            <a:off x="7568883" y="2303780"/>
            <a:ext cx="369887" cy="173038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8" y="86519"/>
              </a:cxn>
              <a:cxn ang="0">
                <a:pos x="360826" y="126184"/>
              </a:cxn>
              <a:cxn ang="0">
                <a:pos x="334564" y="156523"/>
              </a:cxn>
              <a:cxn ang="0">
                <a:pos x="293645" y="171062"/>
              </a:cxn>
              <a:cxn ang="0">
                <a:pos x="242092" y="168483"/>
              </a:cxn>
              <a:cxn ang="0">
                <a:pos x="184944" y="152354"/>
              </a:cxn>
              <a:cxn ang="0">
                <a:pos x="127796" y="129805"/>
              </a:cxn>
              <a:cxn ang="0">
                <a:pos x="76243" y="108464"/>
              </a:cxn>
              <a:cxn ang="0">
                <a:pos x="35324" y="93925"/>
              </a:cxn>
              <a:cxn ang="0">
                <a:pos x="9062" y="87506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3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2" y="4554"/>
              </a:cxn>
              <a:cxn ang="0">
                <a:pos x="293645" y="1975"/>
              </a:cxn>
              <a:cxn ang="0">
                <a:pos x="334564" y="16514"/>
              </a:cxn>
              <a:cxn ang="0">
                <a:pos x="360826" y="46853"/>
              </a:cxn>
              <a:cxn ang="0">
                <a:pos x="369888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ZhengBibo_2009-10-13 10:23:45"/>
          <p:cNvSpPr/>
          <p:nvPr/>
        </p:nvSpPr>
        <p:spPr>
          <a:xfrm rot="5400000">
            <a:off x="7651433" y="2673668"/>
            <a:ext cx="369887" cy="173037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7" y="86519"/>
              </a:cxn>
              <a:cxn ang="0">
                <a:pos x="360825" y="126184"/>
              </a:cxn>
              <a:cxn ang="0">
                <a:pos x="334563" y="156523"/>
              </a:cxn>
              <a:cxn ang="0">
                <a:pos x="293644" y="171062"/>
              </a:cxn>
              <a:cxn ang="0">
                <a:pos x="242091" y="168483"/>
              </a:cxn>
              <a:cxn ang="0">
                <a:pos x="184944" y="152354"/>
              </a:cxn>
              <a:cxn ang="0">
                <a:pos x="127796" y="129805"/>
              </a:cxn>
              <a:cxn ang="0">
                <a:pos x="76243" y="108464"/>
              </a:cxn>
              <a:cxn ang="0">
                <a:pos x="35324" y="93925"/>
              </a:cxn>
              <a:cxn ang="0">
                <a:pos x="9062" y="87506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3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1" y="4554"/>
              </a:cxn>
              <a:cxn ang="0">
                <a:pos x="293644" y="1975"/>
              </a:cxn>
              <a:cxn ang="0">
                <a:pos x="334563" y="16514"/>
              </a:cxn>
              <a:cxn ang="0">
                <a:pos x="360825" y="46853"/>
              </a:cxn>
              <a:cxn ang="0">
                <a:pos x="369887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ZhengBibo_2009-10-13 10:23:45"/>
          <p:cNvSpPr/>
          <p:nvPr/>
        </p:nvSpPr>
        <p:spPr>
          <a:xfrm rot="5400000">
            <a:off x="7738745" y="3097530"/>
            <a:ext cx="369888" cy="173038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8" y="86519"/>
              </a:cxn>
              <a:cxn ang="0">
                <a:pos x="360826" y="126185"/>
              </a:cxn>
              <a:cxn ang="0">
                <a:pos x="334564" y="156524"/>
              </a:cxn>
              <a:cxn ang="0">
                <a:pos x="293645" y="171063"/>
              </a:cxn>
              <a:cxn ang="0">
                <a:pos x="242092" y="168484"/>
              </a:cxn>
              <a:cxn ang="0">
                <a:pos x="184944" y="152355"/>
              </a:cxn>
              <a:cxn ang="0">
                <a:pos x="127796" y="129806"/>
              </a:cxn>
              <a:cxn ang="0">
                <a:pos x="76243" y="108464"/>
              </a:cxn>
              <a:cxn ang="0">
                <a:pos x="35324" y="93926"/>
              </a:cxn>
              <a:cxn ang="0">
                <a:pos x="9062" y="87507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4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2" y="4554"/>
              </a:cxn>
              <a:cxn ang="0">
                <a:pos x="293645" y="1975"/>
              </a:cxn>
              <a:cxn ang="0">
                <a:pos x="334564" y="16514"/>
              </a:cxn>
              <a:cxn ang="0">
                <a:pos x="360826" y="46853"/>
              </a:cxn>
              <a:cxn ang="0">
                <a:pos x="369888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ZhengBibo_2009-10-13 10:23:45"/>
          <p:cNvSpPr/>
          <p:nvPr/>
        </p:nvSpPr>
        <p:spPr>
          <a:xfrm rot="5400000">
            <a:off x="7826058" y="3499168"/>
            <a:ext cx="369887" cy="173037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7" y="86519"/>
              </a:cxn>
              <a:cxn ang="0">
                <a:pos x="360825" y="126184"/>
              </a:cxn>
              <a:cxn ang="0">
                <a:pos x="334563" y="156523"/>
              </a:cxn>
              <a:cxn ang="0">
                <a:pos x="293644" y="171062"/>
              </a:cxn>
              <a:cxn ang="0">
                <a:pos x="242091" y="168483"/>
              </a:cxn>
              <a:cxn ang="0">
                <a:pos x="184944" y="152354"/>
              </a:cxn>
              <a:cxn ang="0">
                <a:pos x="127796" y="129805"/>
              </a:cxn>
              <a:cxn ang="0">
                <a:pos x="76243" y="108464"/>
              </a:cxn>
              <a:cxn ang="0">
                <a:pos x="35324" y="93925"/>
              </a:cxn>
              <a:cxn ang="0">
                <a:pos x="9062" y="87506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3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1" y="4554"/>
              </a:cxn>
              <a:cxn ang="0">
                <a:pos x="293644" y="1975"/>
              </a:cxn>
              <a:cxn ang="0">
                <a:pos x="334563" y="16514"/>
              </a:cxn>
              <a:cxn ang="0">
                <a:pos x="360825" y="46853"/>
              </a:cxn>
              <a:cxn ang="0">
                <a:pos x="369887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ZhengBibo_2009-10-13 10:23:45"/>
          <p:cNvSpPr/>
          <p:nvPr/>
        </p:nvSpPr>
        <p:spPr>
          <a:xfrm rot="5400000">
            <a:off x="7827645" y="3869055"/>
            <a:ext cx="369888" cy="173038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8" y="86519"/>
              </a:cxn>
              <a:cxn ang="0">
                <a:pos x="360826" y="126185"/>
              </a:cxn>
              <a:cxn ang="0">
                <a:pos x="334564" y="156524"/>
              </a:cxn>
              <a:cxn ang="0">
                <a:pos x="293645" y="171063"/>
              </a:cxn>
              <a:cxn ang="0">
                <a:pos x="242092" y="168484"/>
              </a:cxn>
              <a:cxn ang="0">
                <a:pos x="184944" y="152355"/>
              </a:cxn>
              <a:cxn ang="0">
                <a:pos x="127796" y="129806"/>
              </a:cxn>
              <a:cxn ang="0">
                <a:pos x="76243" y="108464"/>
              </a:cxn>
              <a:cxn ang="0">
                <a:pos x="35324" y="93926"/>
              </a:cxn>
              <a:cxn ang="0">
                <a:pos x="9062" y="87507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4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2" y="4554"/>
              </a:cxn>
              <a:cxn ang="0">
                <a:pos x="293645" y="1975"/>
              </a:cxn>
              <a:cxn ang="0">
                <a:pos x="334564" y="16514"/>
              </a:cxn>
              <a:cxn ang="0">
                <a:pos x="360826" y="46853"/>
              </a:cxn>
              <a:cxn ang="0">
                <a:pos x="369888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ZhengBibo_2009-10-13 10:23:45"/>
          <p:cNvSpPr/>
          <p:nvPr/>
        </p:nvSpPr>
        <p:spPr>
          <a:xfrm rot="5400000">
            <a:off x="7913370" y="4238943"/>
            <a:ext cx="369888" cy="173037"/>
          </a:xfrm>
          <a:custGeom>
            <a:avLst/>
            <a:gdLst>
              <a:gd name="txL" fmla="*/ 0 w 8000"/>
              <a:gd name="txT" fmla="*/ 0 h 3154"/>
              <a:gd name="txR" fmla="*/ 8000 w 8000"/>
              <a:gd name="txB" fmla="*/ 3154 h 3154"/>
            </a:gdLst>
            <a:ahLst/>
            <a:cxnLst>
              <a:cxn ang="0">
                <a:pos x="369887" y="86519"/>
              </a:cxn>
              <a:cxn ang="0">
                <a:pos x="360825" y="126185"/>
              </a:cxn>
              <a:cxn ang="0">
                <a:pos x="334563" y="156524"/>
              </a:cxn>
              <a:cxn ang="0">
                <a:pos x="293644" y="171063"/>
              </a:cxn>
              <a:cxn ang="0">
                <a:pos x="242091" y="168484"/>
              </a:cxn>
              <a:cxn ang="0">
                <a:pos x="184944" y="152355"/>
              </a:cxn>
              <a:cxn ang="0">
                <a:pos x="127796" y="129806"/>
              </a:cxn>
              <a:cxn ang="0">
                <a:pos x="76243" y="108464"/>
              </a:cxn>
              <a:cxn ang="0">
                <a:pos x="35324" y="93926"/>
              </a:cxn>
              <a:cxn ang="0">
                <a:pos x="9062" y="87507"/>
              </a:cxn>
              <a:cxn ang="0">
                <a:pos x="0" y="86519"/>
              </a:cxn>
              <a:cxn ang="0">
                <a:pos x="9062" y="85531"/>
              </a:cxn>
              <a:cxn ang="0">
                <a:pos x="35324" y="79112"/>
              </a:cxn>
              <a:cxn ang="0">
                <a:pos x="76243" y="64574"/>
              </a:cxn>
              <a:cxn ang="0">
                <a:pos x="127796" y="43232"/>
              </a:cxn>
              <a:cxn ang="0">
                <a:pos x="184944" y="20683"/>
              </a:cxn>
              <a:cxn ang="0">
                <a:pos x="242091" y="4554"/>
              </a:cxn>
              <a:cxn ang="0">
                <a:pos x="293644" y="1975"/>
              </a:cxn>
              <a:cxn ang="0">
                <a:pos x="334563" y="16514"/>
              </a:cxn>
              <a:cxn ang="0">
                <a:pos x="360825" y="46853"/>
              </a:cxn>
              <a:cxn ang="0">
                <a:pos x="369887" y="86519"/>
              </a:cxn>
            </a:cxnLst>
            <a:rect l="txL" t="txT" r="txR" b="txB"/>
            <a:pathLst>
              <a:path w="8000" h="3154">
                <a:moveTo>
                  <a:pt x="8000" y="1577"/>
                </a:moveTo>
                <a:cubicBezTo>
                  <a:pt x="8000" y="1818"/>
                  <a:pt x="7931" y="2087"/>
                  <a:pt x="7804" y="2300"/>
                </a:cubicBezTo>
                <a:cubicBezTo>
                  <a:pt x="7677" y="2513"/>
                  <a:pt x="7478" y="2717"/>
                  <a:pt x="7236" y="2853"/>
                </a:cubicBezTo>
                <a:cubicBezTo>
                  <a:pt x="6994" y="2989"/>
                  <a:pt x="6684" y="3082"/>
                  <a:pt x="6351" y="3118"/>
                </a:cubicBezTo>
                <a:cubicBezTo>
                  <a:pt x="6018" y="3154"/>
                  <a:pt x="5628" y="3128"/>
                  <a:pt x="5236" y="3071"/>
                </a:cubicBezTo>
                <a:cubicBezTo>
                  <a:pt x="4844" y="3014"/>
                  <a:pt x="4412" y="2895"/>
                  <a:pt x="4000" y="2777"/>
                </a:cubicBezTo>
                <a:cubicBezTo>
                  <a:pt x="3588" y="2659"/>
                  <a:pt x="3156" y="2499"/>
                  <a:pt x="2764" y="2366"/>
                </a:cubicBezTo>
                <a:cubicBezTo>
                  <a:pt x="2372" y="2233"/>
                  <a:pt x="1982" y="2086"/>
                  <a:pt x="1649" y="1977"/>
                </a:cubicBezTo>
                <a:cubicBezTo>
                  <a:pt x="1316" y="1868"/>
                  <a:pt x="1006" y="1776"/>
                  <a:pt x="764" y="1712"/>
                </a:cubicBezTo>
                <a:cubicBezTo>
                  <a:pt x="522" y="1648"/>
                  <a:pt x="323" y="1617"/>
                  <a:pt x="196" y="1595"/>
                </a:cubicBezTo>
                <a:cubicBezTo>
                  <a:pt x="69" y="1573"/>
                  <a:pt x="0" y="1571"/>
                  <a:pt x="0" y="1577"/>
                </a:cubicBezTo>
                <a:cubicBezTo>
                  <a:pt x="0" y="1583"/>
                  <a:pt x="69" y="1581"/>
                  <a:pt x="196" y="1559"/>
                </a:cubicBezTo>
                <a:cubicBezTo>
                  <a:pt x="323" y="1537"/>
                  <a:pt x="522" y="1506"/>
                  <a:pt x="764" y="1442"/>
                </a:cubicBezTo>
                <a:cubicBezTo>
                  <a:pt x="1006" y="1378"/>
                  <a:pt x="1316" y="1286"/>
                  <a:pt x="1649" y="1177"/>
                </a:cubicBezTo>
                <a:cubicBezTo>
                  <a:pt x="1982" y="1068"/>
                  <a:pt x="2372" y="921"/>
                  <a:pt x="2764" y="788"/>
                </a:cubicBezTo>
                <a:cubicBezTo>
                  <a:pt x="3156" y="655"/>
                  <a:pt x="3588" y="495"/>
                  <a:pt x="4000" y="377"/>
                </a:cubicBezTo>
                <a:cubicBezTo>
                  <a:pt x="4412" y="259"/>
                  <a:pt x="4844" y="140"/>
                  <a:pt x="5236" y="83"/>
                </a:cubicBezTo>
                <a:cubicBezTo>
                  <a:pt x="5628" y="26"/>
                  <a:pt x="6018" y="0"/>
                  <a:pt x="6351" y="36"/>
                </a:cubicBezTo>
                <a:cubicBezTo>
                  <a:pt x="6684" y="72"/>
                  <a:pt x="6994" y="165"/>
                  <a:pt x="7236" y="301"/>
                </a:cubicBezTo>
                <a:cubicBezTo>
                  <a:pt x="7478" y="437"/>
                  <a:pt x="7677" y="641"/>
                  <a:pt x="7804" y="854"/>
                </a:cubicBezTo>
                <a:cubicBezTo>
                  <a:pt x="7931" y="1067"/>
                  <a:pt x="8000" y="1336"/>
                  <a:pt x="8000" y="1577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/>
      <p:bldP spid="13319" grpId="0" bldLvl="0" animBg="1"/>
      <p:bldP spid="13320" grpId="0" bldLvl="0" animBg="1"/>
      <p:bldP spid="13321" grpId="0" bldLvl="0"/>
      <p:bldP spid="12296" grpId="0" bldLvl="0" animBg="1"/>
      <p:bldP spid="12297" grpId="0" bldLvl="0" animBg="1"/>
      <p:bldP spid="12298" grpId="0" bldLvl="0" animBg="1"/>
      <p:bldP spid="12299" grpId="0" bldLvl="0" animBg="1"/>
      <p:bldP spid="12300" grpId="0" bldLvl="0" animBg="1"/>
      <p:bldP spid="1230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5" descr="01300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786188" y="4429125"/>
            <a:ext cx="41433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72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小蝌蚪</a:t>
            </a:r>
            <a:endParaRPr lang="zh-CN" altLang="en-US" sz="7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5" descr="1_1112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6" descr="LS7${_WF`J_V%F]T[0MAUX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613400" y="4786313"/>
            <a:ext cx="2963863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水泡泡</a:t>
            </a:r>
            <a:endParaRPr lang="zh-CN" altLang="en-US" sz="72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4" descr="2HQ(7418W2U8)S`5LA~BP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4953000"/>
            <a:ext cx="66294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8" descr="7青蛙写诗课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210" y="504825"/>
            <a:ext cx="7522845" cy="638111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3" name="Text Box 7"/>
          <p:cNvSpPr txBox="1"/>
          <p:nvPr/>
        </p:nvSpPr>
        <p:spPr>
          <a:xfrm>
            <a:off x="3424238" y="46355"/>
            <a:ext cx="18732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7.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青蛙写诗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5" descr="10175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196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Picture 8" descr="}@_MTXQ{XSL29[$4Q]64R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0"/>
            <a:ext cx="47244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10" descr="201301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200400"/>
            <a:ext cx="47244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Picture 12" descr="172927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76600"/>
            <a:ext cx="44196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5" descr="medis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05400" cy="441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Picture 7" descr="T1N1TI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476500"/>
            <a:ext cx="5715000" cy="438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4" descr="2011122104045713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381000"/>
            <a:ext cx="1562100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Text Box 5"/>
          <p:cNvSpPr txBox="1"/>
          <p:nvPr/>
        </p:nvSpPr>
        <p:spPr>
          <a:xfrm>
            <a:off x="3713163" y="669925"/>
            <a:ext cx="7905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Calibri" panose="020F0502020204030204" charset="0"/>
                <a:ea typeface="宋体" panose="02010600030101010101" pitchFamily="2" charset="-122"/>
              </a:rPr>
              <a:t>=</a:t>
            </a:r>
            <a:endParaRPr lang="en-US" altLang="zh-CN" sz="60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4036" name="Picture 6" descr="逗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300" y="669925"/>
            <a:ext cx="12239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Picture 7" descr="未命名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24400"/>
            <a:ext cx="2286000" cy="149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8" descr="未命名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4724400"/>
            <a:ext cx="2286000" cy="149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9" name="Text Box 9"/>
          <p:cNvSpPr txBox="1"/>
          <p:nvPr/>
        </p:nvSpPr>
        <p:spPr>
          <a:xfrm>
            <a:off x="3733800" y="4876800"/>
            <a:ext cx="914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10000" dirty="0">
                <a:latin typeface="Arial" panose="020B0604020202020204" pitchFamily="34" charset="0"/>
                <a:ea typeface="宋体" panose="02010600030101010101" pitchFamily="2" charset="-122"/>
              </a:rPr>
              <a:t>=</a:t>
            </a:r>
            <a:endParaRPr lang="en-US" altLang="zh-CN" sz="10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40" name="Picture 10" descr="E[1RAVDP8S9)OY1~]49(~YQ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5029200"/>
            <a:ext cx="35814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1" name="Text Box 13"/>
          <p:cNvSpPr txBox="1"/>
          <p:nvPr/>
        </p:nvSpPr>
        <p:spPr>
          <a:xfrm>
            <a:off x="4038600" y="4572000"/>
            <a:ext cx="914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0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42" name="Picture 14" descr="E[1RAVDP8S9)OY1~]49(~YQ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953000"/>
            <a:ext cx="35814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3" name="Text Box 15"/>
          <p:cNvSpPr txBox="1"/>
          <p:nvPr/>
        </p:nvSpPr>
        <p:spPr>
          <a:xfrm>
            <a:off x="3721100" y="3024188"/>
            <a:ext cx="863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000" dirty="0">
                <a:latin typeface="Calibri" panose="020F0502020204030204" charset="0"/>
                <a:ea typeface="宋体" panose="02010600030101010101" pitchFamily="2" charset="-122"/>
              </a:rPr>
              <a:t>=</a:t>
            </a:r>
            <a:endParaRPr lang="en-US" altLang="zh-CN" sz="60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4044" name="Picture 16" descr="句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775" y="2303463"/>
            <a:ext cx="19431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5" name="Picture 17" descr="050bf383d2402d969cf917d9de_560_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2362200"/>
            <a:ext cx="2663825" cy="196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20090420_094a1aa2fd48fd9490734C7Cz4qrQRQu"/>
          <p:cNvPicPr>
            <a:picLocks noChangeAspect="1"/>
          </p:cNvPicPr>
          <p:nvPr/>
        </p:nvPicPr>
        <p:blipFill>
          <a:blip r:embed="rId1"/>
          <a:srcRect l="5630" t="6134" r="7173" b="5377"/>
          <a:stretch>
            <a:fillRect/>
          </a:stretch>
        </p:blipFill>
        <p:spPr>
          <a:xfrm>
            <a:off x="-177800" y="71755"/>
            <a:ext cx="9321800" cy="702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2" descr="15-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3627438"/>
            <a:ext cx="3276600" cy="323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Text Box 3"/>
          <p:cNvSpPr txBox="1"/>
          <p:nvPr/>
        </p:nvSpPr>
        <p:spPr>
          <a:xfrm>
            <a:off x="1501140" y="892175"/>
            <a:ext cx="4876800" cy="521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青蛙的诗写成了：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“呱呱，呱呱，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呱呱呱。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呱呱，呱呱，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呱呱呱</a:t>
            </a:r>
            <a:r>
              <a:rPr lang="en-US" altLang="zh-CN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……”</a:t>
            </a:r>
            <a:endParaRPr lang="en-US" altLang="zh-CN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1" name="Rectangle 4"/>
          <p:cNvSpPr/>
          <p:nvPr/>
        </p:nvSpPr>
        <p:spPr>
          <a:xfrm>
            <a:off x="2211070" y="1461770"/>
            <a:ext cx="1066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黑体" panose="02010609060101010101" charset="-122"/>
              </a:rPr>
              <a:t>ā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295275" y="200660"/>
            <a:ext cx="2152650" cy="57912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看图说话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61595" y="1123315"/>
            <a:ext cx="968883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看课本中的图画，仿照课文中的句子说一说。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516255" y="2072005"/>
            <a:ext cx="8160385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小蝌蚪游过来说：“我要给你当个小逗号。”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492125" y="3140075"/>
            <a:ext cx="8087995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蜻蜓</a:t>
            </a:r>
            <a:r>
              <a:rPr kumimoji="0" lang="zh-CN" altLang="en-US" sz="3200" b="0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说：“我要</a:t>
            </a:r>
            <a:r>
              <a:rPr kumimoji="0" lang="zh-CN" altLang="en-US" sz="3200" b="0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。”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672465" y="4279900"/>
            <a:ext cx="660209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★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发挥你的想象，还有谁会怎样说呢？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1" grpId="0" bldLvl="0" animBg="1"/>
      <p:bldP spid="110603" grpId="0" bldLvl="0" animBg="1"/>
      <p:bldP spid="11060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1600200" y="1244600"/>
            <a:ext cx="49260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、比一比，看谁读得好，背得好。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2514600" y="1930400"/>
            <a:ext cx="26225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指名学生读背课文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971550" y="549275"/>
            <a:ext cx="2943225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一课一练  学以致用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1619250" y="2636838"/>
            <a:ext cx="6754813" cy="822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、青蛙写的诗句里有逗号、句号和省略号，请你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圈出来。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>
            <a:off x="2843213" y="3644900"/>
            <a:ext cx="3435350" cy="2528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青蛙的诗写成了：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“呱呱，呱呱，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呱呱呱。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呱呱，呱呱，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呱呱呱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······”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794" name="Oval 10"/>
          <p:cNvSpPr/>
          <p:nvPr/>
        </p:nvSpPr>
        <p:spPr>
          <a:xfrm>
            <a:off x="4138930" y="4360545"/>
            <a:ext cx="302260" cy="35623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795" name="Oval 11"/>
          <p:cNvSpPr/>
          <p:nvPr/>
        </p:nvSpPr>
        <p:spPr>
          <a:xfrm>
            <a:off x="5362575" y="4360545"/>
            <a:ext cx="259715" cy="33274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796" name="Oval 12"/>
          <p:cNvSpPr/>
          <p:nvPr/>
        </p:nvSpPr>
        <p:spPr>
          <a:xfrm>
            <a:off x="3707130" y="5300980"/>
            <a:ext cx="278765" cy="33274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797" name="Oval 13"/>
          <p:cNvSpPr/>
          <p:nvPr/>
        </p:nvSpPr>
        <p:spPr>
          <a:xfrm>
            <a:off x="4815205" y="5310505"/>
            <a:ext cx="363220" cy="33274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798" name="Oval 14"/>
          <p:cNvSpPr/>
          <p:nvPr/>
        </p:nvSpPr>
        <p:spPr>
          <a:xfrm>
            <a:off x="4138930" y="4896485"/>
            <a:ext cx="302895" cy="332740"/>
          </a:xfrm>
          <a:prstGeom prst="ellipse">
            <a:avLst/>
          </a:prstGeom>
          <a:noFill/>
          <a:ln w="3810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solidFill>
                <a:srgbClr val="0099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8799" name="Oval 15"/>
          <p:cNvSpPr/>
          <p:nvPr/>
        </p:nvSpPr>
        <p:spPr>
          <a:xfrm>
            <a:off x="4067810" y="5724525"/>
            <a:ext cx="1008063" cy="350838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/>
      <p:bldP spid="118792" grpId="0"/>
      <p:bldP spid="118794" grpId="0" bldLvl="0" animBg="1"/>
      <p:bldP spid="118795" grpId="0" bldLvl="0" animBg="1"/>
      <p:bldP spid="118796" grpId="0" bldLvl="0" animBg="1"/>
      <p:bldP spid="118797" grpId="0" bldLvl="0" animBg="1"/>
      <p:bldP spid="118798" grpId="0" bldLvl="0" animBg="1"/>
      <p:bldP spid="11879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1258888" y="1484313"/>
            <a:ext cx="40116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、写出带有下面偏旁的字。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44" name="Text Box 4"/>
          <p:cNvSpPr txBox="1">
            <a:spLocks noChangeArrowheads="1"/>
          </p:cNvSpPr>
          <p:nvPr/>
        </p:nvSpPr>
        <p:spPr bwMode="auto">
          <a:xfrm>
            <a:off x="4572000" y="2565400"/>
            <a:ext cx="720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971550" y="549275"/>
            <a:ext cx="2943225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一课一练  学以致用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4572000" y="3789363"/>
            <a:ext cx="7207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点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WordArt 14"/>
          <p:cNvSpPr>
            <a:spLocks noTextEdit="1"/>
          </p:cNvSpPr>
          <p:nvPr/>
        </p:nvSpPr>
        <p:spPr>
          <a:xfrm>
            <a:off x="855980" y="5374005"/>
            <a:ext cx="6510020" cy="61722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 lnSpcReduction="10000"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以后我们还会学到更多带有这些偏旁的字呢</a:t>
            </a:r>
            <a:endParaRPr lang="zh-CN" altLang="en-US" sz="36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2268538" y="2636838"/>
            <a:ext cx="3816350" cy="641350"/>
            <a:chOff x="1429" y="1661"/>
            <a:chExt cx="2404" cy="404"/>
          </a:xfrm>
        </p:grpSpPr>
        <p:sp>
          <p:nvSpPr>
            <p:cNvPr id="17419" name="Rectangle 7">
              <a:hlinkClick r:id="" action="ppaction://hlinkshowjump?jump=previousslide">
                <a:snd r:embed="rId1" name="chimes.wav"/>
              </a:hlinkClick>
            </p:cNvPr>
            <p:cNvSpPr/>
            <p:nvPr/>
          </p:nvSpPr>
          <p:spPr>
            <a:xfrm>
              <a:off x="2517" y="1661"/>
              <a:ext cx="13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0" hangingPunct="0"/>
              <a:r>
                <a:rPr lang="zh-CN" altLang="en-US" sz="36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（      ）</a:t>
              </a:r>
              <a:endPara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17420" name="Picture 15" descr="秃宝盖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9" y="1661"/>
              <a:ext cx="817" cy="27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18"/>
          <p:cNvGrpSpPr/>
          <p:nvPr/>
        </p:nvGrpSpPr>
        <p:grpSpPr>
          <a:xfrm>
            <a:off x="2124075" y="3789363"/>
            <a:ext cx="3960813" cy="641350"/>
            <a:chOff x="1338" y="2387"/>
            <a:chExt cx="2495" cy="404"/>
          </a:xfrm>
        </p:grpSpPr>
        <p:sp>
          <p:nvSpPr>
            <p:cNvPr id="17417" name="Rectangle 10">
              <a:hlinkClick r:id="" action="ppaction://hlinkshowjump?jump=previousslide">
                <a:snd r:embed="rId1" name="chimes.wav"/>
              </a:hlinkClick>
            </p:cNvPr>
            <p:cNvSpPr/>
            <p:nvPr/>
          </p:nvSpPr>
          <p:spPr>
            <a:xfrm>
              <a:off x="2517" y="2387"/>
              <a:ext cx="131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 eaLnBrk="0" hangingPunct="0"/>
              <a:r>
                <a:rPr lang="zh-CN" altLang="en-US" sz="3600" dirty="0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rPr>
                <a:t>（      ）</a:t>
              </a:r>
              <a:endPara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17418" name="Picture 16" descr="四点底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8" y="2478"/>
              <a:ext cx="953" cy="26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  <p:bldP spid="1126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1241425" y="1748155"/>
            <a:ext cx="650494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、比一比，看谁读得好，背得好。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241425" y="3348355"/>
            <a:ext cx="244094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、读一读。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2155825" y="2433955"/>
            <a:ext cx="343408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指名学生读背课文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612775" y="621030"/>
            <a:ext cx="3859530" cy="57912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一课一练  学以致用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1633538" y="4415155"/>
            <a:ext cx="7010400" cy="131064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诗歌      诗人     以前     以后   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你们      他们     写字     写作业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ldLvl="0" animBg="1"/>
      <p:bldP spid="1198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无标题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21388"/>
            <a:ext cx="914400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3" descr="无标题-4"/>
          <p:cNvPicPr>
            <a:picLocks noChangeAspect="1"/>
          </p:cNvPicPr>
          <p:nvPr/>
        </p:nvPicPr>
        <p:blipFill>
          <a:blip r:embed="rId2"/>
          <a:srcRect l="74483" t="25751"/>
          <a:stretch>
            <a:fillRect/>
          </a:stretch>
        </p:blipFill>
        <p:spPr>
          <a:xfrm>
            <a:off x="8353425" y="4294188"/>
            <a:ext cx="790575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 descr="无标题-4"/>
          <p:cNvPicPr>
            <a:picLocks noChangeAspect="1"/>
          </p:cNvPicPr>
          <p:nvPr/>
        </p:nvPicPr>
        <p:blipFill>
          <a:blip r:embed="rId3"/>
          <a:srcRect l="74483" t="25751"/>
          <a:stretch>
            <a:fillRect/>
          </a:stretch>
        </p:blipFill>
        <p:spPr>
          <a:xfrm>
            <a:off x="7759700" y="4725988"/>
            <a:ext cx="59372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5" descr="无标题-4"/>
          <p:cNvPicPr>
            <a:picLocks noChangeAspect="1"/>
          </p:cNvPicPr>
          <p:nvPr/>
        </p:nvPicPr>
        <p:blipFill>
          <a:blip r:embed="rId3"/>
          <a:srcRect l="74483" t="25751"/>
          <a:stretch>
            <a:fillRect/>
          </a:stretch>
        </p:blipFill>
        <p:spPr>
          <a:xfrm>
            <a:off x="444500" y="4725988"/>
            <a:ext cx="59372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Picture 6" descr="无标题-4"/>
          <p:cNvPicPr>
            <a:picLocks noChangeAspect="1"/>
          </p:cNvPicPr>
          <p:nvPr/>
        </p:nvPicPr>
        <p:blipFill>
          <a:blip r:embed="rId4"/>
          <a:srcRect l="74483" t="25751"/>
          <a:stretch>
            <a:fillRect/>
          </a:stretch>
        </p:blipFill>
        <p:spPr>
          <a:xfrm>
            <a:off x="49213" y="4510088"/>
            <a:ext cx="692150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7" descr="无标题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3490" y="1987233"/>
            <a:ext cx="4470400" cy="468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8" descr="无标题-1"/>
          <p:cNvPicPr>
            <a:picLocks noChangeAspect="1"/>
          </p:cNvPicPr>
          <p:nvPr/>
        </p:nvPicPr>
        <p:blipFill>
          <a:blip r:embed="rId6"/>
          <a:srcRect t="50928" b="38338"/>
          <a:stretch>
            <a:fillRect/>
          </a:stretch>
        </p:blipFill>
        <p:spPr>
          <a:xfrm>
            <a:off x="2054860" y="3211830"/>
            <a:ext cx="6226175" cy="46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Picture 10" descr="无标题-4"/>
          <p:cNvPicPr>
            <a:picLocks noChangeAspect="1"/>
          </p:cNvPicPr>
          <p:nvPr/>
        </p:nvPicPr>
        <p:blipFill>
          <a:blip r:embed="rId5"/>
          <a:srcRect r="90625"/>
          <a:stretch>
            <a:fillRect/>
          </a:stretch>
        </p:blipFill>
        <p:spPr>
          <a:xfrm>
            <a:off x="588010" y="1987233"/>
            <a:ext cx="419100" cy="468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Picture 11" descr="无标题-1"/>
          <p:cNvPicPr>
            <a:picLocks noChangeAspect="1"/>
          </p:cNvPicPr>
          <p:nvPr/>
        </p:nvPicPr>
        <p:blipFill>
          <a:blip r:embed="rId7"/>
          <a:srcRect t="50928" r="96498" b="38338"/>
          <a:stretch>
            <a:fillRect/>
          </a:stretch>
        </p:blipFill>
        <p:spPr>
          <a:xfrm>
            <a:off x="1335088" y="3283585"/>
            <a:ext cx="395287" cy="46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25" name="Text Box 13"/>
          <p:cNvSpPr txBox="1"/>
          <p:nvPr/>
        </p:nvSpPr>
        <p:spPr>
          <a:xfrm>
            <a:off x="771525" y="5492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Text Box 14"/>
          <p:cNvSpPr txBox="1"/>
          <p:nvPr/>
        </p:nvSpPr>
        <p:spPr>
          <a:xfrm>
            <a:off x="1234123" y="1976120"/>
            <a:ext cx="44180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我们要爱护小青蛙（   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Text Box 15"/>
          <p:cNvSpPr txBox="1"/>
          <p:nvPr/>
        </p:nvSpPr>
        <p:spPr>
          <a:xfrm>
            <a:off x="1981200" y="3226435"/>
            <a:ext cx="65166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傍晚（  ）小青蛙在池塘里叫个不停（   ）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9" name="Text Box 17"/>
          <p:cNvSpPr txBox="1"/>
          <p:nvPr/>
        </p:nvSpPr>
        <p:spPr>
          <a:xfrm>
            <a:off x="1090613" y="549275"/>
            <a:ext cx="44180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填标点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8995" y="1684020"/>
            <a:ext cx="7778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tx2"/>
                </a:solidFill>
              </a:rPr>
              <a:t>。</a:t>
            </a:r>
            <a:endParaRPr lang="zh-CN" altLang="en-US" sz="5400">
              <a:solidFill>
                <a:schemeClr val="tx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0840" y="2981325"/>
            <a:ext cx="7778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tx2"/>
                </a:solidFill>
              </a:rPr>
              <a:t>，</a:t>
            </a:r>
            <a:endParaRPr lang="zh-CN" altLang="en-US" sz="540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90815" y="2909570"/>
            <a:ext cx="7778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tx2"/>
                </a:solidFill>
              </a:rPr>
              <a:t>。</a:t>
            </a:r>
            <a:endParaRPr lang="zh-CN" altLang="en-US" sz="54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868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7" grpId="0" bldLvl="0"/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TextArt 对象1"/>
          <p:cNvSpPr>
            <a:spLocks noChangeArrowheads="1" noChangeShapeType="1" noTextEdit="1"/>
          </p:cNvSpPr>
          <p:nvPr/>
        </p:nvSpPr>
        <p:spPr bwMode="auto">
          <a:xfrm>
            <a:off x="1476375" y="1125538"/>
            <a:ext cx="6265863" cy="1079500"/>
          </a:xfrm>
          <a:prstGeom prst="rect">
            <a:avLst/>
          </a:prstGeom>
        </p:spPr>
        <p:txBody>
          <a:bodyPr wrap="none" fromWordArt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 w="635">
                  <a:solidFill>
                    <a:srgbClr val="99CCFF"/>
                  </a:solidFill>
                  <a:round/>
                </a:ln>
                <a:solidFill>
                  <a:srgbClr val="0068CC"/>
                </a:solidFill>
                <a:effectLst>
                  <a:outerShdw dist="29635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/>
                <a:ea typeface="楷体_GB2312" pitchFamily="49" charset="-122"/>
                <a:cs typeface="+mn-cs"/>
              </a:rPr>
              <a:t>小朋友们，这节课上你们有什么收获？</a:t>
            </a:r>
            <a:endParaRPr kumimoji="0" lang="zh-CN" altLang="en-US" sz="3600" b="0" i="0" u="none" strike="noStrike" kern="1200" cap="none" spc="0" normalizeH="0" baseline="0" noProof="0" smtClean="0">
              <a:ln w="635">
                <a:solidFill>
                  <a:srgbClr val="99CCFF"/>
                </a:solidFill>
                <a:round/>
              </a:ln>
              <a:solidFill>
                <a:srgbClr val="0068CC"/>
              </a:solidFill>
              <a:effectLst>
                <a:outerShdw dist="29635" dir="2700000" algn="ctr" rotWithShape="0">
                  <a:srgbClr val="990000"/>
                </a:outerShdw>
              </a:effectLst>
              <a:uLnTx/>
              <a:uFillTx/>
              <a:latin typeface="Impact" panose="020B0806030902050204"/>
              <a:ea typeface="楷体_GB2312" pitchFamily="49" charset="-122"/>
              <a:cs typeface="+mn-cs"/>
            </a:endParaRPr>
          </a:p>
        </p:txBody>
      </p:sp>
      <p:sp>
        <p:nvSpPr>
          <p:cNvPr id="20486" name="WordArt 6"/>
          <p:cNvSpPr>
            <a:spLocks noTextEdit="1"/>
          </p:cNvSpPr>
          <p:nvPr/>
        </p:nvSpPr>
        <p:spPr>
          <a:xfrm>
            <a:off x="2484438" y="2997200"/>
            <a:ext cx="4552950" cy="1236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快跟大家说说吧！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Picture 5" descr="7青蛙写诗课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1430"/>
            <a:ext cx="7456805" cy="684339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3"/>
          <p:cNvSpPr>
            <a:spLocks noTextEdit="1"/>
          </p:cNvSpPr>
          <p:nvPr/>
        </p:nvSpPr>
        <p:spPr>
          <a:xfrm>
            <a:off x="1908175" y="2060575"/>
            <a:ext cx="5399088" cy="18018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谢谢，再见！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>
            <p:ph type="title"/>
          </p:nvPr>
        </p:nvSpPr>
        <p:spPr>
          <a:xfrm>
            <a:off x="1476375" y="836613"/>
            <a:ext cx="6408738" cy="1152525"/>
          </a:xfrm>
          <a:noFill/>
          <a:ln>
            <a:noFill/>
          </a:ln>
        </p:spPr>
        <p:txBody>
          <a:bodyPr anchor="ctr"/>
          <a:p>
            <a:pPr algn="l" eaLnBrk="1" hangingPunct="1"/>
            <a:r>
              <a:rPr lang="zh-CN" altLang="en-US" sz="3200" dirty="0">
                <a:solidFill>
                  <a:srgbClr val="0000CC"/>
                </a:solidFill>
              </a:rPr>
              <a:t>★读了课文以后，你们知道青蛙写诗的时候谁来帮忙了？说一说吧！</a:t>
            </a:r>
            <a:endParaRPr lang="zh-CN" altLang="en-US" sz="3200" dirty="0">
              <a:solidFill>
                <a:srgbClr val="0000CC"/>
              </a:solidFill>
            </a:endParaRPr>
          </a:p>
        </p:txBody>
      </p:sp>
      <p:sp>
        <p:nvSpPr>
          <p:cNvPr id="21507" name="Rectangle 3"/>
          <p:cNvSpPr/>
          <p:nvPr>
            <p:ph idx="1"/>
          </p:nvPr>
        </p:nvSpPr>
        <p:spPr>
          <a:xfrm>
            <a:off x="1619250" y="2420938"/>
            <a:ext cx="1800225" cy="574675"/>
          </a:xfrm>
          <a:noFill/>
          <a:ln>
            <a:solidFill>
              <a:srgbClr val="009900"/>
            </a:solidFill>
            <a:miter/>
          </a:ln>
        </p:spPr>
        <p:txBody>
          <a:bodyPr/>
          <a:p>
            <a:pPr algn="ctr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9900"/>
                </a:solidFill>
                <a:latin typeface="宋体" panose="02010600030101010101" pitchFamily="2" charset="-122"/>
              </a:rPr>
              <a:t>小蝌蚪</a:t>
            </a:r>
            <a:endParaRPr lang="zh-CN" altLang="en-US" sz="3600" b="1" dirty="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1330960" y="4552633"/>
            <a:ext cx="6408738" cy="11525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l" eaLnBrk="1" hangingPunct="1"/>
            <a:r>
              <a:rPr lang="zh-CN" altLang="en-US" sz="32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★这篇课文中有一些生字，现在我们一起来认读认读吧！</a:t>
            </a:r>
            <a:endParaRPr lang="zh-CN" altLang="en-US" sz="3200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Rectangle 5"/>
          <p:cNvSpPr/>
          <p:nvPr/>
        </p:nvSpPr>
        <p:spPr>
          <a:xfrm>
            <a:off x="3635375" y="2420938"/>
            <a:ext cx="1800225" cy="57467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水泡泡</a:t>
            </a:r>
            <a:endParaRPr lang="zh-CN" altLang="en-US" sz="3600" b="1" dirty="0"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0" name="Rectangle 6"/>
          <p:cNvSpPr/>
          <p:nvPr/>
        </p:nvSpPr>
        <p:spPr>
          <a:xfrm>
            <a:off x="5795963" y="2420938"/>
            <a:ext cx="1800225" cy="574675"/>
          </a:xfrm>
          <a:prstGeom prst="rect">
            <a:avLst/>
          </a:prstGeom>
          <a:noFill/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水珠</a:t>
            </a:r>
            <a:endParaRPr lang="zh-CN" altLang="en-US" sz="3600" b="1" dirty="0"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339975" y="2852738"/>
            <a:ext cx="431800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endParaRPr kumimoji="0" lang="zh-CN" alt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4284663" y="2852738"/>
            <a:ext cx="574675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5795963" y="2852738"/>
            <a:ext cx="2232025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0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5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animBg="1" build="p"/>
      <p:bldP spid="21507" grpId="1" animBg="1" build="p"/>
      <p:bldP spid="21508" grpId="0"/>
      <p:bldP spid="21509" grpId="0" animBg="1" build="p"/>
      <p:bldP spid="21509" grpId="1" animBg="1" build="p"/>
      <p:bldP spid="21510" grpId="0" animBg="1" build="p"/>
      <p:bldP spid="21510" grpId="1" animBg="1" build="p"/>
      <p:bldP spid="21511" grpId="0"/>
      <p:bldP spid="21512" grpId="0"/>
      <p:bldP spid="215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4672013" y="872173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5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1116013" y="838835"/>
            <a:ext cx="1539875" cy="167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7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4554538" y="3028950"/>
            <a:ext cx="1539875" cy="167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2" name="Picture 10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6469063" y="2971800"/>
            <a:ext cx="1539875" cy="1674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3" name="Text Box 11"/>
          <p:cNvSpPr txBox="1"/>
          <p:nvPr/>
        </p:nvSpPr>
        <p:spPr>
          <a:xfrm>
            <a:off x="1187450" y="1054735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xiě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Text Box 12"/>
          <p:cNvSpPr txBox="1"/>
          <p:nvPr/>
        </p:nvSpPr>
        <p:spPr>
          <a:xfrm>
            <a:off x="1476375" y="1630998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9" name="Text Box 17"/>
          <p:cNvSpPr txBox="1"/>
          <p:nvPr/>
        </p:nvSpPr>
        <p:spPr>
          <a:xfrm>
            <a:off x="4716463" y="1159510"/>
            <a:ext cx="144303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en-US" altLang="zh-CN" sz="4000" b="1" dirty="0">
                <a:solidFill>
                  <a:schemeClr val="tx1"/>
                </a:solidFill>
                <a:latin typeface="黑体" panose="02010609060101010101" charset="-122"/>
                <a:ea typeface="宋体" panose="02010600030101010101" pitchFamily="2" charset="-122"/>
                <a:cs typeface="黑体" panose="02010609060101010101" charset="-122"/>
              </a:rPr>
              <a:t>ǎ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76" name="Text Box 24"/>
          <p:cNvSpPr txBox="1"/>
          <p:nvPr/>
        </p:nvSpPr>
        <p:spPr>
          <a:xfrm>
            <a:off x="4645025" y="3288030"/>
            <a:ext cx="137858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charset="-122"/>
              </a:rPr>
              <a:t>ā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ɡ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77" name="Text Box 25"/>
          <p:cNvSpPr txBox="1"/>
          <p:nvPr/>
        </p:nvSpPr>
        <p:spPr>
          <a:xfrm>
            <a:off x="6300788" y="3287713"/>
            <a:ext cx="158432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chu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charset="-122"/>
              </a:rPr>
              <a:t>à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3" name="Text Box 28"/>
          <p:cNvSpPr txBox="1"/>
          <p:nvPr/>
        </p:nvSpPr>
        <p:spPr>
          <a:xfrm>
            <a:off x="4932363" y="3790950"/>
            <a:ext cx="7969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29"/>
          <p:cNvSpPr txBox="1"/>
          <p:nvPr/>
        </p:nvSpPr>
        <p:spPr>
          <a:xfrm>
            <a:off x="6732588" y="3719513"/>
            <a:ext cx="79692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串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Text Box 30"/>
          <p:cNvSpPr txBox="1"/>
          <p:nvPr/>
        </p:nvSpPr>
        <p:spPr>
          <a:xfrm>
            <a:off x="5105400" y="1591310"/>
            <a:ext cx="7969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84" name="Picture 32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6429375" y="859473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85" name="Picture 33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2847975" y="859473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86" name="Text Box 34"/>
          <p:cNvSpPr txBox="1"/>
          <p:nvPr/>
        </p:nvSpPr>
        <p:spPr>
          <a:xfrm>
            <a:off x="2916238" y="1088073"/>
            <a:ext cx="1323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shī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9" name="Text Box 35"/>
          <p:cNvSpPr txBox="1"/>
          <p:nvPr/>
        </p:nvSpPr>
        <p:spPr>
          <a:xfrm>
            <a:off x="3228975" y="1621473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8" name="Text Box 36"/>
          <p:cNvSpPr txBox="1"/>
          <p:nvPr/>
        </p:nvSpPr>
        <p:spPr>
          <a:xfrm>
            <a:off x="6516688" y="1088073"/>
            <a:ext cx="136842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charset="-122"/>
              </a:rPr>
              <a:t>à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1" name="Text Box 39"/>
          <p:cNvSpPr txBox="1"/>
          <p:nvPr/>
        </p:nvSpPr>
        <p:spPr>
          <a:xfrm>
            <a:off x="6769100" y="1542098"/>
            <a:ext cx="79692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93" name="Picture 41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1042988" y="2998788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94" name="Picture 42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2795588" y="3043238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95" name="Text Box 43"/>
          <p:cNvSpPr txBox="1"/>
          <p:nvPr/>
        </p:nvSpPr>
        <p:spPr>
          <a:xfrm>
            <a:off x="1042988" y="3287713"/>
            <a:ext cx="1447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ɡ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uò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96" name="Text Box 44"/>
          <p:cNvSpPr txBox="1"/>
          <p:nvPr/>
        </p:nvSpPr>
        <p:spPr>
          <a:xfrm>
            <a:off x="2771775" y="3287713"/>
            <a:ext cx="1447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ɡ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ěi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6" name="Text Box 46"/>
          <p:cNvSpPr txBox="1"/>
          <p:nvPr/>
        </p:nvSpPr>
        <p:spPr>
          <a:xfrm>
            <a:off x="3132138" y="3790950"/>
            <a:ext cx="7969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7" name="Text Box 47"/>
          <p:cNvSpPr txBox="1"/>
          <p:nvPr/>
        </p:nvSpPr>
        <p:spPr>
          <a:xfrm>
            <a:off x="1403350" y="3790950"/>
            <a:ext cx="79692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</a:t>
            </a:r>
            <a:endParaRPr lang="zh-CN" altLang="en-US" sz="4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8" name="Text Box 48"/>
          <p:cNvSpPr txBox="1"/>
          <p:nvPr/>
        </p:nvSpPr>
        <p:spPr>
          <a:xfrm>
            <a:off x="443865" y="120650"/>
            <a:ext cx="1409700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认读生字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5475" name="Picture 3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902018" y="5002848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8" name="Text Box 6"/>
          <p:cNvSpPr txBox="1"/>
          <p:nvPr/>
        </p:nvSpPr>
        <p:spPr>
          <a:xfrm>
            <a:off x="1167130" y="5231448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men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Text Box 7"/>
          <p:cNvSpPr txBox="1"/>
          <p:nvPr/>
        </p:nvSpPr>
        <p:spPr>
          <a:xfrm>
            <a:off x="1283018" y="5764848"/>
            <a:ext cx="74453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们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5487" name="Picture 15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3207068" y="5002848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8" name="Text Box 16"/>
          <p:cNvSpPr txBox="1"/>
          <p:nvPr/>
        </p:nvSpPr>
        <p:spPr>
          <a:xfrm>
            <a:off x="3664268" y="5231448"/>
            <a:ext cx="9350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yǐ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17"/>
          <p:cNvSpPr txBox="1"/>
          <p:nvPr/>
        </p:nvSpPr>
        <p:spPr>
          <a:xfrm>
            <a:off x="3588068" y="5764848"/>
            <a:ext cx="74453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5499" name="Picture 27" descr="211452O54-0"/>
          <p:cNvPicPr>
            <a:picLocks noChangeAspect="1"/>
          </p:cNvPicPr>
          <p:nvPr/>
        </p:nvPicPr>
        <p:blipFill>
          <a:blip r:embed="rId1">
            <a:lum bright="14001" contrast="-14000"/>
          </a:blip>
          <a:srcRect l="22212" t="3465" r="21281" b="9242"/>
          <a:stretch>
            <a:fillRect/>
          </a:stretch>
        </p:blipFill>
        <p:spPr>
          <a:xfrm>
            <a:off x="5510530" y="5002848"/>
            <a:ext cx="1539875" cy="167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500" name="Text Box 28"/>
          <p:cNvSpPr txBox="1"/>
          <p:nvPr/>
        </p:nvSpPr>
        <p:spPr>
          <a:xfrm>
            <a:off x="5581968" y="5231448"/>
            <a:ext cx="15128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chén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ɡ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227" name="Text Box 29"/>
          <p:cNvSpPr txBox="1"/>
          <p:nvPr/>
        </p:nvSpPr>
        <p:spPr>
          <a:xfrm>
            <a:off x="5891530" y="5764848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0" hangingPunct="0"/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3569" grpId="0"/>
      <p:bldP spid="23576" grpId="0"/>
      <p:bldP spid="23577" grpId="0"/>
      <p:bldP spid="23586" grpId="0"/>
      <p:bldP spid="23588" grpId="0"/>
      <p:bldP spid="23595" grpId="0"/>
      <p:bldP spid="23596" grpId="0"/>
      <p:bldP spid="105478" grpId="0"/>
      <p:bldP spid="105488" grpId="0"/>
      <p:bldP spid="1055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Rectangle 2">
            <a:hlinkClick r:id="" action="ppaction://noaction">
              <a:snd r:embed="rId1" name="chimes.wav"/>
            </a:hlinkClick>
          </p:cNvPr>
          <p:cNvSpPr/>
          <p:nvPr/>
        </p:nvSpPr>
        <p:spPr>
          <a:xfrm>
            <a:off x="1371600" y="1828800"/>
            <a:ext cx="14478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90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49" charset="-122"/>
              </a:rPr>
              <a:t>写</a:t>
            </a:r>
            <a:endParaRPr lang="zh-CN" altLang="en-US" sz="9000" dirty="0">
              <a:solidFill>
                <a:srgbClr val="008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971550" y="549275"/>
            <a:ext cx="2022475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认识偏旁部首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16" name="Rectangle 4">
            <a:hlinkClick r:id="" action="ppaction://hlinkshowjump?jump=previousslide">
              <a:snd r:embed="rId1" name="chimes.wav"/>
            </a:hlinkClick>
          </p:cNvPr>
          <p:cNvSpPr/>
          <p:nvPr/>
        </p:nvSpPr>
        <p:spPr>
          <a:xfrm>
            <a:off x="6400800" y="2286000"/>
            <a:ext cx="1584325" cy="65087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 eaLnBrk="0" hangingPunc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秃宝盖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9" name="Rectangle 7">
            <a:hlinkClick r:id="" action="ppaction://noaction">
              <a:snd r:embed="rId1" name="chimes.wav"/>
            </a:hlinkClick>
          </p:cNvPr>
          <p:cNvSpPr/>
          <p:nvPr/>
        </p:nvSpPr>
        <p:spPr>
          <a:xfrm>
            <a:off x="1371600" y="3733800"/>
            <a:ext cx="14478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9000" dirty="0">
                <a:solidFill>
                  <a:srgbClr val="008000"/>
                </a:solidFill>
                <a:latin typeface="Arial" panose="020B0604020202020204" pitchFamily="34" charset="0"/>
                <a:ea typeface="楷体_GB2312" pitchFamily="49" charset="-122"/>
              </a:rPr>
              <a:t>点</a:t>
            </a:r>
            <a:endParaRPr lang="zh-CN" altLang="en-US" sz="9000" dirty="0">
              <a:solidFill>
                <a:srgbClr val="008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20" name="Rectangle 8">
            <a:hlinkClick r:id="" action="ppaction://hlinkshowjump?jump=previousslide">
              <a:snd r:embed="rId1" name="chimes.wav"/>
            </a:hlinkClick>
          </p:cNvPr>
          <p:cNvSpPr/>
          <p:nvPr/>
        </p:nvSpPr>
        <p:spPr>
          <a:xfrm>
            <a:off x="6400800" y="4191000"/>
            <a:ext cx="1584325" cy="650875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 eaLnBrk="0" hangingPunct="0"/>
            <a:r>
              <a:rPr lang="zh-CN" altLang="en-US" sz="3600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四点底</a:t>
            </a:r>
            <a:endParaRPr lang="zh-CN" altLang="en-US" sz="3600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5723" name="Picture 11" descr="秃宝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2276475"/>
            <a:ext cx="1655763" cy="72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8" name="Line 6"/>
          <p:cNvSpPr/>
          <p:nvPr/>
        </p:nvSpPr>
        <p:spPr>
          <a:xfrm flipH="1">
            <a:off x="5257800" y="2590800"/>
            <a:ext cx="990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15724" name="Picture 12" descr="四点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4365625"/>
            <a:ext cx="16573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22" name="Line 10"/>
          <p:cNvSpPr/>
          <p:nvPr/>
        </p:nvSpPr>
        <p:spPr>
          <a:xfrm flipH="1">
            <a:off x="5257800" y="4495800"/>
            <a:ext cx="990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6" grpId="0" animBg="1"/>
      <p:bldP spid="115719" grpId="0"/>
      <p:bldP spid="1157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590800" y="533400"/>
            <a:ext cx="184150" cy="4740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endParaRPr lang="zh-CN" altLang="en-US" sz="30500" dirty="0">
              <a:solidFill>
                <a:srgbClr val="FF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267" name="Picture 4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298672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5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920" y="106394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6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9720" y="106394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7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8520" y="106394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8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3520" y="106394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9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9088" y="2981960"/>
            <a:ext cx="1582737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0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0275" y="298672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1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5275" y="2986723"/>
            <a:ext cx="1582738" cy="158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Text Box 12"/>
          <p:cNvSpPr txBox="1"/>
          <p:nvPr/>
        </p:nvSpPr>
        <p:spPr>
          <a:xfrm>
            <a:off x="1239520" y="1063943"/>
            <a:ext cx="12192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写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6" name="Text Box 13"/>
          <p:cNvSpPr txBox="1"/>
          <p:nvPr/>
        </p:nvSpPr>
        <p:spPr>
          <a:xfrm>
            <a:off x="2992120" y="1063943"/>
            <a:ext cx="1371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诗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7" name="Text Box 14"/>
          <p:cNvSpPr txBox="1"/>
          <p:nvPr/>
        </p:nvSpPr>
        <p:spPr>
          <a:xfrm>
            <a:off x="4820920" y="1140143"/>
            <a:ext cx="131127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点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8" name="Text Box 15"/>
          <p:cNvSpPr txBox="1"/>
          <p:nvPr/>
        </p:nvSpPr>
        <p:spPr>
          <a:xfrm>
            <a:off x="6719570" y="1078230"/>
            <a:ext cx="13017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要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9" name="Text Box 16"/>
          <p:cNvSpPr txBox="1"/>
          <p:nvPr/>
        </p:nvSpPr>
        <p:spPr>
          <a:xfrm>
            <a:off x="1158875" y="3197543"/>
            <a:ext cx="1301750" cy="1433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过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80" name="Text Box 17"/>
          <p:cNvSpPr txBox="1"/>
          <p:nvPr/>
        </p:nvSpPr>
        <p:spPr>
          <a:xfrm>
            <a:off x="3059430" y="3072765"/>
            <a:ext cx="13017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给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81" name="Text Box 18"/>
          <p:cNvSpPr txBox="1"/>
          <p:nvPr/>
        </p:nvSpPr>
        <p:spPr>
          <a:xfrm>
            <a:off x="4892675" y="3001010"/>
            <a:ext cx="13017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当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82" name="Text Box 19"/>
          <p:cNvSpPr txBox="1"/>
          <p:nvPr/>
        </p:nvSpPr>
        <p:spPr>
          <a:xfrm>
            <a:off x="6797675" y="3001010"/>
            <a:ext cx="1301750" cy="1433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串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83" name="Text Box 20"/>
          <p:cNvSpPr txBox="1"/>
          <p:nvPr/>
        </p:nvSpPr>
        <p:spPr>
          <a:xfrm>
            <a:off x="224155" y="188595"/>
            <a:ext cx="2631440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读一读，认一认。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Picture 5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4860290"/>
            <a:ext cx="1582738" cy="158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6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9580" y="4861560"/>
            <a:ext cx="1582738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12"/>
          <p:cNvSpPr txBox="1"/>
          <p:nvPr/>
        </p:nvSpPr>
        <p:spPr>
          <a:xfrm>
            <a:off x="1187450" y="4931728"/>
            <a:ext cx="12192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们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4" name="Text Box 13"/>
          <p:cNvSpPr txBox="1"/>
          <p:nvPr/>
        </p:nvSpPr>
        <p:spPr>
          <a:xfrm>
            <a:off x="3141980" y="4861560"/>
            <a:ext cx="1371600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以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2296" name="Picture 6" descr="田字格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433" y="4859973"/>
            <a:ext cx="1582737" cy="158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Text Box 13"/>
          <p:cNvSpPr txBox="1"/>
          <p:nvPr/>
        </p:nvSpPr>
        <p:spPr>
          <a:xfrm>
            <a:off x="5009833" y="4859973"/>
            <a:ext cx="13716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成</a:t>
            </a:r>
            <a:endParaRPr lang="zh-CN" altLang="en-US" sz="88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lvl="0" eaLnBrk="1" hangingPunct="1"/>
            <a:endParaRPr lang="zh-CN" altLang="zh-CN" dirty="0"/>
          </a:p>
        </p:txBody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eaLnBrk="1" hangingPunct="1"/>
            <a:endParaRPr lang="zh-CN" altLang="zh-CN" dirty="0"/>
          </a:p>
        </p:txBody>
      </p:sp>
      <p:pic>
        <p:nvPicPr>
          <p:cNvPr id="19460" name="Picture 4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5" descr="tit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54000"/>
            <a:ext cx="8915400" cy="660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7092950" y="2708275"/>
            <a:ext cx="1165225" cy="1090613"/>
            <a:chOff x="4800" y="2208"/>
            <a:chExt cx="734" cy="687"/>
          </a:xfrm>
        </p:grpSpPr>
        <p:grpSp>
          <p:nvGrpSpPr>
            <p:cNvPr id="19535" name="Group 7"/>
            <p:cNvGrpSpPr/>
            <p:nvPr/>
          </p:nvGrpSpPr>
          <p:grpSpPr>
            <a:xfrm>
              <a:off x="4800" y="2208"/>
              <a:ext cx="734" cy="687"/>
              <a:chOff x="3060" y="3468"/>
              <a:chExt cx="1836" cy="1716"/>
            </a:xfrm>
          </p:grpSpPr>
          <p:sp>
            <p:nvSpPr>
              <p:cNvPr id="19537" name="Oval 8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8" name="AutoShape 9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39" name="AutoShape 10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40" name="Freeform 11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36" name="Text Box 12">
              <a:hlinkClick r:id="" action="ppaction://noaction"/>
            </p:cNvPr>
            <p:cNvSpPr txBox="1"/>
            <p:nvPr/>
          </p:nvSpPr>
          <p:spPr>
            <a:xfrm>
              <a:off x="4848" y="244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以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5435600" y="1916113"/>
            <a:ext cx="1165225" cy="1090612"/>
            <a:chOff x="4224" y="816"/>
            <a:chExt cx="734" cy="687"/>
          </a:xfrm>
        </p:grpSpPr>
        <p:grpSp>
          <p:nvGrpSpPr>
            <p:cNvPr id="19529" name="Group 14"/>
            <p:cNvGrpSpPr/>
            <p:nvPr/>
          </p:nvGrpSpPr>
          <p:grpSpPr>
            <a:xfrm>
              <a:off x="4224" y="816"/>
              <a:ext cx="734" cy="687"/>
              <a:chOff x="3060" y="3468"/>
              <a:chExt cx="1836" cy="1716"/>
            </a:xfrm>
          </p:grpSpPr>
          <p:sp>
            <p:nvSpPr>
              <p:cNvPr id="19531" name="Oval 15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32" name="AutoShape 16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33" name="AutoShape 17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34" name="Freeform 18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30" name="Text Box 19">
              <a:hlinkClick r:id="" action="ppaction://noaction"/>
            </p:cNvPr>
            <p:cNvSpPr txBox="1"/>
            <p:nvPr/>
          </p:nvSpPr>
          <p:spPr>
            <a:xfrm>
              <a:off x="4272" y="104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当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6" name="Group 20"/>
          <p:cNvGrpSpPr/>
          <p:nvPr/>
        </p:nvGrpSpPr>
        <p:grpSpPr>
          <a:xfrm>
            <a:off x="3995738" y="1989138"/>
            <a:ext cx="1200150" cy="1090612"/>
            <a:chOff x="3228" y="1137"/>
            <a:chExt cx="756" cy="687"/>
          </a:xfrm>
        </p:grpSpPr>
        <p:grpSp>
          <p:nvGrpSpPr>
            <p:cNvPr id="19523" name="Group 21"/>
            <p:cNvGrpSpPr/>
            <p:nvPr/>
          </p:nvGrpSpPr>
          <p:grpSpPr>
            <a:xfrm>
              <a:off x="3228" y="1137"/>
              <a:ext cx="734" cy="687"/>
              <a:chOff x="3060" y="3468"/>
              <a:chExt cx="1836" cy="1716"/>
            </a:xfrm>
          </p:grpSpPr>
          <p:sp>
            <p:nvSpPr>
              <p:cNvPr id="19525" name="Oval 22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6" name="AutoShape 23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27" name="AutoShape 24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28" name="Freeform 25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24" name="Text Box 26">
              <a:hlinkClick r:id="" action="ppaction://noaction"/>
            </p:cNvPr>
            <p:cNvSpPr txBox="1"/>
            <p:nvPr/>
          </p:nvSpPr>
          <p:spPr>
            <a:xfrm>
              <a:off x="3312" y="1377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要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1390650" y="1690688"/>
            <a:ext cx="1165225" cy="1090612"/>
            <a:chOff x="768" y="720"/>
            <a:chExt cx="734" cy="687"/>
          </a:xfrm>
        </p:grpSpPr>
        <p:grpSp>
          <p:nvGrpSpPr>
            <p:cNvPr id="19517" name="Group 28"/>
            <p:cNvGrpSpPr/>
            <p:nvPr/>
          </p:nvGrpSpPr>
          <p:grpSpPr>
            <a:xfrm>
              <a:off x="768" y="720"/>
              <a:ext cx="734" cy="687"/>
              <a:chOff x="3060" y="3468"/>
              <a:chExt cx="1836" cy="1716"/>
            </a:xfrm>
          </p:grpSpPr>
          <p:sp>
            <p:nvSpPr>
              <p:cNvPr id="19519" name="Oval 29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20" name="AutoShape 30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21" name="AutoShape 31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22" name="Freeform 32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18" name="Text Box 33">
              <a:hlinkClick r:id="" action="ppaction://noaction"/>
            </p:cNvPr>
            <p:cNvSpPr txBox="1"/>
            <p:nvPr/>
          </p:nvSpPr>
          <p:spPr>
            <a:xfrm>
              <a:off x="816" y="9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成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10" name="Group 34"/>
          <p:cNvGrpSpPr/>
          <p:nvPr/>
        </p:nvGrpSpPr>
        <p:grpSpPr>
          <a:xfrm>
            <a:off x="2555875" y="836613"/>
            <a:ext cx="1165225" cy="1090612"/>
            <a:chOff x="1728" y="864"/>
            <a:chExt cx="734" cy="687"/>
          </a:xfrm>
        </p:grpSpPr>
        <p:grpSp>
          <p:nvGrpSpPr>
            <p:cNvPr id="19511" name="Group 35"/>
            <p:cNvGrpSpPr/>
            <p:nvPr/>
          </p:nvGrpSpPr>
          <p:grpSpPr>
            <a:xfrm>
              <a:off x="1728" y="864"/>
              <a:ext cx="734" cy="687"/>
              <a:chOff x="3060" y="3468"/>
              <a:chExt cx="1836" cy="1716"/>
            </a:xfrm>
          </p:grpSpPr>
          <p:sp>
            <p:nvSpPr>
              <p:cNvPr id="19513" name="Oval 36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14" name="AutoShape 37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15" name="AutoShape 38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16" name="Freeform 39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12" name="Text Box 40">
              <a:hlinkClick r:id="rId3" action="ppaction://hlinksldjump"/>
            </p:cNvPr>
            <p:cNvSpPr txBox="1"/>
            <p:nvPr/>
          </p:nvSpPr>
          <p:spPr>
            <a:xfrm>
              <a:off x="1776" y="110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写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4414838" y="609600"/>
            <a:ext cx="1165225" cy="1090613"/>
            <a:chOff x="2592" y="240"/>
            <a:chExt cx="734" cy="687"/>
          </a:xfrm>
        </p:grpSpPr>
        <p:grpSp>
          <p:nvGrpSpPr>
            <p:cNvPr id="19505" name="Group 42"/>
            <p:cNvGrpSpPr/>
            <p:nvPr/>
          </p:nvGrpSpPr>
          <p:grpSpPr>
            <a:xfrm>
              <a:off x="2592" y="240"/>
              <a:ext cx="734" cy="687"/>
              <a:chOff x="3060" y="3468"/>
              <a:chExt cx="1836" cy="1716"/>
            </a:xfrm>
          </p:grpSpPr>
          <p:sp>
            <p:nvSpPr>
              <p:cNvPr id="19507" name="Oval 43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8" name="AutoShape 44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09" name="AutoShape 45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10" name="Freeform 46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06" name="Text Box 47">
              <a:hlinkClick r:id="" action="ppaction://noaction"/>
            </p:cNvPr>
            <p:cNvSpPr txBox="1"/>
            <p:nvPr/>
          </p:nvSpPr>
          <p:spPr>
            <a:xfrm>
              <a:off x="2640" y="48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诗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14" name="Group 48"/>
          <p:cNvGrpSpPr/>
          <p:nvPr/>
        </p:nvGrpSpPr>
        <p:grpSpPr>
          <a:xfrm>
            <a:off x="2555875" y="2349500"/>
            <a:ext cx="1165225" cy="1090613"/>
            <a:chOff x="1378" y="1488"/>
            <a:chExt cx="734" cy="687"/>
          </a:xfrm>
        </p:grpSpPr>
        <p:grpSp>
          <p:nvGrpSpPr>
            <p:cNvPr id="19499" name="Group 49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19501" name="Oval 50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02" name="AutoShape 51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03" name="AutoShape 52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504" name="Freeform 53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500" name="Text Box 54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点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16" name="Group 55"/>
          <p:cNvGrpSpPr/>
          <p:nvPr/>
        </p:nvGrpSpPr>
        <p:grpSpPr>
          <a:xfrm>
            <a:off x="3851275" y="3213100"/>
            <a:ext cx="1165225" cy="1090613"/>
            <a:chOff x="2352" y="1920"/>
            <a:chExt cx="734" cy="687"/>
          </a:xfrm>
        </p:grpSpPr>
        <p:grpSp>
          <p:nvGrpSpPr>
            <p:cNvPr id="19493" name="Group 56"/>
            <p:cNvGrpSpPr/>
            <p:nvPr/>
          </p:nvGrpSpPr>
          <p:grpSpPr>
            <a:xfrm>
              <a:off x="2352" y="1920"/>
              <a:ext cx="734" cy="687"/>
              <a:chOff x="3060" y="3468"/>
              <a:chExt cx="1836" cy="1716"/>
            </a:xfrm>
          </p:grpSpPr>
          <p:sp>
            <p:nvSpPr>
              <p:cNvPr id="19495" name="Oval 57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96" name="AutoShape 58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97" name="AutoShape 59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98" name="Freeform 60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494" name="Text Box 61">
              <a:hlinkClick r:id="" action="ppaction://noaction"/>
            </p:cNvPr>
            <p:cNvSpPr txBox="1"/>
            <p:nvPr/>
          </p:nvSpPr>
          <p:spPr>
            <a:xfrm>
              <a:off x="2400" y="2160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过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18" name="Group 62"/>
          <p:cNvGrpSpPr/>
          <p:nvPr/>
        </p:nvGrpSpPr>
        <p:grpSpPr>
          <a:xfrm>
            <a:off x="1371600" y="3141663"/>
            <a:ext cx="1165225" cy="1090612"/>
            <a:chOff x="1378" y="1488"/>
            <a:chExt cx="734" cy="687"/>
          </a:xfrm>
        </p:grpSpPr>
        <p:grpSp>
          <p:nvGrpSpPr>
            <p:cNvPr id="19487" name="Group 63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19489" name="Oval 64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90" name="AutoShape 65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91" name="AutoShape 66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92" name="Freeform 67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488" name="Text Box 68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串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grpSp>
        <p:nvGrpSpPr>
          <p:cNvPr id="20" name="Group 69"/>
          <p:cNvGrpSpPr/>
          <p:nvPr/>
        </p:nvGrpSpPr>
        <p:grpSpPr>
          <a:xfrm>
            <a:off x="5724525" y="3141663"/>
            <a:ext cx="1165225" cy="1090612"/>
            <a:chOff x="1378" y="1488"/>
            <a:chExt cx="734" cy="687"/>
          </a:xfrm>
        </p:grpSpPr>
        <p:grpSp>
          <p:nvGrpSpPr>
            <p:cNvPr id="19481" name="Group 70"/>
            <p:cNvGrpSpPr/>
            <p:nvPr/>
          </p:nvGrpSpPr>
          <p:grpSpPr>
            <a:xfrm>
              <a:off x="1378" y="1488"/>
              <a:ext cx="734" cy="687"/>
              <a:chOff x="3060" y="3468"/>
              <a:chExt cx="1836" cy="1716"/>
            </a:xfrm>
          </p:grpSpPr>
          <p:sp>
            <p:nvSpPr>
              <p:cNvPr id="19483" name="Oval 71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84" name="AutoShape 72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85" name="AutoShape 73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86" name="Freeform 74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482" name="Text Box 75">
              <a:hlinkClick r:id="" action="ppaction://noaction"/>
            </p:cNvPr>
            <p:cNvSpPr txBox="1"/>
            <p:nvPr/>
          </p:nvSpPr>
          <p:spPr>
            <a:xfrm>
              <a:off x="1426" y="1728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给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  <p:sp>
        <p:nvSpPr>
          <p:cNvPr id="19472" name="Text Box 76"/>
          <p:cNvSpPr txBox="1"/>
          <p:nvPr/>
        </p:nvSpPr>
        <p:spPr>
          <a:xfrm>
            <a:off x="446088" y="6021388"/>
            <a:ext cx="3232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提示：点击树上的水果试试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73" name="Text Box 77"/>
          <p:cNvSpPr txBox="1"/>
          <p:nvPr/>
        </p:nvSpPr>
        <p:spPr>
          <a:xfrm>
            <a:off x="468313" y="404813"/>
            <a:ext cx="2022475" cy="457200"/>
          </a:xfrm>
          <a:prstGeom prst="rect">
            <a:avLst/>
          </a:prstGeom>
          <a:gradFill rotWithShape="1">
            <a:gsLst>
              <a:gs pos="0">
                <a:srgbClr val="4FD165">
                  <a:alpha val="70000"/>
                </a:srgbClr>
              </a:gs>
              <a:gs pos="100000">
                <a:srgbClr val="25612F">
                  <a:alpha val="71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摘苹果小游戏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Group 13"/>
          <p:cNvGrpSpPr/>
          <p:nvPr/>
        </p:nvGrpSpPr>
        <p:grpSpPr>
          <a:xfrm>
            <a:off x="6300788" y="1268413"/>
            <a:ext cx="1165225" cy="1090612"/>
            <a:chOff x="4224" y="816"/>
            <a:chExt cx="734" cy="687"/>
          </a:xfrm>
        </p:grpSpPr>
        <p:grpSp>
          <p:nvGrpSpPr>
            <p:cNvPr id="19475" name="Group 14"/>
            <p:cNvGrpSpPr/>
            <p:nvPr/>
          </p:nvGrpSpPr>
          <p:grpSpPr>
            <a:xfrm>
              <a:off x="4224" y="816"/>
              <a:ext cx="734" cy="687"/>
              <a:chOff x="3060" y="3468"/>
              <a:chExt cx="1836" cy="1716"/>
            </a:xfrm>
          </p:grpSpPr>
          <p:sp>
            <p:nvSpPr>
              <p:cNvPr id="19477" name="Oval 15"/>
              <p:cNvSpPr/>
              <p:nvPr/>
            </p:nvSpPr>
            <p:spPr>
              <a:xfrm>
                <a:off x="3240" y="3780"/>
                <a:ext cx="1620" cy="140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algn="l" eaLnBrk="1" hangingPunct="1"/>
                <a:endParaRPr lang="zh-CN" altLang="en-US" sz="1800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8" name="AutoShape 16"/>
              <p:cNvSpPr/>
              <p:nvPr/>
            </p:nvSpPr>
            <p:spPr>
              <a:xfrm rot="5100000" flipH="1">
                <a:off x="3348" y="3492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79" name="AutoShape 17"/>
              <p:cNvSpPr/>
              <p:nvPr/>
            </p:nvSpPr>
            <p:spPr>
              <a:xfrm rot="-3900000" flipH="1">
                <a:off x="4248" y="3648"/>
                <a:ext cx="360" cy="936"/>
              </a:xfrm>
              <a:custGeom>
                <a:avLst/>
                <a:gdLst>
                  <a:gd name="txL" fmla="*/ 5040 w 21600"/>
                  <a:gd name="txT" fmla="*/ 2285 h 21600"/>
                  <a:gd name="txR" fmla="*/ 16560 w 21600"/>
                  <a:gd name="txB" fmla="*/ 13685 h 21600"/>
                </a:gdLst>
                <a:ahLst/>
                <a:cxnLst>
                  <a:cxn ang="17694720">
                    <a:pos x="3" y="4"/>
                  </a:cxn>
                  <a:cxn ang="11796480">
                    <a:pos x="1" y="20"/>
                  </a:cxn>
                  <a:cxn ang="5898240">
                    <a:pos x="3" y="41"/>
                  </a:cxn>
                  <a:cxn ang="0">
                    <a:pos x="5" y="20"/>
                  </a:cxn>
                </a:cxnLst>
                <a:rect l="txL" t="txT" r="txR" b="txB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339966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9480" name="Freeform 18"/>
              <p:cNvSpPr/>
              <p:nvPr/>
            </p:nvSpPr>
            <p:spPr>
              <a:xfrm rot="-420000">
                <a:off x="3940" y="3468"/>
                <a:ext cx="200" cy="468"/>
              </a:xfrm>
              <a:custGeom>
                <a:avLst/>
                <a:gdLst>
                  <a:gd name="txL" fmla="*/ 0 w 200"/>
                  <a:gd name="txT" fmla="*/ 0 h 468"/>
                  <a:gd name="txR" fmla="*/ 200 w 200"/>
                  <a:gd name="txB" fmla="*/ 468 h 468"/>
                </a:gdLst>
                <a:ahLst/>
                <a:cxnLst>
                  <a:cxn ang="0">
                    <a:pos x="200" y="0"/>
                  </a:cxn>
                  <a:cxn ang="0">
                    <a:pos x="0" y="260"/>
                  </a:cxn>
                  <a:cxn ang="0">
                    <a:pos x="20" y="468"/>
                  </a:cxn>
                </a:cxnLst>
                <a:rect l="txL" t="txT" r="txR" b="txB"/>
                <a:pathLst>
                  <a:path w="200" h="468">
                    <a:moveTo>
                      <a:pt x="200" y="0"/>
                    </a:moveTo>
                    <a:lnTo>
                      <a:pt x="0" y="260"/>
                    </a:lnTo>
                    <a:lnTo>
                      <a:pt x="20" y="468"/>
                    </a:lnTo>
                  </a:path>
                </a:pathLst>
              </a:custGeom>
              <a:noFill/>
              <a:ln w="571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9476" name="Text Box 19">
              <a:hlinkClick r:id="" action="ppaction://noaction"/>
            </p:cNvPr>
            <p:cNvSpPr txBox="1"/>
            <p:nvPr/>
          </p:nvSpPr>
          <p:spPr>
            <a:xfrm>
              <a:off x="4272" y="1044"/>
              <a:ext cx="6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/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华文楷体" pitchFamily="2" charset="-122"/>
                </a:rPr>
                <a:t>们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8555E-6 L 0.00069 0.750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6821E-6 L -0.00694 0.5766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28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77457E-6 L -0.00087 0.4661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3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139E-6 L -0.00469 0.619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31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60116E-6 L 0.00069 0.4432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67052E-7 L 1.38889E-6 0.530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93064E-6 L 1.38889E-6 0.591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6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12139E-6 L -0.00469 0.6194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310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3" name="Picture 63" descr="2385423_15565603107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-26987"/>
            <a:ext cx="9185275" cy="712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Line 64"/>
          <p:cNvSpPr/>
          <p:nvPr/>
        </p:nvSpPr>
        <p:spPr>
          <a:xfrm>
            <a:off x="323850" y="-26987"/>
            <a:ext cx="0" cy="1584325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22" name="AutoShape 66"/>
          <p:cNvSpPr>
            <a:spLocks noChangeArrowheads="1"/>
          </p:cNvSpPr>
          <p:nvPr/>
        </p:nvSpPr>
        <p:spPr bwMode="auto">
          <a:xfrm>
            <a:off x="-325437" y="1484313"/>
            <a:ext cx="2001838" cy="2173288"/>
          </a:xfrm>
          <a:prstGeom prst="star5">
            <a:avLst/>
          </a:prstGeom>
          <a:solidFill>
            <a:srgbClr val="FF3300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23" name="AutoShape 67"/>
          <p:cNvSpPr>
            <a:spLocks noChangeArrowheads="1"/>
          </p:cNvSpPr>
          <p:nvPr/>
        </p:nvSpPr>
        <p:spPr bwMode="auto">
          <a:xfrm>
            <a:off x="533400" y="228600"/>
            <a:ext cx="2667000" cy="2514600"/>
          </a:xfrm>
          <a:prstGeom prst="star5">
            <a:avLst/>
          </a:prstGeom>
          <a:gradFill rotWithShape="1">
            <a:gsLst>
              <a:gs pos="0">
                <a:srgbClr val="FFFF00">
                  <a:alpha val="84000"/>
                </a:srgbClr>
              </a:gs>
              <a:gs pos="100000">
                <a:srgbClr val="0066FF">
                  <a:alpha val="83000"/>
                </a:srgbClr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要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7" name="Line 68"/>
          <p:cNvSpPr/>
          <p:nvPr/>
        </p:nvSpPr>
        <p:spPr>
          <a:xfrm>
            <a:off x="1619250" y="0"/>
            <a:ext cx="0" cy="1052513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25" name="AutoShape 69"/>
          <p:cNvSpPr>
            <a:spLocks noChangeArrowheads="1"/>
          </p:cNvSpPr>
          <p:nvPr/>
        </p:nvSpPr>
        <p:spPr bwMode="auto">
          <a:xfrm>
            <a:off x="1524000" y="2286000"/>
            <a:ext cx="2038350" cy="2524125"/>
          </a:xfrm>
          <a:prstGeom prst="star5">
            <a:avLst/>
          </a:prstGeom>
          <a:solidFill>
            <a:srgbClr val="F8F8A6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当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9" name="Line 70"/>
          <p:cNvSpPr/>
          <p:nvPr/>
        </p:nvSpPr>
        <p:spPr>
          <a:xfrm>
            <a:off x="2268538" y="-26987"/>
            <a:ext cx="0" cy="2376487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27" name="AutoShape 71" descr="虚线网格"/>
          <p:cNvSpPr>
            <a:spLocks noChangeArrowheads="1"/>
          </p:cNvSpPr>
          <p:nvPr/>
        </p:nvSpPr>
        <p:spPr bwMode="auto">
          <a:xfrm>
            <a:off x="3124200" y="2819400"/>
            <a:ext cx="2133600" cy="2438400"/>
          </a:xfrm>
          <a:prstGeom prst="star5">
            <a:avLst/>
          </a:prstGeom>
          <a:pattFill prst="dotGrid">
            <a:fgClr>
              <a:srgbClr val="F8F8A6"/>
            </a:fgClr>
            <a:bgClr>
              <a:srgbClr val="A8F6B5"/>
            </a:bgClr>
          </a:patt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们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2" name="AutoShape 76"/>
          <p:cNvSpPr>
            <a:spLocks noChangeArrowheads="1"/>
          </p:cNvSpPr>
          <p:nvPr/>
        </p:nvSpPr>
        <p:spPr bwMode="auto">
          <a:xfrm>
            <a:off x="2916238" y="0"/>
            <a:ext cx="2112963" cy="2514600"/>
          </a:xfrm>
          <a:prstGeom prst="star5">
            <a:avLst/>
          </a:prstGeom>
          <a:solidFill>
            <a:srgbClr val="A8F6B5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2" name="Line 72"/>
          <p:cNvSpPr/>
          <p:nvPr/>
        </p:nvSpPr>
        <p:spPr>
          <a:xfrm>
            <a:off x="3421063" y="44450"/>
            <a:ext cx="0" cy="3097213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29" name="AutoShape 73"/>
          <p:cNvSpPr>
            <a:spLocks noChangeArrowheads="1"/>
          </p:cNvSpPr>
          <p:nvPr/>
        </p:nvSpPr>
        <p:spPr bwMode="auto">
          <a:xfrm>
            <a:off x="3924300" y="1628775"/>
            <a:ext cx="2171700" cy="2181225"/>
          </a:xfrm>
          <a:prstGeom prst="star5">
            <a:avLst/>
          </a:prstGeom>
          <a:solidFill>
            <a:srgbClr val="FF6600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串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0" name="AutoShape 74" descr="花束"/>
          <p:cNvSpPr>
            <a:spLocks noChangeArrowheads="1"/>
          </p:cNvSpPr>
          <p:nvPr/>
        </p:nvSpPr>
        <p:spPr bwMode="auto">
          <a:xfrm>
            <a:off x="5638800" y="2205038"/>
            <a:ext cx="1885950" cy="2290763"/>
          </a:xfrm>
          <a:prstGeom prst="star5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过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1" name="AutoShape 75"/>
          <p:cNvSpPr>
            <a:spLocks noChangeArrowheads="1"/>
          </p:cNvSpPr>
          <p:nvPr/>
        </p:nvSpPr>
        <p:spPr bwMode="auto">
          <a:xfrm>
            <a:off x="5148263" y="304800"/>
            <a:ext cx="2090738" cy="2286000"/>
          </a:xfrm>
          <a:prstGeom prst="star5">
            <a:avLst/>
          </a:prstGeom>
          <a:solidFill>
            <a:srgbClr val="CCFFFF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3" name="AutoShape 7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981825" y="533400"/>
            <a:ext cx="2162175" cy="2320925"/>
          </a:xfrm>
          <a:prstGeom prst="star5">
            <a:avLst/>
          </a:prstGeom>
          <a:solidFill>
            <a:srgbClr val="F8F8A6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点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4" name="AutoShape 78"/>
          <p:cNvSpPr>
            <a:spLocks noChangeArrowheads="1"/>
          </p:cNvSpPr>
          <p:nvPr/>
        </p:nvSpPr>
        <p:spPr bwMode="auto">
          <a:xfrm>
            <a:off x="179388" y="3284538"/>
            <a:ext cx="1954213" cy="2201863"/>
          </a:xfrm>
          <a:prstGeom prst="star5">
            <a:avLst/>
          </a:prstGeom>
          <a:solidFill>
            <a:srgbClr val="FF66FF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成</a:t>
            </a:r>
            <a:endParaRPr kumimoji="0" lang="zh-CN" altLang="en-US" sz="8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35" name="AutoShape 79"/>
          <p:cNvSpPr>
            <a:spLocks noChangeArrowheads="1"/>
          </p:cNvSpPr>
          <p:nvPr/>
        </p:nvSpPr>
        <p:spPr bwMode="auto">
          <a:xfrm>
            <a:off x="6324600" y="3505200"/>
            <a:ext cx="2514600" cy="2282825"/>
          </a:xfrm>
          <a:prstGeom prst="star5">
            <a:avLst/>
          </a:prstGeom>
          <a:gradFill rotWithShape="1">
            <a:gsLst>
              <a:gs pos="0">
                <a:srgbClr val="F8F8A6"/>
              </a:gs>
              <a:gs pos="100000">
                <a:srgbClr val="F6A8CF"/>
              </a:gs>
            </a:gsLst>
            <a:lin ang="5400000" scaled="1"/>
          </a:gradFill>
          <a:ln w="9525">
            <a:solidFill>
              <a:srgbClr val="99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</a:t>
            </a:r>
            <a:endParaRPr kumimoji="0" lang="zh-CN" altLang="en-US" sz="8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9" name="Line 80"/>
          <p:cNvSpPr/>
          <p:nvPr/>
        </p:nvSpPr>
        <p:spPr>
          <a:xfrm flipH="1">
            <a:off x="7772400" y="0"/>
            <a:ext cx="73025" cy="3357563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0" name="Line 81"/>
          <p:cNvSpPr/>
          <p:nvPr/>
        </p:nvSpPr>
        <p:spPr>
          <a:xfrm flipH="1">
            <a:off x="827088" y="0"/>
            <a:ext cx="73025" cy="3284538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1" name="Line 82"/>
          <p:cNvSpPr/>
          <p:nvPr/>
        </p:nvSpPr>
        <p:spPr>
          <a:xfrm flipH="1">
            <a:off x="6804025" y="0"/>
            <a:ext cx="1588" cy="2205038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" name="任意多边形 1024"/>
          <p:cNvSpPr/>
          <p:nvPr/>
        </p:nvSpPr>
        <p:spPr/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73988E-6 L -0.00711 0.7465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3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71676E-6 L 0.00694 0.5045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4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2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81503E-6 L 0.0125 0.9267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4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4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00578E-6 L 0.00521 0.6374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38728E-6 L -0.00104 0.91561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4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6.93642E-7 L 0 0.68809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4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77457E-6 L -0.00018 0.53826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4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11944 0.981944 " pathEditMode="relative" rAng="0" ptsTypes="">
                                      <p:cBhvr>
                                        <p:cTn id="34" dur="3000" fill="hold"/>
                                        <p:tgtEl>
                                          <p:spTgt spid="4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93 L 0.016528 0.788519 " pathEditMode="relative" rAng="0" ptsTypes="">
                                      <p:cBhvr>
                                        <p:cTn id="38" dur="3000" fill="hold"/>
                                        <p:tgtEl>
                                          <p:spTgt spid="4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250 0.620556 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45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0.019931 1.009074 " pathEditMode="relative" rAng="0" ptsTypes="">
                                      <p:cBhvr>
                                        <p:cTn id="46" dur="3000" fill="hold"/>
                                        <p:tgtEl>
                                          <p:spTgt spid="4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22" grpId="0" bldLvl="0" animBg="1"/>
      <p:bldP spid="45123" grpId="0" bldLvl="0" animBg="1"/>
      <p:bldP spid="45125" grpId="0" bldLvl="0" animBg="1"/>
      <p:bldP spid="45127" grpId="0" bldLvl="0" animBg="1"/>
      <p:bldP spid="45132" grpId="0" bldLvl="0" animBg="1"/>
      <p:bldP spid="45129" grpId="0" bldLvl="0" animBg="1"/>
      <p:bldP spid="45130" grpId="0" bldLvl="0" animBg="1"/>
      <p:bldP spid="45131" grpId="0" bldLvl="0" animBg="1"/>
      <p:bldP spid="45133" grpId="0" bldLvl="0" animBg="1"/>
      <p:bldP spid="45134" grpId="0" bldLvl="0" animBg="1"/>
      <p:bldP spid="45135" grpId="0" bldLvl="0" animBg="1"/>
    </p:bldLst>
  </p:timing>
</p:sld>
</file>

<file path=ppt/theme/theme1.xml><?xml version="1.0" encoding="utf-8"?>
<a:theme xmlns:a="http://schemas.openxmlformats.org/drawingml/2006/main" name="默认设计模板_4">
  <a:themeElements>
    <a:clrScheme name="默认设计模板_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4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5">
  <a:themeElements>
    <a:clrScheme name="默认设计模板_5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5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5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6">
  <a:themeElements>
    <a:clrScheme name="默认设计模板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3">
  <a:themeElements>
    <a:clrScheme name="默认设计模板_3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3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7">
  <a:themeElements>
    <a:clrScheme name="默认设计模板_7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7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2F2F"/>
            </a:gs>
            <a:gs pos="100000">
              <a:srgbClr val="CC0000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9600" b="0" i="0" u="none" strike="noStrike" cap="none" normalizeH="0" baseline="0" smtClean="0">
            <a:ln>
              <a:noFill/>
            </a:ln>
            <a:solidFill>
              <a:srgbClr val="00FF00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全屏显示(4:3)</PresentationFormat>
  <Paragraphs>290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楷体_GB2312</vt:lpstr>
      <vt:lpstr>黑体</vt:lpstr>
      <vt:lpstr>华文楷体</vt:lpstr>
      <vt:lpstr>微软雅黑</vt:lpstr>
      <vt:lpstr>Impact</vt:lpstr>
      <vt:lpstr>Calibri</vt:lpstr>
      <vt:lpstr>新宋体</vt:lpstr>
      <vt:lpstr>默认设计模板_4</vt:lpstr>
      <vt:lpstr>默认设计模板_5</vt:lpstr>
      <vt:lpstr>默认设计模板_6</vt:lpstr>
      <vt:lpstr>默认设计模板_3</vt:lpstr>
      <vt:lpstr>默认设计模板_7</vt:lpstr>
      <vt:lpstr>PowerPoint 演示文稿</vt:lpstr>
      <vt:lpstr>PowerPoint 演示文稿</vt:lpstr>
      <vt:lpstr>PowerPoint 演示文稿</vt:lpstr>
      <vt:lpstr>★读了课文以后，你们知道青蛙写诗的时候谁来帮忙了？说一说吧！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下雨了， 雨点儿淅沥沥，淅啦啦！ 青蛙说：“我要写诗啦！”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288</cp:revision>
  <dcterms:created xsi:type="dcterms:W3CDTF">2006-08-17T02:59:00Z</dcterms:created>
  <dcterms:modified xsi:type="dcterms:W3CDTF">2016-11-23T14:32:10Z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