
<file path=[Content_Types].xml><?xml version="1.0" encoding="utf-8"?>
<Types xmlns="http://schemas.openxmlformats.org/package/2006/content-types">
  <Default Extension="jpeg" ContentType="image/jpeg"/>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sldIdLst>
    <p:sldId id="303" r:id="rId4"/>
    <p:sldId id="343" r:id="rId5"/>
    <p:sldId id="344" r:id="rId7"/>
    <p:sldId id="257" r:id="rId8"/>
    <p:sldId id="287" r:id="rId9"/>
    <p:sldId id="288" r:id="rId10"/>
    <p:sldId id="289" r:id="rId11"/>
    <p:sldId id="290" r:id="rId12"/>
    <p:sldId id="291" r:id="rId13"/>
    <p:sldId id="292" r:id="rId14"/>
    <p:sldId id="293" r:id="rId15"/>
    <p:sldId id="294" r:id="rId16"/>
    <p:sldId id="310" r:id="rId17"/>
    <p:sldId id="311" r:id="rId18"/>
    <p:sldId id="312" r:id="rId19"/>
    <p:sldId id="313" r:id="rId20"/>
    <p:sldId id="314" r:id="rId21"/>
    <p:sldId id="315" r:id="rId22"/>
    <p:sldId id="304" r:id="rId23"/>
    <p:sldId id="309" r:id="rId24"/>
    <p:sldId id="308" r:id="rId25"/>
    <p:sldId id="306" r:id="rId26"/>
    <p:sldId id="320" r:id="rId27"/>
    <p:sldId id="321" r:id="rId28"/>
    <p:sldId id="322" r:id="rId29"/>
    <p:sldId id="323" r:id="rId30"/>
    <p:sldId id="324" r:id="rId31"/>
    <p:sldId id="325" r:id="rId32"/>
    <p:sldId id="326" r:id="rId33"/>
    <p:sldId id="389" r:id="rId34"/>
    <p:sldId id="332" r:id="rId35"/>
    <p:sldId id="333" r:id="rId36"/>
    <p:sldId id="345" r:id="rId37"/>
    <p:sldId id="390" r:id="rId38"/>
    <p:sldId id="391" r:id="rId39"/>
    <p:sldId id="335" r:id="rId40"/>
    <p:sldId id="336" r:id="rId41"/>
    <p:sldId id="337" r:id="rId42"/>
    <p:sldId id="338" r:id="rId43"/>
    <p:sldId id="339" r:id="rId44"/>
    <p:sldId id="340" r:id="rId45"/>
    <p:sldId id="341" r:id="rId46"/>
    <p:sldId id="346" r:id="rId47"/>
    <p:sldId id="342"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BECEDA2-CCA6-4944-BDB2-A880C80CABDA}">
          <p14:sldIdLst>
            <p14:sldId id="303"/>
            <p14:sldId id="343"/>
            <p14:sldId id="344"/>
            <p14:sldId id="257"/>
            <p14:sldId id="287"/>
            <p14:sldId id="288"/>
            <p14:sldId id="289"/>
            <p14:sldId id="290"/>
            <p14:sldId id="291"/>
            <p14:sldId id="292"/>
            <p14:sldId id="293"/>
            <p14:sldId id="294"/>
            <p14:sldId id="310"/>
            <p14:sldId id="311"/>
            <p14:sldId id="312"/>
            <p14:sldId id="313"/>
            <p14:sldId id="314"/>
            <p14:sldId id="315"/>
            <p14:sldId id="304"/>
            <p14:sldId id="309"/>
            <p14:sldId id="308"/>
            <p14:sldId id="306"/>
            <p14:sldId id="320"/>
            <p14:sldId id="321"/>
            <p14:sldId id="322"/>
            <p14:sldId id="323"/>
            <p14:sldId id="324"/>
            <p14:sldId id="325"/>
            <p14:sldId id="326"/>
            <p14:sldId id="345"/>
            <p14:sldId id="390"/>
            <p14:sldId id="391"/>
            <p14:sldId id="335"/>
            <p14:sldId id="336"/>
            <p14:sldId id="337"/>
            <p14:sldId id="338"/>
            <p14:sldId id="339"/>
            <p14:sldId id="340"/>
            <p14:sldId id="341"/>
            <p14:sldId id="346"/>
            <p14:sldId id="342"/>
            <p14:sldId id="332"/>
            <p14:sldId id="333"/>
            <p14:sldId id="38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BB"/>
    <a:srgbClr val="6DFF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94614" autoAdjust="0"/>
  </p:normalViewPr>
  <p:slideViewPr>
    <p:cSldViewPr>
      <p:cViewPr varScale="1">
        <p:scale>
          <a:sx n="68" d="100"/>
          <a:sy n="68" d="100"/>
        </p:scale>
        <p:origin x="-18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A19D5C-0580-480D-AA2E-5596DA47B7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C30879-53BA-4D1F-9592-E77013010DB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DC30879-53BA-4D1F-9592-E77013010DB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因为母亲的的鼓励让</a:t>
            </a:r>
            <a:r>
              <a:rPr lang="en-US" altLang="zh-CN"/>
              <a:t>“</a:t>
            </a:r>
            <a:r>
              <a:rPr lang="zh-CN" altLang="en-US"/>
              <a:t>我</a:t>
            </a:r>
            <a:r>
              <a:rPr lang="en-US" altLang="zh-CN"/>
              <a:t>”</a:t>
            </a:r>
            <a:r>
              <a:rPr lang="zh-CN" altLang="en-US"/>
              <a:t>有了灵感和创作的源泉，父亲的的警告则时常提醒</a:t>
            </a:r>
            <a:r>
              <a:rPr lang="en-US" altLang="zh-CN"/>
              <a:t>“</a:t>
            </a:r>
            <a:r>
              <a:rPr lang="zh-CN" altLang="en-US"/>
              <a:t>我</a:t>
            </a:r>
            <a:r>
              <a:rPr lang="en-US" altLang="zh-CN"/>
              <a:t>”</a:t>
            </a:r>
            <a:r>
              <a:rPr lang="zh-CN" altLang="en-US"/>
              <a:t>小心，注意，总结，提高。我既拥有母亲慈祥的的爱，激励我满怀信心的前进</a:t>
            </a:r>
            <a:r>
              <a:rPr lang="en-US" altLang="zh-CN"/>
              <a:t>;</a:t>
            </a:r>
            <a:r>
              <a:rPr lang="zh-CN" altLang="en-US"/>
              <a:t>又拥有父亲严厉的爱，使我不至于被一时的的成功冲昏头脑。我的成功来源与父母两方面的爱，所以说我是幸运的。</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28596" y="6675437"/>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43240" y="6675437"/>
            <a:ext cx="2895600" cy="365125"/>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72264" y="6675437"/>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00628" y="142852"/>
            <a:ext cx="3143272" cy="500066"/>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28596" y="6675437"/>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43240" y="6675437"/>
            <a:ext cx="2895600" cy="365125"/>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72264" y="6675437"/>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28596" y="6675437"/>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43240" y="6675437"/>
            <a:ext cx="2895600" cy="365125"/>
          </a:xfrm>
          <a:prstGeom prst="rect">
            <a:avLst/>
          </a:prstGeom>
        </p:spPr>
        <p:txBody>
          <a:bodyPr/>
          <a:lstStyle/>
          <a:p>
            <a:endParaRPr lang="zh-CN" altLang="en-US" dirty="0">
              <a:solidFill>
                <a:prstClr val="black"/>
              </a:solidFill>
            </a:endParaRPr>
          </a:p>
        </p:txBody>
      </p:sp>
      <p:sp>
        <p:nvSpPr>
          <p:cNvPr id="6" name="灯片编号占位符 5"/>
          <p:cNvSpPr>
            <a:spLocks noGrp="1"/>
          </p:cNvSpPr>
          <p:nvPr>
            <p:ph type="sldNum" sz="quarter" idx="12"/>
          </p:nvPr>
        </p:nvSpPr>
        <p:spPr>
          <a:xfrm>
            <a:off x="6572264" y="6675437"/>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
        <p:nvSpPr>
          <p:cNvPr id="7" name="TextBox 6"/>
          <p:cNvSpPr txBox="1"/>
          <p:nvPr userDrawn="1"/>
        </p:nvSpPr>
        <p:spPr>
          <a:xfrm>
            <a:off x="7429520" y="357166"/>
            <a:ext cx="1214478" cy="400110"/>
          </a:xfrm>
          <a:prstGeom prst="rect">
            <a:avLst/>
          </a:prstGeom>
          <a:noFill/>
        </p:spPr>
        <p:txBody>
          <a:bodyPr wrap="square" rtlCol="0">
            <a:spAutoFit/>
          </a:bodyPr>
          <a:lstStyle/>
          <a:p>
            <a:r>
              <a:rPr kumimoji="1" lang="zh-CN" altLang="en-US" sz="2000" b="1" dirty="0" smtClean="0">
                <a:solidFill>
                  <a:srgbClr val="00B0F0"/>
                </a:solidFill>
                <a:latin typeface="华文楷体" pitchFamily="2" charset="-122"/>
                <a:ea typeface="华文楷体" pitchFamily="2" charset="-122"/>
              </a:rPr>
              <a:t>课件</a:t>
            </a:r>
            <a:r>
              <a:rPr kumimoji="1" lang="en-US" altLang="zh-CN" sz="2000" dirty="0" smtClean="0">
                <a:solidFill>
                  <a:srgbClr val="00B0F0"/>
                </a:solidFill>
                <a:latin typeface="Candara" panose="020E0502030303020204" pitchFamily="34" charset="0"/>
                <a:ea typeface="华文楷体" pitchFamily="2" charset="-122"/>
              </a:rPr>
              <a:t>PPT</a:t>
            </a:r>
            <a:endParaRPr lang="zh-CN" altLang="en-US" sz="2000" dirty="0">
              <a:solidFill>
                <a:srgbClr val="00B0F0"/>
              </a:solidFill>
              <a:latin typeface="Candara" panose="020E0502030303020204" pitchFamily="34" charset="0"/>
              <a:ea typeface="华文楷体"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00628" y="142852"/>
            <a:ext cx="3143272" cy="50006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00628" y="142852"/>
            <a:ext cx="3143272" cy="500066"/>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8" name="页脚占位符 7"/>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9" name="灯片编号占位符 8"/>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00628" y="142852"/>
            <a:ext cx="3143272" cy="500066"/>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4" name="页脚占位符 3"/>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3" name="页脚占位符 2"/>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4" name="灯片编号占位符 3"/>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00628" y="142852"/>
            <a:ext cx="3143272" cy="500066"/>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1143000" y="6400800"/>
            <a:ext cx="1905000" cy="457200"/>
          </a:xfrm>
          <a:prstGeom prst="rect">
            <a:avLst/>
          </a:prstGeom>
        </p:spPr>
        <p:txBody>
          <a:bodyPr/>
          <a:lstStyle>
            <a:lvl1pPr>
              <a:defRPr/>
            </a:lvl1pPr>
          </a:lstStyle>
          <a:p>
            <a:endParaRPr lang="en-US" altLang="zh-CN">
              <a:solidFill>
                <a:prstClr val="black"/>
              </a:solidFill>
            </a:endParaRPr>
          </a:p>
        </p:txBody>
      </p:sp>
      <p:sp>
        <p:nvSpPr>
          <p:cNvPr id="5" name="页脚占位符 4"/>
          <p:cNvSpPr>
            <a:spLocks noGrp="1"/>
          </p:cNvSpPr>
          <p:nvPr>
            <p:ph type="ftr" sz="quarter" idx="11"/>
          </p:nvPr>
        </p:nvSpPr>
        <p:spPr>
          <a:xfrm>
            <a:off x="3581400" y="6400800"/>
            <a:ext cx="2895600" cy="457200"/>
          </a:xfrm>
          <a:prstGeom prst="rect">
            <a:avLst/>
          </a:prstGeom>
        </p:spPr>
        <p:txBody>
          <a:bodyPr/>
          <a:lstStyle>
            <a:lvl1pPr>
              <a:defRPr/>
            </a:lvl1pPr>
          </a:lstStyle>
          <a:p>
            <a:endParaRPr lang="en-US" altLang="zh-CN">
              <a:solidFill>
                <a:prstClr val="black"/>
              </a:solidFill>
            </a:endParaRPr>
          </a:p>
        </p:txBody>
      </p:sp>
      <p:sp>
        <p:nvSpPr>
          <p:cNvPr id="6" name="灯片编号占位符 5"/>
          <p:cNvSpPr>
            <a:spLocks noGrp="1"/>
          </p:cNvSpPr>
          <p:nvPr>
            <p:ph type="sldNum" sz="quarter" idx="12"/>
          </p:nvPr>
        </p:nvSpPr>
        <p:spPr>
          <a:xfrm>
            <a:off x="7239000" y="6400800"/>
            <a:ext cx="1905000" cy="457200"/>
          </a:xfrm>
          <a:prstGeom prst="rect">
            <a:avLst/>
          </a:prstGeom>
        </p:spPr>
        <p:txBody>
          <a:bodyPr/>
          <a:lstStyle>
            <a:lvl1pPr>
              <a:defRPr/>
            </a:lvl1pPr>
          </a:lstStyle>
          <a:p>
            <a:fld id="{5B597A55-0E1E-4686-9E86-D5BE6E0AC13B}" type="slidenum">
              <a:rPr lang="en-US" altLang="zh-CN">
                <a:solidFill>
                  <a:prstClr val="black"/>
                </a:solidFill>
              </a:rPr>
            </a:fld>
            <a:endParaRPr lang="en-US" altLang="zh-CN">
              <a:solidFill>
                <a:prstClr val="black"/>
              </a:solidFill>
            </a:endParaRPr>
          </a:p>
        </p:txBody>
      </p:sp>
    </p:spTree>
  </p:cSld>
  <p:clrMapOvr>
    <a:masterClrMapping/>
  </p:clrMapOvr>
  <p:transition>
    <p:check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00628" y="142852"/>
            <a:ext cx="3143272" cy="50006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00628" y="142852"/>
            <a:ext cx="3143272" cy="500066"/>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00628" y="142852"/>
            <a:ext cx="3143272" cy="500066"/>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4" name="直接连接符 3"/>
          <p:cNvCxnSpPr/>
          <p:nvPr userDrawn="1"/>
        </p:nvCxnSpPr>
        <p:spPr>
          <a:xfrm>
            <a:off x="428596" y="714356"/>
            <a:ext cx="8286808"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1026" name="Picture 2" descr="C:\Documents and Settings\Administrator\桌面\五洲时代天华Logo.png"/>
          <p:cNvPicPr>
            <a:picLocks noChangeAspect="1" noChangeArrowheads="1"/>
          </p:cNvPicPr>
          <p:nvPr userDrawn="1"/>
        </p:nvPicPr>
        <p:blipFill>
          <a:blip r:embed="rId15" cstate="print"/>
          <a:srcRect/>
          <a:stretch>
            <a:fillRect/>
          </a:stretch>
        </p:blipFill>
        <p:spPr bwMode="auto">
          <a:xfrm>
            <a:off x="725458" y="135660"/>
            <a:ext cx="1757142" cy="553296"/>
          </a:xfrm>
          <a:prstGeom prst="rect">
            <a:avLst/>
          </a:prstGeom>
          <a:noFill/>
        </p:spPr>
      </p:pic>
      <p:cxnSp>
        <p:nvCxnSpPr>
          <p:cNvPr id="12" name="直接连接符 11"/>
          <p:cNvCxnSpPr/>
          <p:nvPr userDrawn="1"/>
        </p:nvCxnSpPr>
        <p:spPr>
          <a:xfrm>
            <a:off x="428596" y="6356370"/>
            <a:ext cx="8286808" cy="1588"/>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直接连接符 3"/>
          <p:cNvCxnSpPr/>
          <p:nvPr userDrawn="1"/>
        </p:nvCxnSpPr>
        <p:spPr>
          <a:xfrm>
            <a:off x="428596" y="714356"/>
            <a:ext cx="8286808"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1026" name="Picture 2" descr="C:\Documents and Settings\Administrator\桌面\五洲时代天华Logo.png"/>
          <p:cNvPicPr>
            <a:picLocks noChangeAspect="1" noChangeArrowheads="1"/>
          </p:cNvPicPr>
          <p:nvPr userDrawn="1"/>
        </p:nvPicPr>
        <p:blipFill>
          <a:blip r:embed="rId13" cstate="print"/>
          <a:srcRect/>
          <a:stretch>
            <a:fillRect/>
          </a:stretch>
        </p:blipFill>
        <p:spPr bwMode="auto">
          <a:xfrm>
            <a:off x="725458" y="135660"/>
            <a:ext cx="1757142" cy="553296"/>
          </a:xfrm>
          <a:prstGeom prst="rect">
            <a:avLst/>
          </a:prstGeom>
          <a:noFill/>
        </p:spPr>
      </p:pic>
      <p:cxnSp>
        <p:nvCxnSpPr>
          <p:cNvPr id="12" name="直接连接符 11"/>
          <p:cNvCxnSpPr/>
          <p:nvPr userDrawn="1"/>
        </p:nvCxnSpPr>
        <p:spPr>
          <a:xfrm>
            <a:off x="428596" y="6356370"/>
            <a:ext cx="8286808" cy="1588"/>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jpe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jpe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jpe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jpe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jpe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jpe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w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wm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7.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slide" Target="slide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7.jpeg"/><Relationship Id="rId1" Type="http://schemas.openxmlformats.org/officeDocument/2006/relationships/slide" Target="slide2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audio" Target="../media/audio1.wav"/><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 Target="slide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7.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8.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9.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9.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1.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2.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jpe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065512"/>
            <a:ext cx="8712968" cy="923330"/>
          </a:xfrm>
          <a:prstGeom prst="rect">
            <a:avLst/>
          </a:prstGeom>
          <a:noFill/>
        </p:spPr>
        <p:txBody>
          <a:bodyPr wrap="square" rtlCol="0">
            <a:spAutoFit/>
          </a:bodyPr>
          <a:lstStyle/>
          <a:p>
            <a:r>
              <a:rPr kumimoji="1" lang="en-US" altLang="zh-CN" sz="5400" b="1" dirty="0" smtClean="0">
                <a:solidFill>
                  <a:srgbClr val="00B0F0"/>
                </a:solidFill>
                <a:effectLst>
                  <a:outerShdw blurRad="50800" dist="38100" dir="5400000" algn="t" rotWithShape="0">
                    <a:prstClr val="black">
                      <a:alpha val="40000"/>
                    </a:prstClr>
                  </a:outerShdw>
                </a:effectLst>
                <a:latin typeface="MingLiU-ExtB" pitchFamily="18" charset="-120"/>
                <a:ea typeface="MingLiU-ExtB" pitchFamily="18" charset="-120"/>
              </a:rPr>
              <a:t>19 </a:t>
            </a:r>
            <a:r>
              <a:rPr kumimoji="1" lang="en-US" altLang="zh-CN" sz="5400" b="1" dirty="0" smtClean="0">
                <a:effectLst>
                  <a:outerShdw blurRad="50800" dist="38100" dir="5400000" algn="t" rotWithShape="0">
                    <a:prstClr val="black">
                      <a:alpha val="40000"/>
                    </a:prstClr>
                  </a:outerShdw>
                </a:effectLst>
                <a:latin typeface="MingLiU-ExtB" pitchFamily="18" charset="-120"/>
                <a:ea typeface="MingLiU-ExtB" pitchFamily="18" charset="-120"/>
              </a:rPr>
              <a:t>“</a:t>
            </a:r>
            <a:r>
              <a:rPr kumimoji="1" lang="zh-CN" altLang="en-US" sz="4800" b="1" dirty="0" smtClean="0">
                <a:effectLst>
                  <a:outerShdw blurRad="50800" dist="38100" dir="5400000" algn="t" rotWithShape="0">
                    <a:prstClr val="black">
                      <a:alpha val="40000"/>
                    </a:prstClr>
                  </a:outerShdw>
                </a:effectLst>
                <a:latin typeface="黑体" panose="02010600030101010101" charset="-122"/>
                <a:ea typeface="黑体" panose="02010600030101010101" charset="-122"/>
              </a:rPr>
              <a:t>精彩极了</a:t>
            </a:r>
            <a:r>
              <a:rPr kumimoji="1" lang="en-US" altLang="zh-CN" sz="4800" b="1" dirty="0" smtClean="0">
                <a:effectLst>
                  <a:outerShdw blurRad="50800" dist="38100" dir="5400000" algn="t" rotWithShape="0">
                    <a:prstClr val="black">
                      <a:alpha val="40000"/>
                    </a:prstClr>
                  </a:outerShdw>
                </a:effectLst>
                <a:latin typeface="黑体" panose="02010600030101010101" charset="-122"/>
                <a:ea typeface="黑体" panose="02010600030101010101" charset="-122"/>
              </a:rPr>
              <a:t>”</a:t>
            </a:r>
            <a:r>
              <a:rPr kumimoji="1" lang="zh-CN" altLang="en-US" sz="4800" b="1" dirty="0" smtClean="0">
                <a:effectLst>
                  <a:outerShdw blurRad="50800" dist="38100" dir="5400000" algn="t" rotWithShape="0">
                    <a:prstClr val="black">
                      <a:alpha val="40000"/>
                    </a:prstClr>
                  </a:outerShdw>
                </a:effectLst>
                <a:latin typeface="黑体" panose="02010600030101010101" charset="-122"/>
                <a:ea typeface="黑体" panose="02010600030101010101" charset="-122"/>
              </a:rPr>
              <a:t>和“糟糕透了”</a:t>
            </a:r>
            <a:endParaRPr kumimoji="1" lang="zh-CN" altLang="en-US" sz="4800" b="1" dirty="0" smtClean="0">
              <a:effectLst>
                <a:outerShdw blurRad="50800" dist="38100" dir="5400000" algn="t" rotWithShape="0">
                  <a:prstClr val="black">
                    <a:alpha val="40000"/>
                  </a:prstClr>
                </a:outerShdw>
              </a:effectLst>
              <a:latin typeface="黑体" panose="02010600030101010101" charset="-122"/>
              <a:ea typeface="黑体" panose="02010600030101010101" charset="-122"/>
            </a:endParaRPr>
          </a:p>
        </p:txBody>
      </p:sp>
      <p:cxnSp>
        <p:nvCxnSpPr>
          <p:cNvPr id="3" name="直线连接符 21"/>
          <p:cNvCxnSpPr/>
          <p:nvPr/>
        </p:nvCxnSpPr>
        <p:spPr>
          <a:xfrm>
            <a:off x="1331640" y="1988842"/>
            <a:ext cx="5904656" cy="0"/>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1027"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10137" y="2078281"/>
            <a:ext cx="1185699" cy="163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092165" y="2276872"/>
            <a:ext cx="5312567" cy="3854574"/>
            <a:chOff x="2092165" y="2276872"/>
            <a:chExt cx="5312567" cy="3854574"/>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99307" y="2492896"/>
              <a:ext cx="5305425" cy="36385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1124" r="50000" b="81181"/>
            <a:stretch>
              <a:fillRect/>
            </a:stretch>
          </p:blipFill>
          <p:spPr bwMode="auto">
            <a:xfrm>
              <a:off x="2092165" y="2276872"/>
              <a:ext cx="2652712" cy="62078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dirty="0">
                <a:solidFill>
                  <a:srgbClr val="00B0F0"/>
                </a:solidFill>
                <a:latin typeface="华文楷体" pitchFamily="2" charset="-122"/>
                <a:ea typeface="华文楷体" pitchFamily="2" charset="-122"/>
                <a:sym typeface="华文楷体" pitchFamily="2" charset="-122"/>
              </a:rPr>
              <a:t>课件</a:t>
            </a:r>
            <a:r>
              <a:rPr lang="zh-CN" altLang="zh-CN" sz="2000" dirty="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dirty="0">
              <a:solidFill>
                <a:srgbClr val="00B0F0"/>
              </a:solidFill>
              <a:latin typeface="Candara" panose="020E0502030303020204" pitchFamily="34" charset="0"/>
              <a:ea typeface="华文楷体" pitchFamily="2" charset="-122"/>
              <a:sym typeface="Candara" panose="020E0502030303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8650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置</a:t>
            </a:r>
            <a:endParaRPr lang="zh-CN" altLang="en-US" sz="8800" dirty="0">
              <a:latin typeface="楷体" pitchFamily="49" charset="-122"/>
              <a:ea typeface="楷体" pitchFamily="49" charset="-122"/>
            </a:endParaRPr>
          </a:p>
        </p:txBody>
      </p:sp>
      <p:sp>
        <p:nvSpPr>
          <p:cNvPr id="25" name="TextBox 24"/>
          <p:cNvSpPr txBox="1"/>
          <p:nvPr/>
        </p:nvSpPr>
        <p:spPr>
          <a:xfrm>
            <a:off x="755576" y="1628800"/>
            <a:ext cx="1711574" cy="923330"/>
          </a:xfrm>
          <a:prstGeom prst="rect">
            <a:avLst/>
          </a:prstGeom>
          <a:noFill/>
        </p:spPr>
        <p:txBody>
          <a:bodyPr wrap="square" rtlCol="0">
            <a:spAutoFit/>
          </a:bodyPr>
          <a:lstStyle/>
          <a:p>
            <a:pPr algn="ctr"/>
            <a:r>
              <a:rPr lang="en-US" altLang="zh-CN" sz="5400" dirty="0" err="1" smtClean="0"/>
              <a:t>zhì</a:t>
            </a:r>
            <a:endParaRPr lang="en-US" altLang="zh-CN" sz="5400" dirty="0" smtClean="0"/>
          </a:p>
        </p:txBody>
      </p:sp>
      <p:sp>
        <p:nvSpPr>
          <p:cNvPr id="26" name="TextBox 25"/>
          <p:cNvSpPr txBox="1"/>
          <p:nvPr/>
        </p:nvSpPr>
        <p:spPr>
          <a:xfrm>
            <a:off x="3006350" y="2162621"/>
            <a:ext cx="5454082" cy="1200329"/>
          </a:xfrm>
          <a:prstGeom prst="rect">
            <a:avLst/>
          </a:prstGeom>
          <a:noFill/>
        </p:spPr>
        <p:txBody>
          <a:bodyPr wrap="square" rtlCol="0">
            <a:spAutoFit/>
          </a:bodyPr>
          <a:lstStyle/>
          <a:p>
            <a:r>
              <a:rPr lang="zh-CN" altLang="en-US" sz="3600" dirty="0" smtClean="0"/>
              <a:t>写法：上部扁而宽，“直”字中间三横间距均匀。</a:t>
            </a:r>
            <a:endParaRPr lang="zh-CN" altLang="en-US" sz="3600" dirty="0"/>
          </a:p>
        </p:txBody>
      </p:sp>
      <p:sp>
        <p:nvSpPr>
          <p:cNvPr id="27" name="TextBox 26"/>
          <p:cNvSpPr txBox="1"/>
          <p:nvPr/>
        </p:nvSpPr>
        <p:spPr>
          <a:xfrm>
            <a:off x="504586" y="4725143"/>
            <a:ext cx="5222321" cy="646331"/>
          </a:xfrm>
          <a:prstGeom prst="rect">
            <a:avLst/>
          </a:prstGeom>
          <a:noFill/>
        </p:spPr>
        <p:txBody>
          <a:bodyPr wrap="square" rtlCol="0">
            <a:spAutoFit/>
          </a:bodyPr>
          <a:lstStyle/>
          <a:p>
            <a:r>
              <a:rPr lang="zh-CN" altLang="en-US" sz="3600" dirty="0" smtClean="0"/>
              <a:t>组词：安置  处置  置办</a:t>
            </a:r>
            <a:endParaRPr lang="zh-CN" altLang="en-US" sz="3600" dirty="0"/>
          </a:p>
        </p:txBody>
      </p:sp>
      <p:pic>
        <p:nvPicPr>
          <p:cNvPr id="8194" name="Picture 2" descr="f:\program files\360se6\User Data\temp\10R58PICWv6_10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17925" y="4149080"/>
            <a:ext cx="3356906" cy="20882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9289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司</a:t>
            </a:r>
            <a:endParaRPr lang="zh-CN" altLang="en-US" sz="8800" dirty="0">
              <a:latin typeface="楷体" pitchFamily="49" charset="-122"/>
              <a:ea typeface="楷体" pitchFamily="49" charset="-122"/>
            </a:endParaRPr>
          </a:p>
        </p:txBody>
      </p:sp>
      <p:sp>
        <p:nvSpPr>
          <p:cNvPr id="25" name="TextBox 24"/>
          <p:cNvSpPr txBox="1"/>
          <p:nvPr/>
        </p:nvSpPr>
        <p:spPr>
          <a:xfrm>
            <a:off x="755576" y="1628800"/>
            <a:ext cx="1711574" cy="923330"/>
          </a:xfrm>
          <a:prstGeom prst="rect">
            <a:avLst/>
          </a:prstGeom>
          <a:noFill/>
        </p:spPr>
        <p:txBody>
          <a:bodyPr wrap="square" rtlCol="0">
            <a:spAutoFit/>
          </a:bodyPr>
          <a:lstStyle/>
          <a:p>
            <a:pPr algn="ctr"/>
            <a:r>
              <a:rPr lang="en-US" altLang="zh-CN" sz="5400" dirty="0" err="1" smtClean="0"/>
              <a:t>sī</a:t>
            </a:r>
            <a:endParaRPr lang="en-US" altLang="zh-CN" sz="5400" dirty="0" smtClean="0"/>
          </a:p>
        </p:txBody>
      </p:sp>
      <p:sp>
        <p:nvSpPr>
          <p:cNvPr id="26" name="TextBox 25"/>
          <p:cNvSpPr txBox="1"/>
          <p:nvPr/>
        </p:nvSpPr>
        <p:spPr>
          <a:xfrm>
            <a:off x="3006350" y="2162621"/>
            <a:ext cx="5382074" cy="1200329"/>
          </a:xfrm>
          <a:prstGeom prst="rect">
            <a:avLst/>
          </a:prstGeom>
          <a:noFill/>
        </p:spPr>
        <p:txBody>
          <a:bodyPr wrap="square" rtlCol="0">
            <a:spAutoFit/>
          </a:bodyPr>
          <a:lstStyle/>
          <a:p>
            <a:r>
              <a:rPr lang="zh-CN" altLang="en-US" sz="3600" dirty="0" smtClean="0"/>
              <a:t>写法：“口”上面的一横略短，整体结构宜紧凑。</a:t>
            </a:r>
            <a:endParaRPr lang="zh-CN" altLang="en-US" sz="3600" dirty="0"/>
          </a:p>
        </p:txBody>
      </p:sp>
      <p:sp>
        <p:nvSpPr>
          <p:cNvPr id="27" name="TextBox 26"/>
          <p:cNvSpPr txBox="1"/>
          <p:nvPr/>
        </p:nvSpPr>
        <p:spPr>
          <a:xfrm>
            <a:off x="539552" y="4725144"/>
            <a:ext cx="5222321" cy="646331"/>
          </a:xfrm>
          <a:prstGeom prst="rect">
            <a:avLst/>
          </a:prstGeom>
          <a:noFill/>
        </p:spPr>
        <p:txBody>
          <a:bodyPr wrap="square" rtlCol="0">
            <a:spAutoFit/>
          </a:bodyPr>
          <a:lstStyle/>
          <a:p>
            <a:r>
              <a:rPr lang="zh-CN" altLang="en-US" sz="3600" dirty="0" smtClean="0"/>
              <a:t>组词：司机  司法  公司</a:t>
            </a:r>
            <a:endParaRPr lang="zh-CN" altLang="en-US" sz="3600" dirty="0"/>
          </a:p>
        </p:txBody>
      </p:sp>
      <p:pic>
        <p:nvPicPr>
          <p:cNvPr id="4098" name="Picture 2" descr="http://i02.pictn.sogoucdn.com/befaceaadc6e10f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112" y="4179159"/>
            <a:ext cx="2670117" cy="17602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9289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妙</a:t>
            </a:r>
            <a:endParaRPr lang="zh-CN" altLang="en-US" sz="8800" dirty="0">
              <a:latin typeface="楷体" pitchFamily="49" charset="-122"/>
              <a:ea typeface="楷体" pitchFamily="49" charset="-122"/>
            </a:endParaRPr>
          </a:p>
        </p:txBody>
      </p:sp>
      <p:sp>
        <p:nvSpPr>
          <p:cNvPr id="25" name="TextBox 24"/>
          <p:cNvSpPr txBox="1"/>
          <p:nvPr/>
        </p:nvSpPr>
        <p:spPr>
          <a:xfrm>
            <a:off x="755576" y="1628800"/>
            <a:ext cx="1711574" cy="923330"/>
          </a:xfrm>
          <a:prstGeom prst="rect">
            <a:avLst/>
          </a:prstGeom>
          <a:noFill/>
        </p:spPr>
        <p:txBody>
          <a:bodyPr wrap="square" rtlCol="0">
            <a:spAutoFit/>
          </a:bodyPr>
          <a:lstStyle/>
          <a:p>
            <a:pPr algn="ctr"/>
            <a:r>
              <a:rPr lang="en-US" altLang="zh-CN" sz="5400" dirty="0" err="1" smtClean="0"/>
              <a:t>miào</a:t>
            </a:r>
            <a:endParaRPr lang="en-US" altLang="zh-CN" sz="5400" dirty="0" smtClean="0"/>
          </a:p>
        </p:txBody>
      </p:sp>
      <p:sp>
        <p:nvSpPr>
          <p:cNvPr id="26" name="TextBox 25"/>
          <p:cNvSpPr txBox="1"/>
          <p:nvPr/>
        </p:nvSpPr>
        <p:spPr>
          <a:xfrm>
            <a:off x="3006350" y="2162621"/>
            <a:ext cx="5166050" cy="1754326"/>
          </a:xfrm>
          <a:prstGeom prst="rect">
            <a:avLst/>
          </a:prstGeom>
          <a:noFill/>
        </p:spPr>
        <p:txBody>
          <a:bodyPr wrap="square" rtlCol="0">
            <a:spAutoFit/>
          </a:bodyPr>
          <a:lstStyle/>
          <a:p>
            <a:r>
              <a:rPr lang="zh-CN" altLang="en-US" sz="3600" dirty="0" smtClean="0"/>
              <a:t>写法：“女”做偏旁左伸右收，“少”字一撇舒展。</a:t>
            </a:r>
            <a:endParaRPr lang="zh-CN" altLang="en-US" sz="3600" dirty="0"/>
          </a:p>
        </p:txBody>
      </p:sp>
      <p:sp>
        <p:nvSpPr>
          <p:cNvPr id="27" name="TextBox 26"/>
          <p:cNvSpPr txBox="1"/>
          <p:nvPr/>
        </p:nvSpPr>
        <p:spPr>
          <a:xfrm>
            <a:off x="539552" y="4725144"/>
            <a:ext cx="5222321" cy="646331"/>
          </a:xfrm>
          <a:prstGeom prst="rect">
            <a:avLst/>
          </a:prstGeom>
          <a:noFill/>
        </p:spPr>
        <p:txBody>
          <a:bodyPr wrap="square" rtlCol="0">
            <a:spAutoFit/>
          </a:bodyPr>
          <a:lstStyle/>
          <a:p>
            <a:r>
              <a:rPr lang="zh-CN" altLang="en-US" sz="3600" dirty="0" smtClean="0"/>
              <a:t>组词：奇妙  美妙  妙计</a:t>
            </a:r>
            <a:endParaRPr lang="zh-CN" altLang="en-US" sz="3600" dirty="0"/>
          </a:p>
        </p:txBody>
      </p:sp>
      <p:pic>
        <p:nvPicPr>
          <p:cNvPr id="13" name="Picture 2" descr="f:\program files\360se6\User Data\temp\3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4221088"/>
            <a:ext cx="2223407" cy="17848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8650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版</a:t>
            </a:r>
            <a:endParaRPr lang="zh-CN" altLang="en-US" sz="8800" dirty="0">
              <a:latin typeface="楷体" pitchFamily="49" charset="-122"/>
              <a:ea typeface="楷体" pitchFamily="49" charset="-122"/>
            </a:endParaRPr>
          </a:p>
        </p:txBody>
      </p:sp>
      <p:sp>
        <p:nvSpPr>
          <p:cNvPr id="25" name="TextBox 24"/>
          <p:cNvSpPr txBox="1"/>
          <p:nvPr/>
        </p:nvSpPr>
        <p:spPr>
          <a:xfrm>
            <a:off x="827584" y="1628800"/>
            <a:ext cx="1711574" cy="1015663"/>
          </a:xfrm>
          <a:prstGeom prst="rect">
            <a:avLst/>
          </a:prstGeom>
          <a:noFill/>
        </p:spPr>
        <p:txBody>
          <a:bodyPr wrap="square" rtlCol="0">
            <a:spAutoFit/>
          </a:bodyPr>
          <a:lstStyle/>
          <a:p>
            <a:pPr>
              <a:spcBef>
                <a:spcPct val="50000"/>
              </a:spcBef>
              <a:defRPr/>
            </a:pPr>
            <a:r>
              <a:rPr lang="en-US" altLang="zh-CN" sz="5400" dirty="0" err="1" smtClean="0">
                <a:ea typeface="黑体" panose="02010600030101010101" charset="-122"/>
              </a:rPr>
              <a:t>b</a:t>
            </a:r>
            <a:r>
              <a:rPr lang="en-US" altLang="zh-CN" sz="6000" dirty="0" err="1" smtClean="0">
                <a:latin typeface="黑体" panose="02010600030101010101" charset="-122"/>
                <a:ea typeface="黑体" panose="02010600030101010101" charset="-122"/>
              </a:rPr>
              <a:t>ǎ</a:t>
            </a:r>
            <a:r>
              <a:rPr lang="en-US" altLang="zh-CN" sz="5400" dirty="0" err="1" smtClean="0">
                <a:ea typeface="黑体" panose="02010600030101010101" charset="-122"/>
              </a:rPr>
              <a:t>n</a:t>
            </a:r>
            <a:endParaRPr lang="en-US" altLang="zh-CN" sz="5400" dirty="0">
              <a:ea typeface="黑体" panose="02010600030101010101" charset="-122"/>
            </a:endParaRPr>
          </a:p>
        </p:txBody>
      </p:sp>
      <p:sp>
        <p:nvSpPr>
          <p:cNvPr id="26" name="TextBox 25"/>
          <p:cNvSpPr txBox="1"/>
          <p:nvPr/>
        </p:nvSpPr>
        <p:spPr>
          <a:xfrm>
            <a:off x="3006350" y="2162621"/>
            <a:ext cx="5526090" cy="1200329"/>
          </a:xfrm>
          <a:prstGeom prst="rect">
            <a:avLst/>
          </a:prstGeom>
          <a:noFill/>
        </p:spPr>
        <p:txBody>
          <a:bodyPr wrap="square" rtlCol="0">
            <a:spAutoFit/>
          </a:bodyPr>
          <a:lstStyle/>
          <a:p>
            <a:r>
              <a:rPr lang="zh-CN" altLang="en-US" sz="3600" dirty="0" smtClean="0"/>
              <a:t>写法：左右等高，“反”笔画伸展有力。</a:t>
            </a:r>
            <a:endParaRPr lang="zh-CN" altLang="en-US" sz="3600" dirty="0"/>
          </a:p>
        </p:txBody>
      </p:sp>
      <p:sp>
        <p:nvSpPr>
          <p:cNvPr id="27" name="TextBox 26"/>
          <p:cNvSpPr txBox="1"/>
          <p:nvPr/>
        </p:nvSpPr>
        <p:spPr>
          <a:xfrm>
            <a:off x="539552" y="4725144"/>
            <a:ext cx="5760639" cy="646331"/>
          </a:xfrm>
          <a:prstGeom prst="rect">
            <a:avLst/>
          </a:prstGeom>
          <a:noFill/>
        </p:spPr>
        <p:txBody>
          <a:bodyPr wrap="square" rtlCol="0">
            <a:spAutoFit/>
          </a:bodyPr>
          <a:lstStyle/>
          <a:p>
            <a:r>
              <a:rPr lang="zh-CN" altLang="en-US" sz="3600" dirty="0"/>
              <a:t>组</a:t>
            </a:r>
            <a:r>
              <a:rPr lang="zh-CN" altLang="en-US" sz="3600" dirty="0" smtClean="0"/>
              <a:t>词：版本  出版  晒版</a:t>
            </a:r>
            <a:r>
              <a:rPr lang="en-US" altLang="zh-CN" sz="3600" dirty="0" smtClean="0"/>
              <a:t> </a:t>
            </a:r>
            <a:endParaRPr lang="zh-CN" altLang="en-US" sz="3600" dirty="0"/>
          </a:p>
        </p:txBody>
      </p:sp>
      <p:pic>
        <p:nvPicPr>
          <p:cNvPr id="3" name="Picture 2" descr="http://i01.pictn.sogoucdn.com/1a02ecc7cb7904f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674"/>
          <a:stretch>
            <a:fillRect/>
          </a:stretch>
        </p:blipFill>
        <p:spPr bwMode="auto">
          <a:xfrm>
            <a:off x="5479951" y="4168255"/>
            <a:ext cx="2569468" cy="17090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8650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慈</a:t>
            </a:r>
            <a:endParaRPr lang="zh-CN" altLang="en-US" sz="8800" dirty="0">
              <a:latin typeface="楷体" pitchFamily="49" charset="-122"/>
              <a:ea typeface="楷体" pitchFamily="49" charset="-122"/>
            </a:endParaRPr>
          </a:p>
        </p:txBody>
      </p:sp>
      <p:sp>
        <p:nvSpPr>
          <p:cNvPr id="25" name="TextBox 24"/>
          <p:cNvSpPr txBox="1"/>
          <p:nvPr/>
        </p:nvSpPr>
        <p:spPr>
          <a:xfrm>
            <a:off x="755576" y="1628800"/>
            <a:ext cx="1711574" cy="923330"/>
          </a:xfrm>
          <a:prstGeom prst="rect">
            <a:avLst/>
          </a:prstGeom>
          <a:noFill/>
        </p:spPr>
        <p:txBody>
          <a:bodyPr wrap="square" rtlCol="0">
            <a:spAutoFit/>
          </a:bodyPr>
          <a:lstStyle/>
          <a:p>
            <a:pPr algn="ctr"/>
            <a:r>
              <a:rPr lang="en-US" altLang="zh-CN" sz="5400" dirty="0" err="1" smtClean="0"/>
              <a:t>cí</a:t>
            </a:r>
            <a:endParaRPr lang="en-US" altLang="zh-CN" sz="5400" dirty="0" smtClean="0"/>
          </a:p>
        </p:txBody>
      </p:sp>
      <p:sp>
        <p:nvSpPr>
          <p:cNvPr id="26" name="TextBox 25"/>
          <p:cNvSpPr txBox="1"/>
          <p:nvPr/>
        </p:nvSpPr>
        <p:spPr>
          <a:xfrm>
            <a:off x="3006350" y="2162621"/>
            <a:ext cx="5454082" cy="1200329"/>
          </a:xfrm>
          <a:prstGeom prst="rect">
            <a:avLst/>
          </a:prstGeom>
          <a:noFill/>
        </p:spPr>
        <p:txBody>
          <a:bodyPr wrap="square" rtlCol="0">
            <a:spAutoFit/>
          </a:bodyPr>
          <a:lstStyle/>
          <a:p>
            <a:r>
              <a:rPr lang="zh-CN" altLang="en-US" sz="3600" dirty="0" smtClean="0"/>
              <a:t>写法：上部点撇呼应，两个“幺”字写紧凑。</a:t>
            </a:r>
            <a:endParaRPr lang="zh-CN" altLang="en-US" sz="3600" dirty="0"/>
          </a:p>
        </p:txBody>
      </p:sp>
      <p:sp>
        <p:nvSpPr>
          <p:cNvPr id="27" name="TextBox 26"/>
          <p:cNvSpPr txBox="1"/>
          <p:nvPr/>
        </p:nvSpPr>
        <p:spPr>
          <a:xfrm>
            <a:off x="504586" y="4725143"/>
            <a:ext cx="5222321" cy="646331"/>
          </a:xfrm>
          <a:prstGeom prst="rect">
            <a:avLst/>
          </a:prstGeom>
          <a:noFill/>
        </p:spPr>
        <p:txBody>
          <a:bodyPr wrap="square" rtlCol="0">
            <a:spAutoFit/>
          </a:bodyPr>
          <a:lstStyle/>
          <a:p>
            <a:r>
              <a:rPr lang="zh-CN" altLang="en-US" sz="3600" dirty="0" smtClean="0"/>
              <a:t>组词：慈祥  慈爱  仁慈</a:t>
            </a:r>
            <a:endParaRPr lang="zh-CN" altLang="en-US" sz="3600" dirty="0"/>
          </a:p>
        </p:txBody>
      </p:sp>
      <p:pic>
        <p:nvPicPr>
          <p:cNvPr id="3074" name="Picture 2" descr="http://i03.pic.sogou.com/07fe083bea968388"/>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1818" b="15754"/>
          <a:stretch>
            <a:fillRect/>
          </a:stretch>
        </p:blipFill>
        <p:spPr bwMode="auto">
          <a:xfrm>
            <a:off x="5657851" y="4039090"/>
            <a:ext cx="2088182" cy="20184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92896"/>
            <a:ext cx="1463681" cy="1446550"/>
          </a:xfrm>
          <a:prstGeom prst="rect">
            <a:avLst/>
          </a:prstGeom>
          <a:noFill/>
        </p:spPr>
        <p:txBody>
          <a:bodyPr wrap="square" rtlCol="0">
            <a:spAutoFit/>
          </a:bodyPr>
          <a:lstStyle/>
          <a:p>
            <a:r>
              <a:rPr lang="zh-CN" altLang="en-US" sz="8800" dirty="0">
                <a:latin typeface="楷体" pitchFamily="49" charset="-122"/>
                <a:ea typeface="楷体" pitchFamily="49" charset="-122"/>
              </a:rPr>
              <a:t>祥</a:t>
            </a:r>
            <a:endParaRPr lang="zh-CN" altLang="en-US" sz="8800" dirty="0">
              <a:latin typeface="楷体" pitchFamily="49" charset="-122"/>
              <a:ea typeface="楷体" pitchFamily="49" charset="-122"/>
            </a:endParaRPr>
          </a:p>
        </p:txBody>
      </p:sp>
      <p:sp>
        <p:nvSpPr>
          <p:cNvPr id="25" name="TextBox 24"/>
          <p:cNvSpPr txBox="1"/>
          <p:nvPr/>
        </p:nvSpPr>
        <p:spPr>
          <a:xfrm>
            <a:off x="827584" y="1628800"/>
            <a:ext cx="1711574" cy="923330"/>
          </a:xfrm>
          <a:prstGeom prst="rect">
            <a:avLst/>
          </a:prstGeom>
          <a:noFill/>
        </p:spPr>
        <p:txBody>
          <a:bodyPr wrap="square" rtlCol="0">
            <a:spAutoFit/>
          </a:bodyPr>
          <a:lstStyle/>
          <a:p>
            <a:pPr algn="ctr"/>
            <a:r>
              <a:rPr lang="en-US" altLang="zh-CN" sz="5400" dirty="0" err="1" smtClean="0"/>
              <a:t>xiáng</a:t>
            </a:r>
            <a:endParaRPr lang="en-US" altLang="zh-CN" sz="5400" dirty="0" smtClean="0"/>
          </a:p>
        </p:txBody>
      </p:sp>
      <p:sp>
        <p:nvSpPr>
          <p:cNvPr id="26" name="TextBox 25"/>
          <p:cNvSpPr txBox="1"/>
          <p:nvPr/>
        </p:nvSpPr>
        <p:spPr>
          <a:xfrm>
            <a:off x="3006350" y="2162621"/>
            <a:ext cx="5382074" cy="1200329"/>
          </a:xfrm>
          <a:prstGeom prst="rect">
            <a:avLst/>
          </a:prstGeom>
          <a:noFill/>
        </p:spPr>
        <p:txBody>
          <a:bodyPr wrap="square" rtlCol="0">
            <a:spAutoFit/>
          </a:bodyPr>
          <a:lstStyle/>
          <a:p>
            <a:r>
              <a:rPr lang="zh-CN" altLang="en-US" sz="3600" dirty="0" smtClean="0"/>
              <a:t>写法：“礻”右侧为点；“羊”中间横略短。</a:t>
            </a:r>
            <a:endParaRPr lang="zh-CN" altLang="en-US" sz="3600" dirty="0"/>
          </a:p>
        </p:txBody>
      </p:sp>
      <p:sp>
        <p:nvSpPr>
          <p:cNvPr id="27" name="TextBox 26"/>
          <p:cNvSpPr txBox="1"/>
          <p:nvPr/>
        </p:nvSpPr>
        <p:spPr>
          <a:xfrm>
            <a:off x="427416" y="4675022"/>
            <a:ext cx="5222321" cy="646331"/>
          </a:xfrm>
          <a:prstGeom prst="rect">
            <a:avLst/>
          </a:prstGeom>
          <a:noFill/>
        </p:spPr>
        <p:txBody>
          <a:bodyPr wrap="square" rtlCol="0">
            <a:spAutoFit/>
          </a:bodyPr>
          <a:lstStyle/>
          <a:p>
            <a:r>
              <a:rPr lang="zh-CN" altLang="en-US" sz="3600" dirty="0" smtClean="0"/>
              <a:t>组词：吉祥  祥和  祥瑞</a:t>
            </a:r>
            <a:endParaRPr lang="zh-CN" altLang="en-US" sz="3600" dirty="0"/>
          </a:p>
        </p:txBody>
      </p:sp>
      <p:pic>
        <p:nvPicPr>
          <p:cNvPr id="3" name="Picture 2" descr="http://i03.pictn.sogoucdn.com/f2b4d7024dad15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5398" y="3993300"/>
            <a:ext cx="2933700" cy="20097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9289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歧</a:t>
            </a:r>
            <a:endParaRPr lang="zh-CN" altLang="en-US" sz="8800" dirty="0">
              <a:latin typeface="楷体" pitchFamily="49" charset="-122"/>
              <a:ea typeface="楷体" pitchFamily="49" charset="-122"/>
            </a:endParaRPr>
          </a:p>
        </p:txBody>
      </p:sp>
      <p:sp>
        <p:nvSpPr>
          <p:cNvPr id="25" name="TextBox 24"/>
          <p:cNvSpPr txBox="1"/>
          <p:nvPr/>
        </p:nvSpPr>
        <p:spPr>
          <a:xfrm>
            <a:off x="683568" y="1628800"/>
            <a:ext cx="1711574" cy="923330"/>
          </a:xfrm>
          <a:prstGeom prst="rect">
            <a:avLst/>
          </a:prstGeom>
          <a:noFill/>
        </p:spPr>
        <p:txBody>
          <a:bodyPr wrap="square" rtlCol="0">
            <a:spAutoFit/>
          </a:bodyPr>
          <a:lstStyle/>
          <a:p>
            <a:pPr algn="ctr"/>
            <a:r>
              <a:rPr lang="en-US" altLang="zh-CN" sz="5400" dirty="0" err="1" smtClean="0"/>
              <a:t>qí</a:t>
            </a:r>
            <a:endParaRPr lang="en-US" altLang="zh-CN" sz="5400" dirty="0" smtClean="0"/>
          </a:p>
        </p:txBody>
      </p:sp>
      <p:sp>
        <p:nvSpPr>
          <p:cNvPr id="26" name="TextBox 25"/>
          <p:cNvSpPr txBox="1"/>
          <p:nvPr/>
        </p:nvSpPr>
        <p:spPr>
          <a:xfrm>
            <a:off x="3006350" y="2162621"/>
            <a:ext cx="5166050" cy="1200329"/>
          </a:xfrm>
          <a:prstGeom prst="rect">
            <a:avLst/>
          </a:prstGeom>
          <a:noFill/>
        </p:spPr>
        <p:txBody>
          <a:bodyPr wrap="square" rtlCol="0">
            <a:spAutoFit/>
          </a:bodyPr>
          <a:lstStyle/>
          <a:p>
            <a:r>
              <a:rPr lang="zh-CN" altLang="en-US" sz="3600" dirty="0" smtClean="0"/>
              <a:t>写法：左侧部首短而偏上，最后一笔为提。</a:t>
            </a:r>
            <a:endParaRPr lang="zh-CN" altLang="en-US" sz="3600" dirty="0"/>
          </a:p>
        </p:txBody>
      </p:sp>
      <p:sp>
        <p:nvSpPr>
          <p:cNvPr id="27" name="TextBox 26"/>
          <p:cNvSpPr txBox="1"/>
          <p:nvPr/>
        </p:nvSpPr>
        <p:spPr>
          <a:xfrm>
            <a:off x="539552" y="4725144"/>
            <a:ext cx="5222321" cy="646331"/>
          </a:xfrm>
          <a:prstGeom prst="rect">
            <a:avLst/>
          </a:prstGeom>
          <a:noFill/>
        </p:spPr>
        <p:txBody>
          <a:bodyPr wrap="square" rtlCol="0">
            <a:spAutoFit/>
          </a:bodyPr>
          <a:lstStyle/>
          <a:p>
            <a:r>
              <a:rPr lang="zh-CN" altLang="en-US" sz="3600" dirty="0" smtClean="0"/>
              <a:t>组词：歧义  分歧  歧途</a:t>
            </a:r>
            <a:endParaRPr lang="zh-CN" altLang="en-US" sz="3600" dirty="0"/>
          </a:p>
        </p:txBody>
      </p:sp>
      <p:pic>
        <p:nvPicPr>
          <p:cNvPr id="13" name="Picture 2" descr="f:\program files\360se6\User Data\temp\3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4221088"/>
            <a:ext cx="2223407" cy="17848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9289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谨</a:t>
            </a:r>
            <a:endParaRPr lang="zh-CN" altLang="en-US" sz="8800" dirty="0">
              <a:latin typeface="楷体" pitchFamily="49" charset="-122"/>
              <a:ea typeface="楷体" pitchFamily="49" charset="-122"/>
            </a:endParaRPr>
          </a:p>
        </p:txBody>
      </p:sp>
      <p:sp>
        <p:nvSpPr>
          <p:cNvPr id="25" name="TextBox 24"/>
          <p:cNvSpPr txBox="1"/>
          <p:nvPr/>
        </p:nvSpPr>
        <p:spPr>
          <a:xfrm>
            <a:off x="755576" y="1628800"/>
            <a:ext cx="1711574" cy="923330"/>
          </a:xfrm>
          <a:prstGeom prst="rect">
            <a:avLst/>
          </a:prstGeom>
          <a:noFill/>
        </p:spPr>
        <p:txBody>
          <a:bodyPr wrap="square" rtlCol="0">
            <a:spAutoFit/>
          </a:bodyPr>
          <a:lstStyle/>
          <a:p>
            <a:pPr algn="ctr"/>
            <a:r>
              <a:rPr lang="en-US" altLang="zh-CN" sz="5400" dirty="0" err="1" smtClean="0"/>
              <a:t>jǐn</a:t>
            </a:r>
            <a:endParaRPr lang="en-US" altLang="zh-CN" sz="5400" dirty="0" smtClean="0"/>
          </a:p>
        </p:txBody>
      </p:sp>
      <p:sp>
        <p:nvSpPr>
          <p:cNvPr id="26" name="TextBox 25"/>
          <p:cNvSpPr txBox="1"/>
          <p:nvPr/>
        </p:nvSpPr>
        <p:spPr>
          <a:xfrm>
            <a:off x="3006350" y="2162621"/>
            <a:ext cx="5382074" cy="1754326"/>
          </a:xfrm>
          <a:prstGeom prst="rect">
            <a:avLst/>
          </a:prstGeom>
          <a:noFill/>
        </p:spPr>
        <p:txBody>
          <a:bodyPr wrap="square" rtlCol="0">
            <a:spAutoFit/>
          </a:bodyPr>
          <a:lstStyle/>
          <a:p>
            <a:r>
              <a:rPr lang="zh-CN" altLang="en-US" sz="3600" dirty="0" smtClean="0"/>
              <a:t>写法：左窄右宽，右侧横画较多，间距均匀，长竖要出头。</a:t>
            </a:r>
            <a:endParaRPr lang="zh-CN" altLang="en-US" sz="3600" dirty="0"/>
          </a:p>
        </p:txBody>
      </p:sp>
      <p:sp>
        <p:nvSpPr>
          <p:cNvPr id="27" name="TextBox 26"/>
          <p:cNvSpPr txBox="1"/>
          <p:nvPr/>
        </p:nvSpPr>
        <p:spPr>
          <a:xfrm>
            <a:off x="323528" y="4675022"/>
            <a:ext cx="5944784" cy="646331"/>
          </a:xfrm>
          <a:prstGeom prst="rect">
            <a:avLst/>
          </a:prstGeom>
          <a:noFill/>
        </p:spPr>
        <p:txBody>
          <a:bodyPr wrap="square" rtlCol="0">
            <a:spAutoFit/>
          </a:bodyPr>
          <a:lstStyle/>
          <a:p>
            <a:r>
              <a:rPr lang="zh-CN" altLang="en-US" sz="3600" dirty="0" smtClean="0"/>
              <a:t>组词：谨慎  谨记  谨小慎微</a:t>
            </a:r>
            <a:endParaRPr lang="zh-CN" altLang="en-US" sz="3600" dirty="0"/>
          </a:p>
        </p:txBody>
      </p:sp>
      <p:pic>
        <p:nvPicPr>
          <p:cNvPr id="3" name="Picture 2" descr="http://i03.pictn.sogoucdn.com/f2b4d7024dad15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14764" y="3993300"/>
            <a:ext cx="2933700" cy="20097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92896"/>
            <a:ext cx="1463681" cy="1446550"/>
          </a:xfrm>
          <a:prstGeom prst="rect">
            <a:avLst/>
          </a:prstGeom>
          <a:noFill/>
        </p:spPr>
        <p:txBody>
          <a:bodyPr wrap="square" rtlCol="0">
            <a:spAutoFit/>
          </a:bodyPr>
          <a:lstStyle/>
          <a:p>
            <a:r>
              <a:rPr lang="zh-CN" altLang="en-US" sz="8800" dirty="0">
                <a:latin typeface="楷体" pitchFamily="49" charset="-122"/>
                <a:ea typeface="楷体" pitchFamily="49" charset="-122"/>
              </a:rPr>
              <a:t>慎</a:t>
            </a:r>
            <a:endParaRPr lang="zh-CN" altLang="en-US" sz="8800" dirty="0">
              <a:latin typeface="楷体" pitchFamily="49" charset="-122"/>
              <a:ea typeface="楷体" pitchFamily="49" charset="-122"/>
            </a:endParaRPr>
          </a:p>
        </p:txBody>
      </p:sp>
      <p:sp>
        <p:nvSpPr>
          <p:cNvPr id="25" name="TextBox 24"/>
          <p:cNvSpPr txBox="1"/>
          <p:nvPr/>
        </p:nvSpPr>
        <p:spPr>
          <a:xfrm>
            <a:off x="755576" y="1628800"/>
            <a:ext cx="1711574" cy="923330"/>
          </a:xfrm>
          <a:prstGeom prst="rect">
            <a:avLst/>
          </a:prstGeom>
          <a:noFill/>
        </p:spPr>
        <p:txBody>
          <a:bodyPr wrap="square" rtlCol="0">
            <a:spAutoFit/>
          </a:bodyPr>
          <a:lstStyle/>
          <a:p>
            <a:pPr algn="ctr"/>
            <a:r>
              <a:rPr lang="en-US" altLang="zh-CN" sz="5400" dirty="0" err="1" smtClean="0"/>
              <a:t>shèn</a:t>
            </a:r>
            <a:endParaRPr lang="en-US" altLang="zh-CN" sz="5400" dirty="0" smtClean="0"/>
          </a:p>
        </p:txBody>
      </p:sp>
      <p:sp>
        <p:nvSpPr>
          <p:cNvPr id="26" name="TextBox 25"/>
          <p:cNvSpPr txBox="1"/>
          <p:nvPr/>
        </p:nvSpPr>
        <p:spPr>
          <a:xfrm>
            <a:off x="3006350" y="2162621"/>
            <a:ext cx="5166050" cy="1200329"/>
          </a:xfrm>
          <a:prstGeom prst="rect">
            <a:avLst/>
          </a:prstGeom>
          <a:noFill/>
        </p:spPr>
        <p:txBody>
          <a:bodyPr wrap="square" rtlCol="0">
            <a:spAutoFit/>
          </a:bodyPr>
          <a:lstStyle/>
          <a:p>
            <a:r>
              <a:rPr lang="zh-CN" altLang="en-US" sz="3600" dirty="0" smtClean="0"/>
              <a:t>写法：“忄”右侧点小而偏上。</a:t>
            </a:r>
            <a:endParaRPr lang="zh-CN" altLang="en-US" sz="3600" dirty="0"/>
          </a:p>
        </p:txBody>
      </p:sp>
      <p:sp>
        <p:nvSpPr>
          <p:cNvPr id="27" name="TextBox 26"/>
          <p:cNvSpPr txBox="1"/>
          <p:nvPr/>
        </p:nvSpPr>
        <p:spPr>
          <a:xfrm>
            <a:off x="672879" y="4790365"/>
            <a:ext cx="5222321" cy="646331"/>
          </a:xfrm>
          <a:prstGeom prst="rect">
            <a:avLst/>
          </a:prstGeom>
          <a:noFill/>
        </p:spPr>
        <p:txBody>
          <a:bodyPr wrap="square" rtlCol="0">
            <a:spAutoFit/>
          </a:bodyPr>
          <a:lstStyle/>
          <a:p>
            <a:r>
              <a:rPr lang="zh-CN" altLang="en-US" sz="3600" dirty="0" smtClean="0"/>
              <a:t>组词：谨慎  慎重  慎独</a:t>
            </a:r>
            <a:endParaRPr lang="zh-CN" altLang="en-US" sz="3600" dirty="0"/>
          </a:p>
        </p:txBody>
      </p:sp>
      <p:pic>
        <p:nvPicPr>
          <p:cNvPr id="13" name="Picture 2" descr="f:\program files\360se6\User Data\temp\3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4221088"/>
            <a:ext cx="2223407" cy="17848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3"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多音字</a:t>
            </a:r>
            <a:endParaRPr lang="zh-CN" altLang="en-US" sz="3200" b="1" dirty="0">
              <a:solidFill>
                <a:srgbClr val="FF0000"/>
              </a:solidFill>
              <a:latin typeface="黑体" panose="02010600030101010101" charset="-122"/>
              <a:ea typeface="黑体" panose="02010600030101010101" charset="-122"/>
            </a:endParaRPr>
          </a:p>
        </p:txBody>
      </p:sp>
      <p:sp>
        <p:nvSpPr>
          <p:cNvPr id="14" name="Text Box 2"/>
          <p:cNvSpPr txBox="1">
            <a:spLocks noChangeArrowheads="1"/>
          </p:cNvSpPr>
          <p:nvPr/>
        </p:nvSpPr>
        <p:spPr bwMode="auto">
          <a:xfrm>
            <a:off x="868659" y="2852936"/>
            <a:ext cx="1029009"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b="1" dirty="0" smtClean="0"/>
              <a:t>埋</a:t>
            </a:r>
            <a:endParaRPr lang="zh-CN" altLang="en-US" sz="4800" b="1" dirty="0"/>
          </a:p>
        </p:txBody>
      </p:sp>
      <p:sp>
        <p:nvSpPr>
          <p:cNvPr id="16" name="Line 7"/>
          <p:cNvSpPr>
            <a:spLocks noChangeShapeType="1"/>
          </p:cNvSpPr>
          <p:nvPr/>
        </p:nvSpPr>
        <p:spPr bwMode="auto">
          <a:xfrm flipV="1">
            <a:off x="1633626" y="2783797"/>
            <a:ext cx="1063462" cy="478540"/>
          </a:xfrm>
          <a:prstGeom prst="line">
            <a:avLst/>
          </a:prstGeom>
          <a:noFill/>
          <a:ln w="38100">
            <a:solidFill>
              <a:schemeClr val="tx1"/>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800"/>
          </a:p>
        </p:txBody>
      </p:sp>
      <p:sp>
        <p:nvSpPr>
          <p:cNvPr id="17" name="Text Box 8"/>
          <p:cNvSpPr txBox="1">
            <a:spLocks noChangeArrowheads="1"/>
          </p:cNvSpPr>
          <p:nvPr/>
        </p:nvSpPr>
        <p:spPr bwMode="auto">
          <a:xfrm>
            <a:off x="2699792" y="2276872"/>
            <a:ext cx="4536504"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4800" dirty="0" err="1" smtClean="0"/>
              <a:t>mán</a:t>
            </a:r>
            <a:r>
              <a:rPr lang="en-US" altLang="zh-CN" sz="4800" dirty="0" smtClean="0">
                <a:latin typeface="黑体" panose="02010600030101010101" charset="-122"/>
                <a:ea typeface="黑体" panose="02010600030101010101" charset="-122"/>
              </a:rPr>
              <a:t>(</a:t>
            </a:r>
            <a:r>
              <a:rPr lang="zh-CN" altLang="en-US" sz="4800" dirty="0" smtClean="0">
                <a:latin typeface="黑体" panose="02010600030101010101" charset="-122"/>
                <a:ea typeface="黑体" panose="02010600030101010101" charset="-122"/>
              </a:rPr>
              <a:t>埋怨</a:t>
            </a:r>
            <a:r>
              <a:rPr lang="en-US" altLang="zh-CN" sz="4800" dirty="0" smtClean="0">
                <a:latin typeface="黑体" panose="02010600030101010101" charset="-122"/>
                <a:ea typeface="黑体" panose="02010600030101010101" charset="-122"/>
              </a:rPr>
              <a:t>)</a:t>
            </a:r>
            <a:endParaRPr lang="zh-CN" altLang="en-US" sz="4800" dirty="0">
              <a:latin typeface="黑体" panose="02010600030101010101" charset="-122"/>
              <a:ea typeface="黑体" panose="02010600030101010101" charset="-122"/>
            </a:endParaRPr>
          </a:p>
        </p:txBody>
      </p:sp>
      <p:sp>
        <p:nvSpPr>
          <p:cNvPr id="28" name="Text Box 11"/>
          <p:cNvSpPr txBox="1">
            <a:spLocks noChangeArrowheads="1"/>
          </p:cNvSpPr>
          <p:nvPr/>
        </p:nvSpPr>
        <p:spPr bwMode="auto">
          <a:xfrm>
            <a:off x="2771800" y="3573996"/>
            <a:ext cx="3600400"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4800" dirty="0" err="1" smtClean="0"/>
              <a:t>mái</a:t>
            </a:r>
            <a:r>
              <a:rPr lang="en-US" altLang="zh-CN" sz="4800" dirty="0" smtClean="0">
                <a:latin typeface="黑体" panose="02010600030101010101" charset="-122"/>
                <a:ea typeface="黑体" panose="02010600030101010101" charset="-122"/>
              </a:rPr>
              <a:t>(</a:t>
            </a:r>
            <a:r>
              <a:rPr lang="zh-CN" altLang="en-US" sz="4800" dirty="0" smtClean="0">
                <a:latin typeface="黑体" panose="02010600030101010101" charset="-122"/>
                <a:ea typeface="黑体" panose="02010600030101010101" charset="-122"/>
              </a:rPr>
              <a:t>埋没</a:t>
            </a:r>
            <a:r>
              <a:rPr lang="en-US" altLang="zh-CN" sz="4800" dirty="0" smtClean="0">
                <a:latin typeface="黑体" panose="02010600030101010101" charset="-122"/>
                <a:ea typeface="黑体" panose="02010600030101010101" charset="-122"/>
              </a:rPr>
              <a:t>)</a:t>
            </a:r>
            <a:endParaRPr lang="zh-CN" altLang="en-US" sz="4800" dirty="0">
              <a:latin typeface="黑体" panose="02010600030101010101" charset="-122"/>
              <a:ea typeface="黑体" panose="02010600030101010101" charset="-122"/>
            </a:endParaRPr>
          </a:p>
        </p:txBody>
      </p:sp>
      <p:sp>
        <p:nvSpPr>
          <p:cNvPr id="32" name="Line 23"/>
          <p:cNvSpPr>
            <a:spLocks noChangeShapeType="1"/>
          </p:cNvSpPr>
          <p:nvPr/>
        </p:nvSpPr>
        <p:spPr bwMode="auto">
          <a:xfrm>
            <a:off x="1668387" y="3262337"/>
            <a:ext cx="1028701" cy="748732"/>
          </a:xfrm>
          <a:prstGeom prst="line">
            <a:avLst/>
          </a:prstGeom>
          <a:noFill/>
          <a:ln w="38100">
            <a:solidFill>
              <a:schemeClr val="tx1"/>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800"/>
          </a:p>
        </p:txBody>
      </p:sp>
      <p:pic>
        <p:nvPicPr>
          <p:cNvPr id="21" name="Picture 12" descr="D:\Backup\我的文档\My Pictures\图片59.wmf"/>
          <p:cNvPicPr>
            <a:picLocks noChangeAspect="1" noChangeArrowheads="1"/>
          </p:cNvPicPr>
          <p:nvPr/>
        </p:nvPicPr>
        <p:blipFill>
          <a:blip r:embed="rId1" cstate="print"/>
          <a:srcRect/>
          <a:stretch>
            <a:fillRect/>
          </a:stretch>
        </p:blipFill>
        <p:spPr bwMode="auto">
          <a:xfrm>
            <a:off x="6360044" y="4365104"/>
            <a:ext cx="1746848" cy="16108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67839" y="785795"/>
            <a:ext cx="2256668" cy="642941"/>
            <a:chOff x="386506" y="1453227"/>
            <a:chExt cx="2256668" cy="909957"/>
          </a:xfrm>
        </p:grpSpPr>
        <p:cxnSp>
          <p:nvCxnSpPr>
            <p:cNvPr id="22"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4" name="同侧圆角矩形 23"/>
            <p:cNvSpPr/>
            <p:nvPr/>
          </p:nvSpPr>
          <p:spPr>
            <a:xfrm>
              <a:off x="571126" y="1453227"/>
              <a:ext cx="2000609" cy="75829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资料宝袋</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grpSp>
      <p:pic>
        <p:nvPicPr>
          <p:cNvPr id="1027" name="Picture 3" descr="F:\七彩课堂插图板式封面\排版用图标、页眉页脚\标题图（终-排版用）共29个\资料宝袋.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8635" t="7938" r="9193" b="10197"/>
          <a:stretch>
            <a:fillRect/>
          </a:stretch>
        </p:blipFill>
        <p:spPr bwMode="auto">
          <a:xfrm>
            <a:off x="7600950" y="4914900"/>
            <a:ext cx="1414463" cy="121443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5"/>
          <p:cNvSpPr txBox="1"/>
          <p:nvPr/>
        </p:nvSpPr>
        <p:spPr>
          <a:xfrm>
            <a:off x="1051992" y="2357264"/>
            <a:ext cx="1296144" cy="923330"/>
          </a:xfrm>
          <a:prstGeom prst="rect">
            <a:avLst/>
          </a:prstGeom>
          <a:noFill/>
        </p:spPr>
        <p:txBody>
          <a:bodyPr wrap="square" rtlCol="0">
            <a:spAutoFit/>
          </a:bodyPr>
          <a:lstStyle/>
          <a:p>
            <a:pPr algn="ctr">
              <a:buClr>
                <a:srgbClr val="FF0000"/>
              </a:buClr>
              <a:buSzPct val="100000"/>
            </a:pPr>
            <a:r>
              <a:rPr lang="zh-CN" altLang="en-US" sz="5400" b="1" dirty="0" smtClean="0">
                <a:solidFill>
                  <a:prstClr val="black"/>
                </a:solidFill>
                <a:latin typeface="黑体" panose="02010600030101010101" charset="-122"/>
                <a:ea typeface="黑体" panose="02010600030101010101" charset="-122"/>
                <a:cs typeface="黑体" panose="02010600030101010101" charset="-122"/>
              </a:rPr>
              <a:t> </a:t>
            </a:r>
            <a:endParaRPr lang="zh-CN" altLang="en-US" sz="5400" b="1" dirty="0">
              <a:solidFill>
                <a:prstClr val="black"/>
              </a:solidFill>
              <a:latin typeface="黑体" panose="02010600030101010101" charset="-122"/>
              <a:ea typeface="黑体" panose="02010600030101010101" charset="-122"/>
              <a:cs typeface="黑体" panose="02010600030101010101" charset="-122"/>
            </a:endParaRPr>
          </a:p>
        </p:txBody>
      </p:sp>
      <p:sp>
        <p:nvSpPr>
          <p:cNvPr id="2" name="矩形 1"/>
          <p:cNvSpPr/>
          <p:nvPr/>
        </p:nvSpPr>
        <p:spPr>
          <a:xfrm>
            <a:off x="602218" y="2172920"/>
            <a:ext cx="7426166" cy="3416320"/>
          </a:xfrm>
          <a:prstGeom prst="rect">
            <a:avLst/>
          </a:prstGeom>
        </p:spPr>
        <p:txBody>
          <a:bodyPr wrap="square">
            <a:spAutoFit/>
          </a:bodyPr>
          <a:lstStyle/>
          <a:p>
            <a:r>
              <a:rPr lang="zh-CN" altLang="en-US" sz="3600" dirty="0" smtClean="0">
                <a:solidFill>
                  <a:prstClr val="black"/>
                </a:solidFill>
              </a:rPr>
              <a:t>             </a:t>
            </a:r>
            <a:r>
              <a:rPr lang="zh-CN" altLang="en-US" sz="3600" dirty="0" smtClean="0">
                <a:solidFill>
                  <a:prstClr val="black"/>
                </a:solidFill>
                <a:latin typeface="华文新魏" panose="02010800040101010101" pitchFamily="2" charset="-122"/>
                <a:ea typeface="华文新魏" panose="02010800040101010101" pitchFamily="2" charset="-122"/>
              </a:rPr>
              <a:t>巴</a:t>
            </a:r>
            <a:r>
              <a:rPr lang="zh-CN" altLang="en-US" sz="3600" dirty="0">
                <a:solidFill>
                  <a:prstClr val="black"/>
                </a:solidFill>
                <a:latin typeface="华文新魏" panose="02010800040101010101" pitchFamily="2" charset="-122"/>
                <a:ea typeface="华文新魏" panose="02010800040101010101" pitchFamily="2" charset="-122"/>
              </a:rPr>
              <a:t>德</a:t>
            </a:r>
            <a:r>
              <a:rPr lang="en-US" altLang="zh-CN" sz="3600" dirty="0">
                <a:solidFill>
                  <a:prstClr val="black"/>
                </a:solidFill>
                <a:latin typeface="华文新魏" panose="02010800040101010101" pitchFamily="2" charset="-122"/>
                <a:ea typeface="华文新魏" panose="02010800040101010101" pitchFamily="2" charset="-122"/>
              </a:rPr>
              <a:t>·</a:t>
            </a:r>
            <a:r>
              <a:rPr lang="zh-CN" altLang="en-US" sz="3600" dirty="0">
                <a:solidFill>
                  <a:prstClr val="black"/>
                </a:solidFill>
                <a:latin typeface="华文新魏" panose="02010800040101010101" pitchFamily="2" charset="-122"/>
                <a:ea typeface="华文新魏" panose="02010800040101010101" pitchFamily="2" charset="-122"/>
              </a:rPr>
              <a:t>舒尔伯格生于</a:t>
            </a:r>
            <a:r>
              <a:rPr lang="en-US" altLang="zh-CN" sz="3600" dirty="0">
                <a:solidFill>
                  <a:prstClr val="black"/>
                </a:solidFill>
                <a:latin typeface="华文新魏" panose="02010800040101010101" pitchFamily="2" charset="-122"/>
                <a:ea typeface="华文新魏" panose="02010800040101010101" pitchFamily="2" charset="-122"/>
              </a:rPr>
              <a:t>1914</a:t>
            </a:r>
            <a:r>
              <a:rPr lang="zh-CN" altLang="en-US" sz="3600" dirty="0">
                <a:solidFill>
                  <a:prstClr val="black"/>
                </a:solidFill>
                <a:latin typeface="华文新魏" panose="02010800040101010101" pitchFamily="2" charset="-122"/>
                <a:ea typeface="华文新魏" panose="02010800040101010101" pitchFamily="2" charset="-122"/>
              </a:rPr>
              <a:t>年</a:t>
            </a:r>
            <a:r>
              <a:rPr lang="en-US" altLang="zh-CN" sz="3600" dirty="0">
                <a:solidFill>
                  <a:prstClr val="black"/>
                </a:solidFill>
                <a:latin typeface="华文新魏" panose="02010800040101010101" pitchFamily="2" charset="-122"/>
                <a:ea typeface="华文新魏" panose="02010800040101010101" pitchFamily="2" charset="-122"/>
              </a:rPr>
              <a:t>3</a:t>
            </a:r>
            <a:r>
              <a:rPr lang="zh-CN" altLang="en-US" sz="3600" dirty="0">
                <a:solidFill>
                  <a:prstClr val="black"/>
                </a:solidFill>
                <a:latin typeface="华文新魏" panose="02010800040101010101" pitchFamily="2" charset="-122"/>
                <a:ea typeface="华文新魏" panose="02010800040101010101" pitchFamily="2" charset="-122"/>
              </a:rPr>
              <a:t>月</a:t>
            </a:r>
            <a:r>
              <a:rPr lang="en-US" altLang="zh-CN" sz="3600" dirty="0">
                <a:solidFill>
                  <a:prstClr val="black"/>
                </a:solidFill>
                <a:latin typeface="华文新魏" panose="02010800040101010101" pitchFamily="2" charset="-122"/>
                <a:ea typeface="华文新魏" panose="02010800040101010101" pitchFamily="2" charset="-122"/>
              </a:rPr>
              <a:t>27</a:t>
            </a:r>
            <a:r>
              <a:rPr lang="zh-CN" altLang="en-US" sz="3600" dirty="0">
                <a:solidFill>
                  <a:prstClr val="black"/>
                </a:solidFill>
                <a:latin typeface="华文新魏" panose="02010800040101010101" pitchFamily="2" charset="-122"/>
                <a:ea typeface="华文新魏" panose="02010800040101010101" pitchFamily="2" charset="-122"/>
              </a:rPr>
              <a:t>日，美国纽约州纽约城，逝世于</a:t>
            </a:r>
            <a:r>
              <a:rPr lang="en-US" altLang="zh-CN" sz="3600" dirty="0">
                <a:solidFill>
                  <a:prstClr val="black"/>
                </a:solidFill>
                <a:latin typeface="华文新魏" panose="02010800040101010101" pitchFamily="2" charset="-122"/>
                <a:ea typeface="华文新魏" panose="02010800040101010101" pitchFamily="2" charset="-122"/>
              </a:rPr>
              <a:t>2009</a:t>
            </a:r>
            <a:r>
              <a:rPr lang="zh-CN" altLang="en-US" sz="3600" dirty="0">
                <a:solidFill>
                  <a:prstClr val="black"/>
                </a:solidFill>
                <a:latin typeface="华文新魏" panose="02010800040101010101" pitchFamily="2" charset="-122"/>
                <a:ea typeface="华文新魏" panose="02010800040101010101" pitchFamily="2" charset="-122"/>
              </a:rPr>
              <a:t>年</a:t>
            </a:r>
            <a:r>
              <a:rPr lang="en-US" altLang="zh-CN" sz="3600" dirty="0">
                <a:solidFill>
                  <a:prstClr val="black"/>
                </a:solidFill>
                <a:latin typeface="华文新魏" panose="02010800040101010101" pitchFamily="2" charset="-122"/>
                <a:ea typeface="华文新魏" panose="02010800040101010101" pitchFamily="2" charset="-122"/>
              </a:rPr>
              <a:t>8</a:t>
            </a:r>
            <a:r>
              <a:rPr lang="zh-CN" altLang="en-US" sz="3600" dirty="0">
                <a:solidFill>
                  <a:prstClr val="black"/>
                </a:solidFill>
                <a:latin typeface="华文新魏" panose="02010800040101010101" pitchFamily="2" charset="-122"/>
                <a:ea typeface="华文新魏" panose="02010800040101010101" pitchFamily="2" charset="-122"/>
              </a:rPr>
              <a:t>月</a:t>
            </a:r>
            <a:r>
              <a:rPr lang="en-US" altLang="zh-CN" sz="3600" dirty="0">
                <a:solidFill>
                  <a:prstClr val="black"/>
                </a:solidFill>
                <a:latin typeface="华文新魏" panose="02010800040101010101" pitchFamily="2" charset="-122"/>
                <a:ea typeface="华文新魏" panose="02010800040101010101" pitchFamily="2" charset="-122"/>
              </a:rPr>
              <a:t>5</a:t>
            </a:r>
            <a:r>
              <a:rPr lang="zh-CN" altLang="en-US" sz="3600" dirty="0">
                <a:solidFill>
                  <a:prstClr val="black"/>
                </a:solidFill>
                <a:latin typeface="华文新魏" panose="02010800040101010101" pitchFamily="2" charset="-122"/>
                <a:ea typeface="华文新魏" panose="02010800040101010101" pitchFamily="2" charset="-122"/>
              </a:rPr>
              <a:t>日，享年</a:t>
            </a:r>
            <a:r>
              <a:rPr lang="en-US" altLang="zh-CN" sz="3600" dirty="0">
                <a:solidFill>
                  <a:prstClr val="black"/>
                </a:solidFill>
                <a:latin typeface="华文新魏" panose="02010800040101010101" pitchFamily="2" charset="-122"/>
                <a:ea typeface="华文新魏" panose="02010800040101010101" pitchFamily="2" charset="-122"/>
              </a:rPr>
              <a:t>95</a:t>
            </a:r>
            <a:r>
              <a:rPr lang="zh-CN" altLang="en-US" sz="3600" dirty="0">
                <a:solidFill>
                  <a:prstClr val="black"/>
                </a:solidFill>
                <a:latin typeface="华文新魏" panose="02010800040101010101" pitchFamily="2" charset="-122"/>
                <a:ea typeface="华文新魏" panose="02010800040101010101" pitchFamily="2" charset="-122"/>
              </a:rPr>
              <a:t>岁。作为国际知名的编剧、作家，由巴德</a:t>
            </a:r>
            <a:r>
              <a:rPr lang="en-US" altLang="zh-CN" sz="3600" dirty="0">
                <a:solidFill>
                  <a:prstClr val="black"/>
                </a:solidFill>
                <a:latin typeface="华文新魏" panose="02010800040101010101" pitchFamily="2" charset="-122"/>
                <a:ea typeface="华文新魏" panose="02010800040101010101" pitchFamily="2" charset="-122"/>
              </a:rPr>
              <a:t>·</a:t>
            </a:r>
            <a:r>
              <a:rPr lang="zh-CN" altLang="en-US" sz="3600" dirty="0">
                <a:solidFill>
                  <a:prstClr val="black"/>
                </a:solidFill>
                <a:latin typeface="华文新魏" panose="02010800040101010101" pitchFamily="2" charset="-122"/>
                <a:ea typeface="华文新魏" panose="02010800040101010101" pitchFamily="2" charset="-122"/>
              </a:rPr>
              <a:t>舒尔伯格担任编剧的好莱坞影片</a:t>
            </a:r>
            <a:r>
              <a:rPr lang="en-US" altLang="zh-CN" sz="3600" dirty="0">
                <a:solidFill>
                  <a:prstClr val="black"/>
                </a:solidFill>
                <a:latin typeface="华文新魏" panose="02010800040101010101" pitchFamily="2" charset="-122"/>
                <a:ea typeface="华文新魏" panose="02010800040101010101" pitchFamily="2" charset="-122"/>
              </a:rPr>
              <a:t>《</a:t>
            </a:r>
            <a:r>
              <a:rPr lang="zh-CN" altLang="en-US" sz="3600" dirty="0">
                <a:solidFill>
                  <a:prstClr val="black"/>
                </a:solidFill>
                <a:latin typeface="华文新魏" panose="02010800040101010101" pitchFamily="2" charset="-122"/>
                <a:ea typeface="华文新魏" panose="02010800040101010101" pitchFamily="2" charset="-122"/>
              </a:rPr>
              <a:t>码头风云</a:t>
            </a:r>
            <a:r>
              <a:rPr lang="en-US" altLang="zh-CN" sz="3600" dirty="0">
                <a:solidFill>
                  <a:prstClr val="black"/>
                </a:solidFill>
                <a:latin typeface="华文新魏" panose="02010800040101010101" pitchFamily="2" charset="-122"/>
                <a:ea typeface="华文新魏" panose="02010800040101010101" pitchFamily="2" charset="-122"/>
              </a:rPr>
              <a:t>》</a:t>
            </a:r>
            <a:r>
              <a:rPr lang="zh-CN" altLang="en-US" sz="3600" dirty="0">
                <a:solidFill>
                  <a:prstClr val="black"/>
                </a:solidFill>
                <a:latin typeface="华文新魏" panose="02010800040101010101" pitchFamily="2" charset="-122"/>
                <a:ea typeface="华文新魏" panose="02010800040101010101" pitchFamily="2" charset="-122"/>
              </a:rPr>
              <a:t>最为人</a:t>
            </a:r>
            <a:r>
              <a:rPr lang="zh-CN" altLang="en-US" sz="3600" dirty="0" smtClean="0">
                <a:solidFill>
                  <a:prstClr val="black"/>
                </a:solidFill>
                <a:latin typeface="华文新魏" panose="02010800040101010101" pitchFamily="2" charset="-122"/>
                <a:ea typeface="华文新魏" panose="02010800040101010101" pitchFamily="2" charset="-122"/>
              </a:rPr>
              <a:t>知晓</a:t>
            </a:r>
            <a:r>
              <a:rPr lang="en-US" altLang="zh-CN" sz="3600" dirty="0" smtClean="0">
                <a:solidFill>
                  <a:prstClr val="black"/>
                </a:solidFill>
                <a:latin typeface="华文新魏" panose="02010800040101010101" pitchFamily="2" charset="-122"/>
                <a:ea typeface="华文新魏" panose="02010800040101010101" pitchFamily="2" charset="-122"/>
              </a:rPr>
              <a:t> </a:t>
            </a:r>
            <a:r>
              <a:rPr lang="zh-CN" altLang="en-US" sz="3600" dirty="0" smtClean="0">
                <a:solidFill>
                  <a:prstClr val="black"/>
                </a:solidFill>
                <a:latin typeface="华文新魏" panose="02010800040101010101" pitchFamily="2" charset="-122"/>
                <a:ea typeface="华文新魏" panose="02010800040101010101" pitchFamily="2" charset="-122"/>
              </a:rPr>
              <a:t>。</a:t>
            </a:r>
            <a:r>
              <a:rPr lang="en-US" altLang="zh-CN" sz="3600" dirty="0" smtClean="0">
                <a:solidFill>
                  <a:prstClr val="black"/>
                </a:solidFill>
                <a:latin typeface="华文新魏" panose="02010800040101010101" pitchFamily="2" charset="-122"/>
                <a:ea typeface="华文新魏" panose="02010800040101010101" pitchFamily="2" charset="-122"/>
              </a:rPr>
              <a:t> </a:t>
            </a:r>
            <a:endParaRPr lang="zh-CN" altLang="en-US" sz="3600" dirty="0">
              <a:solidFill>
                <a:prstClr val="black"/>
              </a:solidFill>
              <a:latin typeface="华文新魏" panose="02010800040101010101" pitchFamily="2" charset="-122"/>
              <a:ea typeface="华文新魏" panose="02010800040101010101" pitchFamily="2" charset="-122"/>
            </a:endParaRPr>
          </a:p>
        </p:txBody>
      </p:sp>
      <p:sp>
        <p:nvSpPr>
          <p:cNvPr id="3" name="矩形 2"/>
          <p:cNvSpPr/>
          <p:nvPr/>
        </p:nvSpPr>
        <p:spPr>
          <a:xfrm>
            <a:off x="2886016" y="998414"/>
            <a:ext cx="2037737" cy="646331"/>
          </a:xfrm>
          <a:prstGeom prst="rect">
            <a:avLst/>
          </a:prstGeom>
        </p:spPr>
        <p:txBody>
          <a:bodyPr wrap="none">
            <a:spAutoFit/>
          </a:bodyPr>
          <a:lstStyle/>
          <a:p>
            <a:r>
              <a:rPr lang="zh-CN" altLang="en-US" sz="3600" b="1" dirty="0" smtClean="0">
                <a:solidFill>
                  <a:prstClr val="black"/>
                </a:solidFill>
              </a:rPr>
              <a:t>作者简介</a:t>
            </a:r>
            <a:endParaRPr lang="zh-CN" altLang="en-US" sz="3600" b="1"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0.70"/>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3"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多音字</a:t>
            </a:r>
            <a:endParaRPr lang="zh-CN" altLang="en-US" sz="3200" b="1" dirty="0">
              <a:solidFill>
                <a:srgbClr val="FF0000"/>
              </a:solidFill>
              <a:latin typeface="黑体" panose="02010600030101010101" charset="-122"/>
              <a:ea typeface="黑体" panose="02010600030101010101" charset="-122"/>
            </a:endParaRPr>
          </a:p>
        </p:txBody>
      </p:sp>
      <p:sp>
        <p:nvSpPr>
          <p:cNvPr id="14" name="Text Box 2"/>
          <p:cNvSpPr txBox="1">
            <a:spLocks noChangeArrowheads="1"/>
          </p:cNvSpPr>
          <p:nvPr/>
        </p:nvSpPr>
        <p:spPr bwMode="auto">
          <a:xfrm>
            <a:off x="868659" y="2852936"/>
            <a:ext cx="1029009"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dirty="0" smtClean="0">
                <a:latin typeface="黑体" panose="02010600030101010101" charset="-122"/>
                <a:ea typeface="黑体" panose="02010600030101010101" charset="-122"/>
              </a:rPr>
              <a:t>搂</a:t>
            </a:r>
            <a:endParaRPr lang="zh-CN" altLang="en-US" sz="4800" b="1" dirty="0"/>
          </a:p>
        </p:txBody>
      </p:sp>
      <p:sp>
        <p:nvSpPr>
          <p:cNvPr id="16" name="Line 7"/>
          <p:cNvSpPr>
            <a:spLocks noChangeShapeType="1"/>
          </p:cNvSpPr>
          <p:nvPr/>
        </p:nvSpPr>
        <p:spPr bwMode="auto">
          <a:xfrm flipV="1">
            <a:off x="1633626" y="2783797"/>
            <a:ext cx="1063462" cy="478540"/>
          </a:xfrm>
          <a:prstGeom prst="line">
            <a:avLst/>
          </a:prstGeom>
          <a:noFill/>
          <a:ln w="38100">
            <a:solidFill>
              <a:schemeClr val="tx1"/>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800"/>
          </a:p>
        </p:txBody>
      </p:sp>
      <p:sp>
        <p:nvSpPr>
          <p:cNvPr id="17" name="Text Box 8"/>
          <p:cNvSpPr txBox="1">
            <a:spLocks noChangeArrowheads="1"/>
          </p:cNvSpPr>
          <p:nvPr/>
        </p:nvSpPr>
        <p:spPr bwMode="auto">
          <a:xfrm>
            <a:off x="2699792" y="2276872"/>
            <a:ext cx="4536504"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4800" dirty="0" err="1" smtClean="0">
                <a:latin typeface="黑体" panose="02010600030101010101" charset="-122"/>
                <a:ea typeface="黑体" panose="02010600030101010101" charset="-122"/>
              </a:rPr>
              <a:t>lǒu</a:t>
            </a:r>
            <a:r>
              <a:rPr lang="en-US" altLang="zh-CN" sz="4800" dirty="0" smtClean="0">
                <a:latin typeface="黑体" panose="02010600030101010101" charset="-122"/>
                <a:ea typeface="黑体" panose="02010600030101010101" charset="-122"/>
              </a:rPr>
              <a:t>(</a:t>
            </a:r>
            <a:r>
              <a:rPr lang="zh-CN" altLang="en-US" sz="4800" dirty="0" smtClean="0">
                <a:latin typeface="黑体" panose="02010600030101010101" charset="-122"/>
                <a:ea typeface="黑体" panose="02010600030101010101" charset="-122"/>
              </a:rPr>
              <a:t>搂抱</a:t>
            </a:r>
            <a:r>
              <a:rPr lang="en-US" altLang="zh-CN" sz="4800" dirty="0" smtClean="0">
                <a:latin typeface="黑体" panose="02010600030101010101" charset="-122"/>
                <a:ea typeface="黑体" panose="02010600030101010101" charset="-122"/>
              </a:rPr>
              <a:t>)</a:t>
            </a:r>
            <a:endParaRPr lang="zh-CN" altLang="en-US" sz="4800" dirty="0">
              <a:latin typeface="黑体" panose="02010600030101010101" charset="-122"/>
              <a:ea typeface="黑体" panose="02010600030101010101" charset="-122"/>
            </a:endParaRPr>
          </a:p>
        </p:txBody>
      </p:sp>
      <p:sp>
        <p:nvSpPr>
          <p:cNvPr id="28" name="Text Box 11"/>
          <p:cNvSpPr txBox="1">
            <a:spLocks noChangeArrowheads="1"/>
          </p:cNvSpPr>
          <p:nvPr/>
        </p:nvSpPr>
        <p:spPr bwMode="auto">
          <a:xfrm>
            <a:off x="2771800" y="3573996"/>
            <a:ext cx="3600400"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4800" dirty="0" err="1" smtClean="0">
                <a:latin typeface="黑体" panose="02010600030101010101" charset="-122"/>
                <a:ea typeface="黑体" panose="02010600030101010101" charset="-122"/>
              </a:rPr>
              <a:t>lōu</a:t>
            </a:r>
            <a:r>
              <a:rPr lang="en-US" altLang="zh-CN" sz="4800" dirty="0" smtClean="0">
                <a:latin typeface="黑体" panose="02010600030101010101" charset="-122"/>
                <a:ea typeface="黑体" panose="02010600030101010101" charset="-122"/>
              </a:rPr>
              <a:t>(</a:t>
            </a:r>
            <a:r>
              <a:rPr lang="zh-CN" altLang="en-US" sz="4800" dirty="0" smtClean="0">
                <a:latin typeface="黑体" panose="02010600030101010101" charset="-122"/>
                <a:ea typeface="黑体" panose="02010600030101010101" charset="-122"/>
              </a:rPr>
              <a:t>搂草</a:t>
            </a:r>
            <a:r>
              <a:rPr lang="en-US" altLang="zh-CN" sz="4800" dirty="0" smtClean="0">
                <a:latin typeface="黑体" panose="02010600030101010101" charset="-122"/>
                <a:ea typeface="黑体" panose="02010600030101010101" charset="-122"/>
              </a:rPr>
              <a:t>)</a:t>
            </a:r>
            <a:endParaRPr lang="zh-CN" altLang="en-US" sz="4800" dirty="0">
              <a:latin typeface="黑体" panose="02010600030101010101" charset="-122"/>
              <a:ea typeface="黑体" panose="02010600030101010101" charset="-122"/>
            </a:endParaRPr>
          </a:p>
        </p:txBody>
      </p:sp>
      <p:sp>
        <p:nvSpPr>
          <p:cNvPr id="32" name="Line 23"/>
          <p:cNvSpPr>
            <a:spLocks noChangeShapeType="1"/>
          </p:cNvSpPr>
          <p:nvPr/>
        </p:nvSpPr>
        <p:spPr bwMode="auto">
          <a:xfrm>
            <a:off x="1668387" y="3262337"/>
            <a:ext cx="1028701" cy="748732"/>
          </a:xfrm>
          <a:prstGeom prst="line">
            <a:avLst/>
          </a:prstGeom>
          <a:noFill/>
          <a:ln w="38100">
            <a:solidFill>
              <a:schemeClr val="tx1"/>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800"/>
          </a:p>
        </p:txBody>
      </p:sp>
      <p:pic>
        <p:nvPicPr>
          <p:cNvPr id="21" name="Picture 12" descr="D:\Backup\我的文档\My Pictures\图片59.wmf"/>
          <p:cNvPicPr>
            <a:picLocks noChangeAspect="1" noChangeArrowheads="1"/>
          </p:cNvPicPr>
          <p:nvPr/>
        </p:nvPicPr>
        <p:blipFill>
          <a:blip r:embed="rId1" cstate="print"/>
          <a:srcRect/>
          <a:stretch>
            <a:fillRect/>
          </a:stretch>
        </p:blipFill>
        <p:spPr bwMode="auto">
          <a:xfrm>
            <a:off x="6360044" y="4365104"/>
            <a:ext cx="1746848" cy="16108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4"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97688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词语释义</a:t>
            </a:r>
            <a:endParaRPr lang="zh-CN" altLang="en-US" sz="3200" b="1" dirty="0">
              <a:solidFill>
                <a:srgbClr val="FF0000"/>
              </a:solidFill>
              <a:latin typeface="黑体" panose="02010600030101010101" charset="-122"/>
              <a:ea typeface="黑体" panose="02010600030101010101" charset="-122"/>
            </a:endParaRPr>
          </a:p>
        </p:txBody>
      </p:sp>
      <p:sp>
        <p:nvSpPr>
          <p:cNvPr id="3" name="TextBox 2"/>
          <p:cNvSpPr txBox="1"/>
          <p:nvPr/>
        </p:nvSpPr>
        <p:spPr>
          <a:xfrm>
            <a:off x="395536" y="1566698"/>
            <a:ext cx="8208912" cy="10336163"/>
          </a:xfrm>
          <a:prstGeom prst="rect">
            <a:avLst/>
          </a:prstGeom>
          <a:noFill/>
        </p:spPr>
        <p:txBody>
          <a:bodyPr wrap="square" rtlCol="0">
            <a:spAutoFit/>
          </a:bodyPr>
          <a:lstStyle/>
          <a:p>
            <a:pPr>
              <a:lnSpc>
                <a:spcPct val="150000"/>
              </a:lnSpc>
            </a:pPr>
            <a:r>
              <a:rPr lang="zh-CN" altLang="en-US" sz="3200" b="1" dirty="0">
                <a:solidFill>
                  <a:srgbClr val="0000CC"/>
                </a:solidFill>
              </a:rPr>
              <a:t>腼腆：本课指因害羞而神情不自然。</a:t>
            </a:r>
            <a:endParaRPr lang="zh-CN" altLang="en-US" sz="3200" b="1" dirty="0">
              <a:solidFill>
                <a:srgbClr val="0000CC"/>
              </a:solidFill>
            </a:endParaRPr>
          </a:p>
          <a:p>
            <a:pPr>
              <a:lnSpc>
                <a:spcPct val="150000"/>
              </a:lnSpc>
            </a:pPr>
            <a:r>
              <a:rPr lang="zh-CN" altLang="en-US" sz="3200" b="1" dirty="0">
                <a:solidFill>
                  <a:srgbClr val="0000CC"/>
                </a:solidFill>
              </a:rPr>
              <a:t>得意扬扬：称心如意，感到非常满意的样子。　　　</a:t>
            </a:r>
            <a:endParaRPr lang="zh-CN" altLang="en-US" sz="3200" b="1" dirty="0">
              <a:solidFill>
                <a:srgbClr val="0000CC"/>
              </a:solidFill>
            </a:endParaRPr>
          </a:p>
          <a:p>
            <a:pPr>
              <a:lnSpc>
                <a:spcPct val="150000"/>
              </a:lnSpc>
            </a:pPr>
            <a:r>
              <a:rPr lang="zh-CN" altLang="en-US" sz="3200" b="1" dirty="0" smtClean="0">
                <a:solidFill>
                  <a:srgbClr val="0000CC"/>
                </a:solidFill>
              </a:rPr>
              <a:t>灵感</a:t>
            </a:r>
            <a:r>
              <a:rPr lang="zh-CN" altLang="en-US" sz="3200" b="1" dirty="0">
                <a:solidFill>
                  <a:srgbClr val="0000CC"/>
                </a:solidFill>
              </a:rPr>
              <a:t>：突然产生的富有创造性的思路、想法。　</a:t>
            </a:r>
            <a:endParaRPr lang="zh-CN" altLang="en-US" sz="3200" b="1" dirty="0">
              <a:solidFill>
                <a:srgbClr val="0000CC"/>
              </a:solidFill>
            </a:endParaRPr>
          </a:p>
          <a:p>
            <a:pPr>
              <a:lnSpc>
                <a:spcPct val="150000"/>
              </a:lnSpc>
            </a:pPr>
            <a:r>
              <a:rPr lang="zh-CN" altLang="en-US" sz="3200" b="1" dirty="0">
                <a:solidFill>
                  <a:srgbClr val="0000CC"/>
                </a:solidFill>
              </a:rPr>
              <a:t>源泉：泉源，比喻力量、知识、感情等的来源或产生的原因</a:t>
            </a:r>
            <a:r>
              <a:rPr lang="zh-CN" altLang="en-US" sz="3200" b="1" dirty="0" smtClean="0">
                <a:solidFill>
                  <a:srgbClr val="0000CC"/>
                </a:solidFill>
              </a:rPr>
              <a:t>。</a:t>
            </a:r>
            <a:endParaRPr lang="en-US" altLang="zh-CN" sz="3200" b="1" dirty="0" smtClean="0">
              <a:solidFill>
                <a:srgbClr val="0000CC"/>
              </a:solidFill>
            </a:endParaRPr>
          </a:p>
          <a:p>
            <a:pPr>
              <a:lnSpc>
                <a:spcPct val="150000"/>
              </a:lnSpc>
            </a:pPr>
            <a:r>
              <a:rPr lang="zh-CN" altLang="en-US" sz="3200" b="1" dirty="0">
                <a:solidFill>
                  <a:srgbClr val="0000CC"/>
                </a:solidFill>
              </a:rPr>
              <a:t>一如既往：跟过去一样。</a:t>
            </a:r>
            <a:endParaRPr lang="zh-CN" altLang="en-US" sz="3200" b="1" dirty="0">
              <a:solidFill>
                <a:srgbClr val="0000CC"/>
              </a:solidFill>
            </a:endParaRPr>
          </a:p>
          <a:p>
            <a:pPr>
              <a:lnSpc>
                <a:spcPct val="150000"/>
              </a:lnSpc>
            </a:pPr>
            <a:endParaRPr lang="zh-CN" altLang="en-US" sz="3200" b="1" dirty="0">
              <a:solidFill>
                <a:srgbClr val="0000CC"/>
              </a:solidFill>
            </a:endParaRPr>
          </a:p>
          <a:p>
            <a:pPr>
              <a:lnSpc>
                <a:spcPts val="5000"/>
              </a:lnSpc>
            </a:pPr>
            <a:endParaRPr lang="zh-CN" altLang="en-US" sz="3200" b="1" dirty="0" smtClean="0">
              <a:solidFill>
                <a:srgbClr val="0000CC"/>
              </a:solidFill>
            </a:endParaRPr>
          </a:p>
          <a:p>
            <a:pPr>
              <a:lnSpc>
                <a:spcPct val="150000"/>
              </a:lnSpc>
            </a:pPr>
            <a:endParaRPr lang="en-US" altLang="zh-CN" sz="3200" b="1" dirty="0" smtClean="0">
              <a:solidFill>
                <a:srgbClr val="0000CC"/>
              </a:solidFill>
            </a:endParaRPr>
          </a:p>
          <a:p>
            <a:pPr>
              <a:lnSpc>
                <a:spcPct val="150000"/>
              </a:lnSpc>
            </a:pPr>
            <a:endParaRPr lang="zh-CN" altLang="en-US" sz="3200" b="1" dirty="0" smtClean="0">
              <a:solidFill>
                <a:srgbClr val="0000CC"/>
              </a:solidFill>
            </a:endParaRPr>
          </a:p>
          <a:p>
            <a:endParaRPr lang="zh-CN" altLang="en-US" sz="3200" b="1" dirty="0" smtClean="0">
              <a:solidFill>
                <a:srgbClr val="0000CC"/>
              </a:solidFill>
            </a:endParaRPr>
          </a:p>
          <a:p>
            <a:endParaRPr lang="zh-CN" altLang="en-US" sz="3200" b="1" dirty="0" smtClean="0">
              <a:solidFill>
                <a:srgbClr val="0000CC"/>
              </a:solidFill>
            </a:endParaRPr>
          </a:p>
          <a:p>
            <a:r>
              <a:rPr lang="zh-CN" altLang="en-US" sz="3200" b="1" dirty="0" smtClean="0">
                <a:solidFill>
                  <a:srgbClr val="0000CC"/>
                </a:solidFill>
              </a:rPr>
              <a:t>　　</a:t>
            </a:r>
            <a:endParaRPr lang="zh-CN" altLang="en-US" sz="3200" b="1" dirty="0" smtClean="0">
              <a:solidFill>
                <a:srgbClr val="0000CC"/>
              </a:solidFill>
            </a:endParaRPr>
          </a:p>
          <a:p>
            <a:br>
              <a:rPr lang="zh-CN" altLang="en-US" sz="3200" b="1" dirty="0" smtClean="0">
                <a:solidFill>
                  <a:srgbClr val="0000CC"/>
                </a:solidFill>
              </a:rPr>
            </a:br>
            <a:r>
              <a:rPr lang="zh-CN" altLang="en-US" sz="3200" b="1" dirty="0" smtClean="0">
                <a:solidFill>
                  <a:srgbClr val="0000CC"/>
                </a:solidFill>
              </a:rPr>
              <a:t> </a:t>
            </a:r>
            <a:br>
              <a:rPr lang="zh-CN" altLang="en-US" sz="3200" b="1" dirty="0" smtClean="0">
                <a:solidFill>
                  <a:srgbClr val="0000CC"/>
                </a:solidFill>
              </a:rPr>
            </a:br>
            <a:endParaRPr lang="zh-CN" altLang="en-US" sz="3200" b="1" dirty="0" smtClean="0">
              <a:solidFill>
                <a:srgbClr val="0000CC"/>
              </a:solidFill>
            </a:endParaRPr>
          </a:p>
        </p:txBody>
      </p:sp>
      <p:pic>
        <p:nvPicPr>
          <p:cNvPr id="8" name="Picture 2" descr="http://i03.pictn.sogoucdn.com/aedecec35c3f683d"/>
          <p:cNvPicPr>
            <a:picLocks noChangeAspect="1" noChangeArrowheads="1"/>
          </p:cNvPicPr>
          <p:nvPr/>
        </p:nvPicPr>
        <p:blipFill>
          <a:blip r:embed="rId1" cstate="print"/>
          <a:srcRect l="3199" r="30538" b="4491"/>
          <a:stretch>
            <a:fillRect/>
          </a:stretch>
        </p:blipFill>
        <p:spPr bwMode="auto">
          <a:xfrm>
            <a:off x="5891001" y="4221088"/>
            <a:ext cx="2684872" cy="2232248"/>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4"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97688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词语释义</a:t>
            </a:r>
            <a:endParaRPr lang="zh-CN" altLang="en-US" sz="3200" b="1" dirty="0">
              <a:solidFill>
                <a:srgbClr val="FF0000"/>
              </a:solidFill>
              <a:latin typeface="黑体" panose="02010600030101010101" charset="-122"/>
              <a:ea typeface="黑体" panose="02010600030101010101" charset="-122"/>
            </a:endParaRPr>
          </a:p>
        </p:txBody>
      </p:sp>
      <p:sp>
        <p:nvSpPr>
          <p:cNvPr id="3" name="TextBox 2"/>
          <p:cNvSpPr txBox="1"/>
          <p:nvPr/>
        </p:nvSpPr>
        <p:spPr>
          <a:xfrm>
            <a:off x="395536" y="1732056"/>
            <a:ext cx="8208912" cy="9689832"/>
          </a:xfrm>
          <a:prstGeom prst="rect">
            <a:avLst/>
          </a:prstGeom>
          <a:noFill/>
        </p:spPr>
        <p:txBody>
          <a:bodyPr wrap="square" rtlCol="0">
            <a:spAutoFit/>
          </a:bodyPr>
          <a:lstStyle/>
          <a:p>
            <a:pPr>
              <a:lnSpc>
                <a:spcPct val="150000"/>
              </a:lnSpc>
            </a:pPr>
            <a:r>
              <a:rPr lang="zh-CN" altLang="en-US" sz="3200" b="1" dirty="0">
                <a:solidFill>
                  <a:srgbClr val="0000CC"/>
                </a:solidFill>
              </a:rPr>
              <a:t>谨慎：对外界事物或自己的言行密切注意，以免发生不利或不幸的事情。</a:t>
            </a:r>
            <a:endParaRPr lang="en-US" altLang="zh-CN" sz="3200" b="1" dirty="0">
              <a:solidFill>
                <a:srgbClr val="0000CC"/>
              </a:solidFill>
            </a:endParaRPr>
          </a:p>
          <a:p>
            <a:pPr>
              <a:lnSpc>
                <a:spcPct val="150000"/>
              </a:lnSpc>
            </a:pPr>
            <a:r>
              <a:rPr lang="zh-CN" altLang="en-US" sz="3200" b="1" dirty="0">
                <a:solidFill>
                  <a:srgbClr val="0000CC"/>
                </a:solidFill>
              </a:rPr>
              <a:t>歧途：错误的道路。</a:t>
            </a:r>
            <a:endParaRPr lang="zh-CN" altLang="en-US" sz="3200" b="1" dirty="0">
              <a:solidFill>
                <a:srgbClr val="0000CC"/>
              </a:solidFill>
            </a:endParaRPr>
          </a:p>
          <a:p>
            <a:pPr>
              <a:lnSpc>
                <a:spcPts val="4500"/>
              </a:lnSpc>
            </a:pPr>
            <a:endParaRPr lang="zh-CN" altLang="en-US" sz="3200" b="1" dirty="0">
              <a:solidFill>
                <a:srgbClr val="0000CC"/>
              </a:solidFill>
            </a:endParaRPr>
          </a:p>
          <a:p>
            <a:pPr>
              <a:lnSpc>
                <a:spcPts val="4500"/>
              </a:lnSpc>
            </a:pPr>
            <a:r>
              <a:rPr lang="zh-CN" altLang="en-US" sz="3200" b="1" dirty="0">
                <a:solidFill>
                  <a:srgbClr val="0000CC"/>
                </a:solidFill>
              </a:rPr>
              <a:t>　 　</a:t>
            </a:r>
            <a:endParaRPr lang="zh-CN" altLang="en-US" sz="3200" b="1" dirty="0">
              <a:solidFill>
                <a:srgbClr val="0000CC"/>
              </a:solidFill>
            </a:endParaRPr>
          </a:p>
          <a:p>
            <a:pPr>
              <a:lnSpc>
                <a:spcPts val="4500"/>
              </a:lnSpc>
            </a:pPr>
            <a:endParaRPr lang="zh-CN" altLang="en-US" sz="3200" b="1" dirty="0" smtClean="0">
              <a:solidFill>
                <a:srgbClr val="0000CC"/>
              </a:solidFill>
            </a:endParaRPr>
          </a:p>
          <a:p>
            <a:pPr>
              <a:lnSpc>
                <a:spcPts val="4500"/>
              </a:lnSpc>
            </a:pPr>
            <a:r>
              <a:rPr lang="zh-CN" altLang="en-US" sz="3200" b="1" dirty="0" smtClean="0">
                <a:solidFill>
                  <a:srgbClr val="0000CC"/>
                </a:solidFill>
              </a:rPr>
              <a:t>　 　</a:t>
            </a:r>
            <a:endParaRPr lang="zh-CN" altLang="en-US" sz="3200" b="1" dirty="0" smtClean="0">
              <a:solidFill>
                <a:srgbClr val="0000CC"/>
              </a:solidFill>
            </a:endParaRPr>
          </a:p>
          <a:p>
            <a:pPr>
              <a:lnSpc>
                <a:spcPts val="5000"/>
              </a:lnSpc>
            </a:pPr>
            <a:endParaRPr lang="zh-CN" altLang="en-US" sz="3200" b="1" dirty="0" smtClean="0">
              <a:solidFill>
                <a:srgbClr val="0000CC"/>
              </a:solidFill>
            </a:endParaRPr>
          </a:p>
          <a:p>
            <a:pPr>
              <a:lnSpc>
                <a:spcPct val="150000"/>
              </a:lnSpc>
            </a:pPr>
            <a:endParaRPr lang="en-US" altLang="zh-CN" sz="3200" b="1" dirty="0" smtClean="0">
              <a:solidFill>
                <a:srgbClr val="0000CC"/>
              </a:solidFill>
            </a:endParaRPr>
          </a:p>
          <a:p>
            <a:pPr>
              <a:lnSpc>
                <a:spcPct val="150000"/>
              </a:lnSpc>
            </a:pPr>
            <a:endParaRPr lang="zh-CN" altLang="en-US" sz="3200" b="1" dirty="0" smtClean="0">
              <a:solidFill>
                <a:srgbClr val="0000CC"/>
              </a:solidFill>
            </a:endParaRPr>
          </a:p>
          <a:p>
            <a:endParaRPr lang="zh-CN" altLang="en-US" sz="3200" b="1" dirty="0" smtClean="0">
              <a:solidFill>
                <a:srgbClr val="0000CC"/>
              </a:solidFill>
            </a:endParaRPr>
          </a:p>
          <a:p>
            <a:endParaRPr lang="zh-CN" altLang="en-US" sz="3200" b="1" dirty="0" smtClean="0">
              <a:solidFill>
                <a:srgbClr val="0000CC"/>
              </a:solidFill>
            </a:endParaRPr>
          </a:p>
          <a:p>
            <a:r>
              <a:rPr lang="zh-CN" altLang="en-US" sz="3200" b="1" dirty="0" smtClean="0">
                <a:solidFill>
                  <a:srgbClr val="0000CC"/>
                </a:solidFill>
              </a:rPr>
              <a:t>　　</a:t>
            </a:r>
            <a:endParaRPr lang="zh-CN" altLang="en-US" sz="3200" b="1" dirty="0" smtClean="0">
              <a:solidFill>
                <a:srgbClr val="0000CC"/>
              </a:solidFill>
            </a:endParaRPr>
          </a:p>
          <a:p>
            <a:br>
              <a:rPr lang="zh-CN" altLang="en-US" sz="3200" b="1" dirty="0" smtClean="0">
                <a:solidFill>
                  <a:srgbClr val="0000CC"/>
                </a:solidFill>
              </a:rPr>
            </a:br>
            <a:r>
              <a:rPr lang="zh-CN" altLang="en-US" sz="3200" b="1" dirty="0" smtClean="0">
                <a:solidFill>
                  <a:srgbClr val="0000CC"/>
                </a:solidFill>
              </a:rPr>
              <a:t> </a:t>
            </a:r>
            <a:br>
              <a:rPr lang="zh-CN" altLang="en-US" sz="3200" b="1" dirty="0" smtClean="0">
                <a:solidFill>
                  <a:srgbClr val="0000CC"/>
                </a:solidFill>
              </a:rPr>
            </a:br>
            <a:endParaRPr lang="zh-CN" altLang="en-US" sz="3200" b="1" dirty="0" smtClean="0">
              <a:solidFill>
                <a:srgbClr val="0000CC"/>
              </a:solidFill>
            </a:endParaRPr>
          </a:p>
        </p:txBody>
      </p:sp>
      <p:pic>
        <p:nvPicPr>
          <p:cNvPr id="8" name="Picture 2" descr="http://i03.pictn.sogoucdn.com/aedecec35c3f683d"/>
          <p:cNvPicPr>
            <a:picLocks noChangeAspect="1" noChangeArrowheads="1"/>
          </p:cNvPicPr>
          <p:nvPr/>
        </p:nvPicPr>
        <p:blipFill>
          <a:blip r:embed="rId1" cstate="print"/>
          <a:srcRect l="3199" r="30538" b="4491"/>
          <a:stretch>
            <a:fillRect/>
          </a:stretch>
        </p:blipFill>
        <p:spPr bwMode="auto">
          <a:xfrm>
            <a:off x="5891001" y="3501008"/>
            <a:ext cx="2684872" cy="252028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628800"/>
            <a:ext cx="7416824" cy="1200329"/>
          </a:xfrm>
          <a:prstGeom prst="rect">
            <a:avLst/>
          </a:prstGeom>
        </p:spPr>
        <p:txBody>
          <a:bodyPr wrap="square">
            <a:spAutoFit/>
          </a:bodyPr>
          <a:lstStyle/>
          <a:p>
            <a:r>
              <a:rPr lang="zh-CN" altLang="en-US" sz="3600" b="1" dirty="0" smtClean="0">
                <a:solidFill>
                  <a:prstClr val="black"/>
                </a:solidFill>
                <a:latin typeface="华文新魏" panose="02010800040101010101" pitchFamily="2" charset="-122"/>
                <a:ea typeface="华文新魏" panose="02010800040101010101" pitchFamily="2" charset="-122"/>
              </a:rPr>
              <a:t>       </a:t>
            </a:r>
            <a:r>
              <a:rPr lang="en-US" altLang="zh-CN" sz="3600" b="1" dirty="0" smtClean="0">
                <a:solidFill>
                  <a:prstClr val="black"/>
                </a:solidFill>
                <a:latin typeface="华文新魏" panose="02010800040101010101" pitchFamily="2" charset="-122"/>
                <a:ea typeface="华文新魏" panose="02010800040101010101" pitchFamily="2" charset="-122"/>
              </a:rPr>
              <a:t>1.</a:t>
            </a:r>
            <a:r>
              <a:rPr lang="zh-CN" altLang="en-US" sz="3600" b="1" dirty="0" smtClean="0">
                <a:solidFill>
                  <a:prstClr val="black"/>
                </a:solidFill>
                <a:latin typeface="华文新魏" panose="02010800040101010101" pitchFamily="2" charset="-122"/>
                <a:ea typeface="华文新魏" panose="02010800040101010101" pitchFamily="2" charset="-122"/>
              </a:rPr>
              <a:t> 课文</a:t>
            </a:r>
            <a:r>
              <a:rPr lang="zh-CN" altLang="en-US" sz="3600" b="1" dirty="0">
                <a:solidFill>
                  <a:prstClr val="black"/>
                </a:solidFill>
                <a:latin typeface="华文新魏" panose="02010800040101010101" pitchFamily="2" charset="-122"/>
                <a:ea typeface="华文新魏" panose="02010800040101010101" pitchFamily="2" charset="-122"/>
              </a:rPr>
              <a:t>的主要内容是什么？你如何理解“精彩极了”“糟糕透了”？ </a:t>
            </a:r>
            <a:endParaRPr lang="zh-CN" altLang="en-US" sz="3600" b="1" dirty="0">
              <a:solidFill>
                <a:prstClr val="black"/>
              </a:solidFill>
              <a:latin typeface="华文新魏" panose="02010800040101010101" pitchFamily="2" charset="-122"/>
              <a:ea typeface="华文新魏" panose="02010800040101010101" pitchFamily="2" charset="-122"/>
            </a:endParaRPr>
          </a:p>
        </p:txBody>
      </p:sp>
      <p:grpSp>
        <p:nvGrpSpPr>
          <p:cNvPr id="3" name="组合 2"/>
          <p:cNvGrpSpPr/>
          <p:nvPr/>
        </p:nvGrpSpPr>
        <p:grpSpPr>
          <a:xfrm>
            <a:off x="107504" y="928291"/>
            <a:ext cx="2071702" cy="581818"/>
            <a:chOff x="467544" y="1268760"/>
            <a:chExt cx="2071702" cy="581818"/>
          </a:xfrm>
        </p:grpSpPr>
        <p:sp>
          <p:nvSpPr>
            <p:cNvPr id="4" name="同侧圆角矩形 3"/>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sp>
        <p:nvSpPr>
          <p:cNvPr id="7" name="矩形 6"/>
          <p:cNvSpPr/>
          <p:nvPr/>
        </p:nvSpPr>
        <p:spPr>
          <a:xfrm>
            <a:off x="536100" y="2829129"/>
            <a:ext cx="8607900" cy="3416320"/>
          </a:xfrm>
          <a:prstGeom prst="rect">
            <a:avLst/>
          </a:prstGeom>
        </p:spPr>
        <p:txBody>
          <a:bodyPr wrap="square">
            <a:spAutoFit/>
          </a:bodyPr>
          <a:lstStyle/>
          <a:p>
            <a:r>
              <a:rPr lang="en-US" altLang="zh-CN" sz="3600" b="1" dirty="0" smtClean="0">
                <a:solidFill>
                  <a:srgbClr val="0000CC"/>
                </a:solidFill>
                <a:latin typeface="华文新魏" panose="02010800040101010101" pitchFamily="2" charset="-122"/>
                <a:ea typeface="华文新魏" panose="02010800040101010101" pitchFamily="2" charset="-122"/>
              </a:rPr>
              <a:t>         8</a:t>
            </a:r>
            <a:r>
              <a:rPr lang="zh-CN" altLang="en-US" sz="3600" b="1" dirty="0">
                <a:solidFill>
                  <a:srgbClr val="0000CC"/>
                </a:solidFill>
                <a:latin typeface="华文新魏" panose="02010800040101010101" pitchFamily="2" charset="-122"/>
                <a:ea typeface="华文新魏" panose="02010800040101010101" pitchFamily="2" charset="-122"/>
              </a:rPr>
              <a:t>岁时，“我”写下了平生的第一首诗，妈妈的评价</a:t>
            </a:r>
            <a:r>
              <a:rPr lang="zh-CN" altLang="en-US" sz="3600" b="1">
                <a:solidFill>
                  <a:srgbClr val="0000CC"/>
                </a:solidFill>
                <a:latin typeface="华文新魏" panose="02010800040101010101" pitchFamily="2" charset="-122"/>
                <a:ea typeface="华文新魏" panose="02010800040101010101" pitchFamily="2" charset="-122"/>
              </a:rPr>
              <a:t>是“精彩极了”</a:t>
            </a:r>
            <a:r>
              <a:rPr lang="zh-CN" altLang="en-US" sz="3600" b="1" dirty="0">
                <a:solidFill>
                  <a:srgbClr val="0000CC"/>
                </a:solidFill>
                <a:latin typeface="华文新魏" panose="02010800040101010101" pitchFamily="2" charset="-122"/>
                <a:ea typeface="华文新魏" panose="02010800040101010101" pitchFamily="2" charset="-122"/>
              </a:rPr>
              <a:t>，爸爸的评价</a:t>
            </a:r>
            <a:r>
              <a:rPr lang="zh-CN" altLang="en-US" sz="3600" b="1">
                <a:solidFill>
                  <a:srgbClr val="0000CC"/>
                </a:solidFill>
                <a:latin typeface="华文新魏" panose="02010800040101010101" pitchFamily="2" charset="-122"/>
                <a:ea typeface="华文新魏" panose="02010800040101010101" pitchFamily="2" charset="-122"/>
              </a:rPr>
              <a:t>是“糟糕透了”</a:t>
            </a:r>
            <a:r>
              <a:rPr lang="zh-CN" altLang="en-US" sz="3600" b="1" dirty="0">
                <a:solidFill>
                  <a:srgbClr val="0000CC"/>
                </a:solidFill>
                <a:latin typeface="华文新魏" panose="02010800040101010101" pitchFamily="2" charset="-122"/>
                <a:ea typeface="华文新魏" panose="02010800040101010101" pitchFamily="2" charset="-122"/>
              </a:rPr>
              <a:t>。成年后，“我”体会到了父母的不同评价对“我”的成长所起的重要作用，“我”学会了如何正确地对待生活中的批评和赞扬。</a:t>
            </a:r>
            <a:endParaRPr lang="zh-CN" altLang="en-US" sz="3600" b="1" dirty="0">
              <a:solidFill>
                <a:srgbClr val="0000CC"/>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7504" y="928291"/>
            <a:ext cx="2071702" cy="581818"/>
            <a:chOff x="467544" y="1268760"/>
            <a:chExt cx="2071702" cy="581818"/>
          </a:xfrm>
        </p:grpSpPr>
        <p:sp>
          <p:nvSpPr>
            <p:cNvPr id="4" name="同侧圆角矩形 3"/>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pic>
        <p:nvPicPr>
          <p:cNvPr id="6" name="Picture 2" descr="F:\七彩课堂插图板式封面\排版用图标、页眉页脚\标题图（终-排版用）共29个\语文大课堂.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502" t="10019" r="16509" b="15160"/>
          <a:stretch>
            <a:fillRect/>
          </a:stretch>
        </p:blipFill>
        <p:spPr bwMode="auto">
          <a:xfrm>
            <a:off x="417211" y="5474673"/>
            <a:ext cx="1418485" cy="879758"/>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683568" y="1504355"/>
            <a:ext cx="7848872" cy="3970318"/>
          </a:xfrm>
          <a:prstGeom prst="rect">
            <a:avLst/>
          </a:prstGeom>
        </p:spPr>
        <p:txBody>
          <a:bodyPr wrap="square">
            <a:spAutoFit/>
          </a:bodyPr>
          <a:lstStyle/>
          <a:p>
            <a:r>
              <a:rPr lang="zh-CN" altLang="en-US" sz="3600" b="1" dirty="0" smtClean="0">
                <a:solidFill>
                  <a:prstClr val="black"/>
                </a:solidFill>
                <a:latin typeface="华文新魏" panose="02010800040101010101" pitchFamily="2" charset="-122"/>
                <a:ea typeface="华文新魏" panose="02010800040101010101" pitchFamily="2" charset="-122"/>
              </a:rPr>
              <a:t>       </a:t>
            </a:r>
            <a:r>
              <a:rPr lang="en-US" altLang="zh-CN" sz="3600" b="1" dirty="0" smtClean="0">
                <a:solidFill>
                  <a:prstClr val="black"/>
                </a:solidFill>
                <a:latin typeface="华文新魏" panose="02010800040101010101" pitchFamily="2" charset="-122"/>
                <a:ea typeface="华文新魏" panose="02010800040101010101" pitchFamily="2" charset="-122"/>
              </a:rPr>
              <a:t>2.</a:t>
            </a:r>
            <a:r>
              <a:rPr lang="zh-CN" altLang="en-US" sz="3600" b="1" dirty="0" smtClean="0">
                <a:solidFill>
                  <a:prstClr val="black"/>
                </a:solidFill>
                <a:latin typeface="华文新魏" panose="02010800040101010101" pitchFamily="2" charset="-122"/>
                <a:ea typeface="华文新魏" panose="02010800040101010101" pitchFamily="2" charset="-122"/>
              </a:rPr>
              <a:t> 文章</a:t>
            </a:r>
            <a:r>
              <a:rPr lang="zh-CN" altLang="en-US" sz="3600" b="1" dirty="0">
                <a:solidFill>
                  <a:prstClr val="black"/>
                </a:solidFill>
                <a:latin typeface="华文新魏" panose="02010800040101010101" pitchFamily="2" charset="-122"/>
                <a:ea typeface="华文新魏" panose="02010800040101010101" pitchFamily="2" charset="-122"/>
              </a:rPr>
              <a:t>可分为几个部分</a:t>
            </a:r>
            <a:r>
              <a:rPr lang="zh-CN" altLang="en-US" sz="3600" b="1" dirty="0" smtClean="0">
                <a:solidFill>
                  <a:prstClr val="black"/>
                </a:solidFill>
                <a:latin typeface="华文新魏" panose="02010800040101010101" pitchFamily="2" charset="-122"/>
                <a:ea typeface="华文新魏" panose="02010800040101010101" pitchFamily="2" charset="-122"/>
              </a:rPr>
              <a:t>？</a:t>
            </a:r>
            <a:endParaRPr lang="en-US" altLang="zh-CN" sz="3600" b="1" dirty="0" smtClean="0">
              <a:solidFill>
                <a:prstClr val="black"/>
              </a:solidFill>
              <a:latin typeface="华文新魏" panose="02010800040101010101" pitchFamily="2" charset="-122"/>
              <a:ea typeface="华文新魏" panose="02010800040101010101" pitchFamily="2" charset="-122"/>
            </a:endParaRPr>
          </a:p>
          <a:p>
            <a:r>
              <a:rPr lang="zh-CN" altLang="en-US" sz="3600" b="1" dirty="0" smtClean="0">
                <a:solidFill>
                  <a:prstClr val="black"/>
                </a:solidFill>
                <a:latin typeface="华文新魏" panose="02010800040101010101" pitchFamily="2" charset="-122"/>
                <a:ea typeface="华文新魏" panose="02010800040101010101" pitchFamily="2" charset="-122"/>
              </a:rPr>
              <a:t> </a:t>
            </a:r>
            <a:r>
              <a:rPr lang="zh-CN" altLang="en-US" sz="3600" b="1" dirty="0">
                <a:solidFill>
                  <a:prstClr val="black"/>
                </a:solidFill>
                <a:latin typeface="华文新魏" panose="02010800040101010101" pitchFamily="2" charset="-122"/>
                <a:ea typeface="华文新魏" panose="02010800040101010101" pitchFamily="2" charset="-122"/>
              </a:rPr>
              <a:t>本文按时间的先后顺序，可以分为两个部分： </a:t>
            </a:r>
            <a:endParaRPr lang="en-US" altLang="zh-CN" sz="3600" b="1" dirty="0" smtClean="0">
              <a:solidFill>
                <a:prstClr val="black"/>
              </a:solidFill>
              <a:latin typeface="华文新魏" panose="02010800040101010101" pitchFamily="2" charset="-122"/>
              <a:ea typeface="华文新魏" panose="02010800040101010101" pitchFamily="2" charset="-122"/>
            </a:endParaRPr>
          </a:p>
          <a:p>
            <a:r>
              <a:rPr lang="zh-CN" altLang="en-US" sz="3600" b="1" dirty="0" smtClean="0">
                <a:solidFill>
                  <a:prstClr val="black"/>
                </a:solidFill>
                <a:latin typeface="华文新魏" panose="02010800040101010101" pitchFamily="2" charset="-122"/>
                <a:ea typeface="华文新魏" panose="02010800040101010101" pitchFamily="2" charset="-122"/>
              </a:rPr>
              <a:t>第</a:t>
            </a:r>
            <a:r>
              <a:rPr lang="zh-CN" altLang="en-US" sz="3600" b="1" dirty="0">
                <a:solidFill>
                  <a:prstClr val="black"/>
                </a:solidFill>
                <a:latin typeface="华文新魏" panose="02010800040101010101" pitchFamily="2" charset="-122"/>
                <a:ea typeface="华文新魏" panose="02010800040101010101" pitchFamily="2" charset="-122"/>
              </a:rPr>
              <a:t>一部分（第</a:t>
            </a:r>
            <a:r>
              <a:rPr lang="en-US" altLang="zh-CN" sz="3600" b="1" dirty="0">
                <a:solidFill>
                  <a:prstClr val="black"/>
                </a:solidFill>
                <a:latin typeface="华文新魏" panose="02010800040101010101" pitchFamily="2" charset="-122"/>
                <a:ea typeface="华文新魏" panose="02010800040101010101" pitchFamily="2" charset="-122"/>
              </a:rPr>
              <a:t>1——14</a:t>
            </a:r>
            <a:r>
              <a:rPr lang="zh-CN" altLang="en-US" sz="3600" b="1" dirty="0">
                <a:solidFill>
                  <a:prstClr val="black"/>
                </a:solidFill>
                <a:latin typeface="华文新魏" panose="02010800040101010101" pitchFamily="2" charset="-122"/>
                <a:ea typeface="华文新魏" panose="02010800040101010101" pitchFamily="2" charset="-122"/>
              </a:rPr>
              <a:t>自然段）：讲述了“我”童年的一个故事。 第二部分（第</a:t>
            </a:r>
            <a:r>
              <a:rPr lang="en-US" altLang="zh-CN" sz="3600" b="1" dirty="0">
                <a:solidFill>
                  <a:prstClr val="black"/>
                </a:solidFill>
                <a:latin typeface="华文新魏" panose="02010800040101010101" pitchFamily="2" charset="-122"/>
                <a:ea typeface="华文新魏" panose="02010800040101010101" pitchFamily="2" charset="-122"/>
              </a:rPr>
              <a:t>15——17</a:t>
            </a:r>
            <a:r>
              <a:rPr lang="zh-CN" altLang="en-US" sz="3600" b="1" dirty="0">
                <a:solidFill>
                  <a:prstClr val="black"/>
                </a:solidFill>
                <a:latin typeface="华文新魏" panose="02010800040101010101" pitchFamily="2" charset="-122"/>
                <a:ea typeface="华文新魏" panose="02010800040101010101" pitchFamily="2" charset="-122"/>
              </a:rPr>
              <a:t>自然段）：讲述了“我”后来对这件事的认识。 </a:t>
            </a:r>
            <a:endParaRPr lang="zh-CN" altLang="en-US" sz="3600" b="1" dirty="0">
              <a:solidFill>
                <a:prstClr val="black"/>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2276872"/>
            <a:ext cx="7632848" cy="1754326"/>
          </a:xfrm>
          <a:prstGeom prst="rect">
            <a:avLst/>
          </a:prstGeom>
        </p:spPr>
        <p:txBody>
          <a:bodyPr wrap="square">
            <a:spAutoFit/>
          </a:bodyPr>
          <a:lstStyle/>
          <a:p>
            <a:pPr indent="457200" fontAlgn="base">
              <a:spcBef>
                <a:spcPct val="50000"/>
              </a:spcBef>
              <a:spcAft>
                <a:spcPct val="0"/>
              </a:spcAft>
            </a:pPr>
            <a:r>
              <a:rPr kumimoji="1" lang="en-US" altLang="zh-CN" sz="3600" b="1" dirty="0" smtClean="0">
                <a:solidFill>
                  <a:srgbClr val="040000"/>
                </a:solidFill>
                <a:latin typeface="华文新魏" panose="02010800040101010101" pitchFamily="2" charset="-122"/>
                <a:ea typeface="华文新魏" panose="02010800040101010101" pitchFamily="2" charset="-122"/>
              </a:rPr>
              <a:t>    3.</a:t>
            </a:r>
            <a:r>
              <a:rPr kumimoji="1" lang="zh-CN" altLang="en-US" sz="3600" b="1" dirty="0" smtClean="0">
                <a:solidFill>
                  <a:srgbClr val="040000"/>
                </a:solidFill>
                <a:latin typeface="华文新魏" panose="02010800040101010101" pitchFamily="2" charset="-122"/>
                <a:ea typeface="华文新魏" panose="02010800040101010101" pitchFamily="2" charset="-122"/>
              </a:rPr>
              <a:t>快速</a:t>
            </a:r>
            <a:r>
              <a:rPr kumimoji="1" lang="zh-CN" altLang="en-US" sz="3600" b="1" dirty="0">
                <a:solidFill>
                  <a:srgbClr val="040000"/>
                </a:solidFill>
                <a:latin typeface="华文新魏" panose="02010800040101010101" pitchFamily="2" charset="-122"/>
                <a:ea typeface="华文新魏" panose="02010800040101010101" pitchFamily="2" charset="-122"/>
              </a:rPr>
              <a:t>浏览课文第</a:t>
            </a:r>
            <a:r>
              <a:rPr kumimoji="1" lang="en-US" altLang="zh-CN" sz="3600" b="1" dirty="0">
                <a:solidFill>
                  <a:srgbClr val="040000"/>
                </a:solidFill>
                <a:latin typeface="华文新魏" panose="02010800040101010101" pitchFamily="2" charset="-122"/>
                <a:ea typeface="华文新魏" panose="02010800040101010101" pitchFamily="2" charset="-122"/>
              </a:rPr>
              <a:t>1—14</a:t>
            </a:r>
            <a:r>
              <a:rPr kumimoji="1" lang="zh-CN" altLang="en-US" sz="3600" b="1" dirty="0">
                <a:solidFill>
                  <a:srgbClr val="040000"/>
                </a:solidFill>
                <a:latin typeface="华文新魏" panose="02010800040101010101" pitchFamily="2" charset="-122"/>
                <a:ea typeface="华文新魏" panose="02010800040101010101" pitchFamily="2" charset="-122"/>
              </a:rPr>
              <a:t>自然段，用“</a:t>
            </a:r>
            <a:r>
              <a:rPr kumimoji="1" lang="en-US" altLang="zh-CN" sz="3600" b="1" dirty="0" smtClean="0">
                <a:solidFill>
                  <a:prstClr val="black"/>
                </a:solidFill>
                <a:latin typeface="华文新魏" panose="02010800040101010101" pitchFamily="2" charset="-122"/>
                <a:ea typeface="华文新魏" panose="02010800040101010101" pitchFamily="2" charset="-122"/>
              </a:rPr>
              <a:t>——”</a:t>
            </a:r>
            <a:r>
              <a:rPr kumimoji="1" lang="zh-CN" altLang="en-US" sz="3600" b="1" dirty="0" smtClean="0">
                <a:solidFill>
                  <a:srgbClr val="040000"/>
                </a:solidFill>
                <a:latin typeface="华文新魏" panose="02010800040101010101" pitchFamily="2" charset="-122"/>
                <a:ea typeface="华文新魏" panose="02010800040101010101" pitchFamily="2" charset="-122"/>
              </a:rPr>
              <a:t>画</a:t>
            </a:r>
            <a:r>
              <a:rPr kumimoji="1" lang="zh-CN" altLang="en-US" sz="3600" b="1" dirty="0">
                <a:solidFill>
                  <a:srgbClr val="040000"/>
                </a:solidFill>
                <a:latin typeface="华文新魏" panose="02010800040101010101" pitchFamily="2" charset="-122"/>
                <a:ea typeface="华文新魏" panose="02010800040101010101" pitchFamily="2" charset="-122"/>
              </a:rPr>
              <a:t>出父母的评价，想想从巴迪父母的话中你体会到什么？</a:t>
            </a:r>
            <a:endParaRPr kumimoji="1" lang="zh-CN" altLang="en-US" sz="3600" b="1" dirty="0">
              <a:solidFill>
                <a:srgbClr val="040000"/>
              </a:solidFill>
              <a:latin typeface="华文新魏" panose="02010800040101010101" pitchFamily="2" charset="-122"/>
              <a:ea typeface="华文新魏" panose="02010800040101010101" pitchFamily="2" charset="-122"/>
            </a:endParaRPr>
          </a:p>
        </p:txBody>
      </p:sp>
      <p:grpSp>
        <p:nvGrpSpPr>
          <p:cNvPr id="3" name="组合 2"/>
          <p:cNvGrpSpPr/>
          <p:nvPr/>
        </p:nvGrpSpPr>
        <p:grpSpPr>
          <a:xfrm>
            <a:off x="107504" y="928291"/>
            <a:ext cx="2071702" cy="581818"/>
            <a:chOff x="467544" y="1268760"/>
            <a:chExt cx="2071702" cy="581818"/>
          </a:xfrm>
        </p:grpSpPr>
        <p:sp>
          <p:nvSpPr>
            <p:cNvPr id="4" name="同侧圆角矩形 3"/>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pic>
        <p:nvPicPr>
          <p:cNvPr id="6" name="Picture 2" descr="F:\七彩课堂插图板式封面\排版用图标、页眉页脚\标题图（终-排版用）共29个\语文大课堂.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502" t="10019" r="16509" b="15160"/>
          <a:stretch>
            <a:fillRect/>
          </a:stretch>
        </p:blipFill>
        <p:spPr bwMode="auto">
          <a:xfrm>
            <a:off x="428596" y="4772025"/>
            <a:ext cx="2328892" cy="1562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827584" y="1628800"/>
            <a:ext cx="7595264"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3600" dirty="0" smtClean="0">
                <a:solidFill>
                  <a:prstClr val="black"/>
                </a:solidFill>
                <a:latin typeface="华文新魏" panose="02010800040101010101" pitchFamily="2" charset="-122"/>
                <a:ea typeface="华文新魏" panose="02010800040101010101" pitchFamily="2" charset="-122"/>
              </a:rPr>
              <a:t>        记得</a:t>
            </a:r>
            <a:r>
              <a:rPr lang="zh-CN" altLang="en-US" sz="3600" dirty="0">
                <a:solidFill>
                  <a:prstClr val="black"/>
                </a:solidFill>
                <a:latin typeface="华文新魏" panose="02010800040101010101" pitchFamily="2" charset="-122"/>
                <a:ea typeface="华文新魏" panose="02010800040101010101" pitchFamily="2" charset="-122"/>
              </a:rPr>
              <a:t>七八岁的时候，我写</a:t>
            </a:r>
            <a:r>
              <a:rPr lang="zh-CN" altLang="en-US" sz="3600" dirty="0" smtClean="0">
                <a:solidFill>
                  <a:prstClr val="black"/>
                </a:solidFill>
                <a:latin typeface="华文新魏" panose="02010800040101010101" pitchFamily="2" charset="-122"/>
                <a:ea typeface="华文新魏" panose="02010800040101010101" pitchFamily="2" charset="-122"/>
              </a:rPr>
              <a:t>了第一</a:t>
            </a:r>
            <a:r>
              <a:rPr lang="zh-CN" altLang="en-US" sz="3600" dirty="0">
                <a:solidFill>
                  <a:prstClr val="black"/>
                </a:solidFill>
                <a:latin typeface="华文新魏" panose="02010800040101010101" pitchFamily="2" charset="-122"/>
                <a:ea typeface="华文新魏" panose="02010800040101010101" pitchFamily="2" charset="-122"/>
              </a:rPr>
              <a:t>首诗。母亲一念完那首诗，</a:t>
            </a:r>
            <a:r>
              <a:rPr lang="zh-CN" altLang="en-US" sz="3600" dirty="0" smtClean="0">
                <a:solidFill>
                  <a:prstClr val="black"/>
                </a:solidFill>
                <a:latin typeface="华文新魏" panose="02010800040101010101" pitchFamily="2" charset="-122"/>
                <a:ea typeface="华文新魏" panose="02010800040101010101" pitchFamily="2" charset="-122"/>
              </a:rPr>
              <a:t>眼睛亮亮地，</a:t>
            </a:r>
            <a:r>
              <a:rPr lang="zh-CN" altLang="en-US" sz="3600" dirty="0">
                <a:solidFill>
                  <a:prstClr val="black"/>
                </a:solidFill>
                <a:latin typeface="华文新魏" panose="02010800040101010101" pitchFamily="2" charset="-122"/>
                <a:ea typeface="华文新魏" panose="02010800040101010101" pitchFamily="2" charset="-122"/>
              </a:rPr>
              <a:t>兴奋地嚷</a:t>
            </a:r>
            <a:r>
              <a:rPr lang="zh-CN" altLang="en-US" sz="3600" dirty="0" smtClean="0">
                <a:solidFill>
                  <a:prstClr val="black"/>
                </a:solidFill>
                <a:latin typeface="华文新魏" panose="02010800040101010101" pitchFamily="2" charset="-122"/>
                <a:ea typeface="华文新魏" panose="02010800040101010101" pitchFamily="2" charset="-122"/>
              </a:rPr>
              <a:t>着：“</a:t>
            </a:r>
            <a:r>
              <a:rPr lang="zh-CN" altLang="en-US" sz="3600" dirty="0">
                <a:solidFill>
                  <a:prstClr val="black"/>
                </a:solidFill>
                <a:latin typeface="华文新魏" panose="02010800040101010101" pitchFamily="2" charset="-122"/>
                <a:ea typeface="华文新魏" panose="02010800040101010101" pitchFamily="2" charset="-122"/>
              </a:rPr>
              <a:t>巴迪</a:t>
            </a:r>
            <a:r>
              <a:rPr lang="zh-CN" altLang="en-US" sz="3600" dirty="0" smtClean="0">
                <a:solidFill>
                  <a:prstClr val="black"/>
                </a:solidFill>
                <a:latin typeface="华文新魏" panose="02010800040101010101" pitchFamily="2" charset="-122"/>
                <a:ea typeface="华文新魏" panose="02010800040101010101" pitchFamily="2" charset="-122"/>
              </a:rPr>
              <a:t>，真是</a:t>
            </a:r>
            <a:r>
              <a:rPr lang="zh-CN" altLang="en-US" sz="3600" dirty="0">
                <a:solidFill>
                  <a:prstClr val="black"/>
                </a:solidFill>
                <a:latin typeface="华文新魏" panose="02010800040101010101" pitchFamily="2" charset="-122"/>
                <a:ea typeface="华文新魏" panose="02010800040101010101" pitchFamily="2" charset="-122"/>
              </a:rPr>
              <a:t>你写的吗？多美的诗啊！精彩极了</a:t>
            </a:r>
            <a:r>
              <a:rPr lang="zh-CN" altLang="en-US" sz="3600" dirty="0" smtClean="0">
                <a:solidFill>
                  <a:prstClr val="black"/>
                </a:solidFill>
                <a:latin typeface="华文新魏" panose="02010800040101010101" pitchFamily="2" charset="-122"/>
                <a:ea typeface="华文新魏" panose="02010800040101010101" pitchFamily="2" charset="-122"/>
              </a:rPr>
              <a:t>！”她搂住了我，赞扬雨点般落在我身上。</a:t>
            </a:r>
            <a:endParaRPr lang="zh-CN" altLang="en-US" sz="3600" dirty="0">
              <a:solidFill>
                <a:prstClr val="black"/>
              </a:solidFill>
              <a:latin typeface="华文新魏" panose="02010800040101010101" pitchFamily="2" charset="-122"/>
              <a:ea typeface="华文新魏" panose="02010800040101010101" pitchFamily="2" charset="-122"/>
            </a:endParaRPr>
          </a:p>
          <a:p>
            <a:endParaRPr lang="zh-CN" altLang="en-US" sz="4800" dirty="0">
              <a:solidFill>
                <a:prstClr val="black"/>
              </a:solidFill>
              <a:ea typeface="楷体_GB2312" panose="02010609030101010101" pitchFamily="49" charset="-122"/>
            </a:endParaRPr>
          </a:p>
          <a:p>
            <a:endParaRPr lang="en-US" altLang="zh-CN" sz="4800" dirty="0">
              <a:solidFill>
                <a:prstClr val="black"/>
              </a:solidFill>
              <a:ea typeface="楷体_GB2312" panose="02010609030101010101" pitchFamily="49" charset="-122"/>
            </a:endParaRPr>
          </a:p>
        </p:txBody>
      </p:sp>
      <p:grpSp>
        <p:nvGrpSpPr>
          <p:cNvPr id="4" name="组合 3"/>
          <p:cNvGrpSpPr/>
          <p:nvPr/>
        </p:nvGrpSpPr>
        <p:grpSpPr>
          <a:xfrm>
            <a:off x="107504" y="928291"/>
            <a:ext cx="2071702" cy="581818"/>
            <a:chOff x="467544" y="1268760"/>
            <a:chExt cx="2071702" cy="581818"/>
          </a:xfrm>
        </p:grpSpPr>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pic>
        <p:nvPicPr>
          <p:cNvPr id="7" name="Picture 2" descr="F:\七彩课堂插图板式封面\排版用图标、页眉页脚\标题图（终-排版用）共29个\语文大课堂.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502" t="10019" r="16509" b="15160"/>
          <a:stretch>
            <a:fillRect/>
          </a:stretch>
        </p:blipFill>
        <p:spPr bwMode="auto">
          <a:xfrm>
            <a:off x="428596" y="4772025"/>
            <a:ext cx="2328892" cy="1562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ppt_x"/>
                                          </p:val>
                                        </p:tav>
                                        <p:tav tm="100000">
                                          <p:val>
                                            <p:strVal val="#ppt_x"/>
                                          </p:val>
                                        </p:tav>
                                      </p:tavLst>
                                    </p:anim>
                                    <p:anim calcmode="lin" valueType="num">
                                      <p:cBhvr additive="base">
                                        <p:cTn id="8" dur="500" fill="hold"/>
                                        <p:tgtEl>
                                          <p:spTgt spid="57346"/>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hlinkClick r:id="rId1" action="ppaction://hlinksldjump"/>
          </p:cNvPr>
          <p:cNvSpPr txBox="1">
            <a:spLocks noChangeArrowheads="1"/>
          </p:cNvSpPr>
          <p:nvPr/>
        </p:nvSpPr>
        <p:spPr bwMode="auto">
          <a:xfrm>
            <a:off x="611560" y="1638958"/>
            <a:ext cx="7595264"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600" dirty="0" smtClean="0">
                <a:solidFill>
                  <a:prstClr val="black"/>
                </a:solidFill>
                <a:latin typeface="华文新魏" panose="02010800040101010101" pitchFamily="2" charset="-122"/>
                <a:ea typeface="华文新魏" panose="02010800040101010101" pitchFamily="2" charset="-122"/>
              </a:rPr>
              <a:t>        记得</a:t>
            </a:r>
            <a:r>
              <a:rPr lang="zh-CN" altLang="en-US" sz="3600" dirty="0">
                <a:solidFill>
                  <a:prstClr val="black"/>
                </a:solidFill>
                <a:latin typeface="华文新魏" panose="02010800040101010101" pitchFamily="2" charset="-122"/>
                <a:ea typeface="华文新魏" panose="02010800040101010101" pitchFamily="2" charset="-122"/>
              </a:rPr>
              <a:t>七八岁的时候，我写了一首诗。母亲</a:t>
            </a:r>
            <a:r>
              <a:rPr lang="zh-CN" altLang="en-US" sz="3600" dirty="0">
                <a:solidFill>
                  <a:srgbClr val="0000CC"/>
                </a:solidFill>
                <a:latin typeface="华文新魏" panose="02010800040101010101" pitchFamily="2" charset="-122"/>
                <a:ea typeface="华文新魏" panose="02010800040101010101" pitchFamily="2" charset="-122"/>
              </a:rPr>
              <a:t>一念完</a:t>
            </a:r>
            <a:r>
              <a:rPr lang="zh-CN" altLang="en-US" sz="3600" dirty="0">
                <a:solidFill>
                  <a:prstClr val="black"/>
                </a:solidFill>
                <a:latin typeface="华文新魏" panose="02010800040101010101" pitchFamily="2" charset="-122"/>
                <a:ea typeface="华文新魏" panose="02010800040101010101" pitchFamily="2" charset="-122"/>
              </a:rPr>
              <a:t>那首诗，</a:t>
            </a:r>
            <a:r>
              <a:rPr lang="zh-CN" altLang="en-US" sz="3600" dirty="0" smtClean="0">
                <a:solidFill>
                  <a:prstClr val="black"/>
                </a:solidFill>
                <a:latin typeface="华文新魏" panose="02010800040101010101" pitchFamily="2" charset="-122"/>
                <a:ea typeface="华文新魏" panose="02010800040101010101" pitchFamily="2" charset="-122"/>
              </a:rPr>
              <a:t>眼睛</a:t>
            </a:r>
            <a:r>
              <a:rPr lang="zh-CN" altLang="en-US" sz="3600" b="1" dirty="0" smtClean="0">
                <a:solidFill>
                  <a:schemeClr val="accent5">
                    <a:lumMod val="75000"/>
                  </a:schemeClr>
                </a:solidFill>
                <a:latin typeface="华文新魏" panose="02010800040101010101" pitchFamily="2" charset="-122"/>
                <a:ea typeface="华文新魏" panose="02010800040101010101" pitchFamily="2" charset="-122"/>
              </a:rPr>
              <a:t>亮亮地</a:t>
            </a:r>
            <a:r>
              <a:rPr lang="zh-CN" altLang="en-US" sz="3600" dirty="0" smtClean="0">
                <a:solidFill>
                  <a:prstClr val="black"/>
                </a:solidFill>
                <a:latin typeface="华文新魏" panose="02010800040101010101" pitchFamily="2" charset="-122"/>
                <a:ea typeface="华文新魏" panose="02010800040101010101" pitchFamily="2" charset="-122"/>
              </a:rPr>
              <a:t>，</a:t>
            </a:r>
            <a:r>
              <a:rPr lang="zh-CN" altLang="en-US" sz="3600" dirty="0">
                <a:solidFill>
                  <a:srgbClr val="0000CC"/>
                </a:solidFill>
                <a:latin typeface="华文新魏" panose="02010800040101010101" pitchFamily="2" charset="-122"/>
                <a:ea typeface="华文新魏" panose="02010800040101010101" pitchFamily="2" charset="-122"/>
              </a:rPr>
              <a:t>兴奋</a:t>
            </a:r>
            <a:r>
              <a:rPr lang="zh-CN" altLang="en-US" sz="3600" dirty="0">
                <a:solidFill>
                  <a:prstClr val="black"/>
                </a:solidFill>
                <a:latin typeface="华文新魏" panose="02010800040101010101" pitchFamily="2" charset="-122"/>
                <a:ea typeface="华文新魏" panose="02010800040101010101" pitchFamily="2" charset="-122"/>
              </a:rPr>
              <a:t>地</a:t>
            </a:r>
            <a:r>
              <a:rPr lang="zh-CN" altLang="en-US" sz="3600" dirty="0">
                <a:solidFill>
                  <a:srgbClr val="0000CC"/>
                </a:solidFill>
                <a:latin typeface="华文新魏" panose="02010800040101010101" pitchFamily="2" charset="-122"/>
                <a:ea typeface="华文新魏" panose="02010800040101010101" pitchFamily="2" charset="-122"/>
              </a:rPr>
              <a:t>嚷</a:t>
            </a:r>
            <a:r>
              <a:rPr lang="zh-CN" altLang="en-US" sz="3600" dirty="0">
                <a:solidFill>
                  <a:prstClr val="black"/>
                </a:solidFill>
                <a:latin typeface="华文新魏" panose="02010800040101010101" pitchFamily="2" charset="-122"/>
                <a:ea typeface="华文新魏" panose="02010800040101010101" pitchFamily="2" charset="-122"/>
              </a:rPr>
              <a:t>着：“巴迪</a:t>
            </a:r>
            <a:r>
              <a:rPr lang="zh-CN" altLang="en-US" sz="3600" dirty="0" smtClean="0">
                <a:solidFill>
                  <a:prstClr val="black"/>
                </a:solidFill>
                <a:latin typeface="华文新魏" panose="02010800040101010101" pitchFamily="2" charset="-122"/>
                <a:ea typeface="华文新魏" panose="02010800040101010101" pitchFamily="2" charset="-122"/>
              </a:rPr>
              <a:t>，真是</a:t>
            </a:r>
            <a:r>
              <a:rPr lang="zh-CN" altLang="en-US" sz="3600" dirty="0">
                <a:solidFill>
                  <a:srgbClr val="1F497D"/>
                </a:solidFill>
                <a:latin typeface="华文新魏" panose="02010800040101010101" pitchFamily="2" charset="-122"/>
                <a:ea typeface="华文新魏" panose="02010800040101010101" pitchFamily="2" charset="-122"/>
              </a:rPr>
              <a:t>你写</a:t>
            </a:r>
            <a:r>
              <a:rPr lang="zh-CN" altLang="en-US" sz="3600" dirty="0">
                <a:solidFill>
                  <a:prstClr val="black"/>
                </a:solidFill>
                <a:latin typeface="华文新魏" panose="02010800040101010101" pitchFamily="2" charset="-122"/>
                <a:ea typeface="华文新魏" panose="02010800040101010101" pitchFamily="2" charset="-122"/>
              </a:rPr>
              <a:t>的吗？</a:t>
            </a:r>
            <a:r>
              <a:rPr lang="zh-CN" altLang="en-US" sz="3600" dirty="0">
                <a:solidFill>
                  <a:srgbClr val="1F497D"/>
                </a:solidFill>
                <a:latin typeface="华文新魏" panose="02010800040101010101" pitchFamily="2" charset="-122"/>
                <a:ea typeface="华文新魏" panose="02010800040101010101" pitchFamily="2" charset="-122"/>
              </a:rPr>
              <a:t>多美</a:t>
            </a:r>
            <a:r>
              <a:rPr lang="zh-CN" altLang="en-US" sz="3600" dirty="0">
                <a:solidFill>
                  <a:prstClr val="black"/>
                </a:solidFill>
                <a:latin typeface="华文新魏" panose="02010800040101010101" pitchFamily="2" charset="-122"/>
                <a:ea typeface="华文新魏" panose="02010800040101010101" pitchFamily="2" charset="-122"/>
              </a:rPr>
              <a:t>的诗啊</a:t>
            </a:r>
            <a:r>
              <a:rPr lang="zh-CN" altLang="en-US" sz="3600" dirty="0" smtClean="0">
                <a:solidFill>
                  <a:prstClr val="black"/>
                </a:solidFill>
                <a:latin typeface="华文新魏" panose="02010800040101010101" pitchFamily="2" charset="-122"/>
                <a:ea typeface="华文新魏" panose="02010800040101010101" pitchFamily="2" charset="-122"/>
              </a:rPr>
              <a:t>！</a:t>
            </a:r>
            <a:r>
              <a:rPr lang="zh-CN" altLang="en-US" sz="3600" dirty="0">
                <a:solidFill>
                  <a:srgbClr val="0000CC"/>
                </a:solidFill>
                <a:latin typeface="华文新魏" panose="02010800040101010101" pitchFamily="2" charset="-122"/>
                <a:ea typeface="华文新魏" panose="02010800040101010101" pitchFamily="2" charset="-122"/>
              </a:rPr>
              <a:t>精彩极了</a:t>
            </a:r>
            <a:r>
              <a:rPr lang="zh-CN" altLang="en-US" sz="3600" dirty="0" smtClean="0">
                <a:solidFill>
                  <a:prstClr val="black"/>
                </a:solidFill>
                <a:latin typeface="华文新魏" panose="02010800040101010101" pitchFamily="2" charset="-122"/>
                <a:ea typeface="华文新魏" panose="02010800040101010101" pitchFamily="2" charset="-122"/>
              </a:rPr>
              <a:t>！”她</a:t>
            </a:r>
            <a:r>
              <a:rPr lang="zh-CN" altLang="en-US" sz="3600" dirty="0" smtClean="0">
                <a:solidFill>
                  <a:srgbClr val="0000CC"/>
                </a:solidFill>
                <a:latin typeface="华文新魏" panose="02010800040101010101" pitchFamily="2" charset="-122"/>
                <a:ea typeface="华文新魏" panose="02010800040101010101" pitchFamily="2" charset="-122"/>
              </a:rPr>
              <a:t>搂住了</a:t>
            </a:r>
            <a:r>
              <a:rPr lang="zh-CN" altLang="en-US" sz="3600" dirty="0" smtClean="0">
                <a:solidFill>
                  <a:prstClr val="black"/>
                </a:solidFill>
                <a:latin typeface="华文新魏" panose="02010800040101010101" pitchFamily="2" charset="-122"/>
                <a:ea typeface="华文新魏" panose="02010800040101010101" pitchFamily="2" charset="-122"/>
              </a:rPr>
              <a:t>我，</a:t>
            </a:r>
            <a:r>
              <a:rPr lang="zh-CN" altLang="en-US" sz="3600" dirty="0" smtClean="0">
                <a:solidFill>
                  <a:srgbClr val="0000CC"/>
                </a:solidFill>
                <a:latin typeface="华文新魏" panose="02010800040101010101" pitchFamily="2" charset="-122"/>
                <a:ea typeface="华文新魏" panose="02010800040101010101" pitchFamily="2" charset="-122"/>
              </a:rPr>
              <a:t>赞扬雨点般地落在我身上。</a:t>
            </a:r>
            <a:endParaRPr lang="zh-CN" altLang="en-US" sz="3600" dirty="0">
              <a:solidFill>
                <a:prstClr val="black"/>
              </a:solidFill>
              <a:latin typeface="华文新魏" panose="02010800040101010101" pitchFamily="2" charset="-122"/>
              <a:ea typeface="华文新魏" panose="02010800040101010101" pitchFamily="2" charset="-122"/>
            </a:endParaRPr>
          </a:p>
          <a:p>
            <a:endParaRPr lang="zh-CN" altLang="en-US" sz="3600" dirty="0">
              <a:solidFill>
                <a:prstClr val="black"/>
              </a:solidFill>
              <a:ea typeface="楷体_GB2312" panose="02010609030101010101" pitchFamily="49" charset="-122"/>
            </a:endParaRPr>
          </a:p>
          <a:p>
            <a:endParaRPr lang="en-US" altLang="zh-CN" sz="3600" dirty="0">
              <a:solidFill>
                <a:prstClr val="black"/>
              </a:solidFill>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41" name="Rectangle 9"/>
          <p:cNvSpPr>
            <a:spLocks noGrp="1" noChangeArrowheads="1"/>
          </p:cNvSpPr>
          <p:nvPr>
            <p:ph type="title" idx="4294967295"/>
          </p:nvPr>
        </p:nvSpPr>
        <p:spPr bwMode="auto">
          <a:xfrm>
            <a:off x="428596" y="1628800"/>
            <a:ext cx="8229600" cy="11430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l"/>
            <a:r>
              <a:rPr lang="en-US" altLang="zh-CN" sz="4000" dirty="0"/>
              <a:t>        </a:t>
            </a:r>
            <a:r>
              <a:rPr lang="zh-CN" altLang="en-US" sz="3600" dirty="0" smtClean="0">
                <a:solidFill>
                  <a:srgbClr val="3333FF"/>
                </a:solidFill>
                <a:latin typeface="华文新魏" panose="02010800040101010101" pitchFamily="2" charset="-122"/>
                <a:ea typeface="华文新魏" panose="02010800040101010101" pitchFamily="2" charset="-122"/>
              </a:rPr>
              <a:t>“</a:t>
            </a:r>
            <a:r>
              <a:rPr lang="zh-CN" altLang="en-US" sz="3600" dirty="0" smtClean="0">
                <a:solidFill>
                  <a:schemeClr val="tx1"/>
                </a:solidFill>
                <a:latin typeface="华文新魏" panose="02010800040101010101" pitchFamily="2" charset="-122"/>
                <a:ea typeface="华文新魏" panose="02010800040101010101" pitchFamily="2" charset="-122"/>
              </a:rPr>
              <a:t>我</a:t>
            </a:r>
            <a:r>
              <a:rPr lang="zh-CN" altLang="en-US" sz="3600" dirty="0">
                <a:solidFill>
                  <a:srgbClr val="3333FF"/>
                </a:solidFill>
                <a:latin typeface="华文新魏" panose="02010800040101010101" pitchFamily="2" charset="-122"/>
                <a:ea typeface="华文新魏" panose="02010800040101010101" pitchFamily="2" charset="-122"/>
              </a:rPr>
              <a:t>看</a:t>
            </a:r>
            <a:r>
              <a:rPr lang="zh-CN" altLang="en-US" sz="3600" dirty="0" smtClean="0">
                <a:solidFill>
                  <a:srgbClr val="3333FF"/>
                </a:solidFill>
                <a:latin typeface="华文新魏" panose="02010800040101010101" pitchFamily="2" charset="-122"/>
                <a:ea typeface="华文新魏" panose="02010800040101010101" pitchFamily="2" charset="-122"/>
              </a:rPr>
              <a:t>，这首诗</a:t>
            </a:r>
            <a:r>
              <a:rPr lang="zh-CN" altLang="en-US" sz="3600" dirty="0" smtClean="0">
                <a:solidFill>
                  <a:srgbClr val="FF0000"/>
                </a:solidFill>
                <a:latin typeface="华文新魏" panose="02010800040101010101" pitchFamily="2" charset="-122"/>
                <a:ea typeface="华文新魏" panose="02010800040101010101" pitchFamily="2" charset="-122"/>
                <a:hlinkClick r:id="rId1" action="ppaction://hlinksldjump"/>
              </a:rPr>
              <a:t>糟糕</a:t>
            </a:r>
            <a:r>
              <a:rPr lang="zh-CN" altLang="en-US" sz="3600" dirty="0">
                <a:solidFill>
                  <a:srgbClr val="FF0000"/>
                </a:solidFill>
                <a:latin typeface="华文新魏" panose="02010800040101010101" pitchFamily="2" charset="-122"/>
                <a:ea typeface="华文新魏" panose="02010800040101010101" pitchFamily="2" charset="-122"/>
                <a:hlinkClick r:id="rId1" action="ppaction://hlinksldjump"/>
              </a:rPr>
              <a:t>透</a:t>
            </a:r>
            <a:r>
              <a:rPr lang="zh-CN" altLang="en-US" sz="3600" dirty="0" smtClean="0">
                <a:solidFill>
                  <a:srgbClr val="3333FF"/>
                </a:solidFill>
                <a:latin typeface="华文新魏" panose="02010800040101010101" pitchFamily="2" charset="-122"/>
                <a:ea typeface="华文新魏" panose="02010800040101010101" pitchFamily="2" charset="-122"/>
              </a:rPr>
              <a:t>了。”</a:t>
            </a:r>
            <a:r>
              <a:rPr lang="zh-CN" altLang="en-US" sz="3600" dirty="0" smtClean="0">
                <a:latin typeface="华文新魏" panose="02010800040101010101" pitchFamily="2" charset="-122"/>
                <a:ea typeface="华文新魏" panose="02010800040101010101" pitchFamily="2" charset="-122"/>
              </a:rPr>
              <a:t>父亲把诗扔回远处。</a:t>
            </a:r>
            <a:endParaRPr lang="zh-CN" altLang="en-US" sz="3600" dirty="0">
              <a:latin typeface="华文新魏" panose="02010800040101010101" pitchFamily="2" charset="-122"/>
              <a:ea typeface="华文新魏" panose="02010800040101010101" pitchFamily="2" charset="-122"/>
            </a:endParaRPr>
          </a:p>
        </p:txBody>
      </p:sp>
      <p:grpSp>
        <p:nvGrpSpPr>
          <p:cNvPr id="3" name="组合 2"/>
          <p:cNvGrpSpPr/>
          <p:nvPr/>
        </p:nvGrpSpPr>
        <p:grpSpPr>
          <a:xfrm>
            <a:off x="107504" y="928291"/>
            <a:ext cx="2071702" cy="581818"/>
            <a:chOff x="467544" y="1268760"/>
            <a:chExt cx="2071702" cy="581818"/>
          </a:xfrm>
        </p:grpSpPr>
        <p:sp>
          <p:nvSpPr>
            <p:cNvPr id="4" name="同侧圆角矩形 3"/>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pic>
        <p:nvPicPr>
          <p:cNvPr id="6" name="Picture 2" descr="F:\七彩课堂插图板式封面\排版用图标、页眉页脚\标题图（终-排版用）共29个\语文大课堂.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502" t="10019" r="16509" b="15160"/>
          <a:stretch>
            <a:fillRect/>
          </a:stretch>
        </p:blipFill>
        <p:spPr bwMode="auto">
          <a:xfrm>
            <a:off x="428596" y="4772025"/>
            <a:ext cx="2328892" cy="1562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556792"/>
            <a:ext cx="7776864" cy="1195070"/>
          </a:xfrm>
          <a:prstGeom prst="rect">
            <a:avLst/>
          </a:prstGeom>
        </p:spPr>
        <p:txBody>
          <a:bodyPr wrap="square">
            <a:spAutoFit/>
          </a:bodyPr>
          <a:lstStyle/>
          <a:p>
            <a:r>
              <a:rPr lang="zh-CN" altLang="en-US" sz="3600" b="1" dirty="0" smtClean="0">
                <a:solidFill>
                  <a:srgbClr val="040000"/>
                </a:solidFill>
              </a:rPr>
              <a:t>       </a:t>
            </a:r>
            <a:r>
              <a:rPr lang="zh-CN" altLang="en-US" sz="3600" b="1" dirty="0">
                <a:solidFill>
                  <a:srgbClr val="040000"/>
                </a:solidFill>
                <a:latin typeface="华文新魏" panose="02010800040101010101" pitchFamily="2" charset="-122"/>
                <a:ea typeface="华文新魏" panose="02010800040101010101" pitchFamily="2" charset="-122"/>
              </a:rPr>
              <a:t>完成表格（</a:t>
            </a:r>
            <a:r>
              <a:rPr lang="zh-CN" altLang="en-US" sz="3600" b="1" dirty="0">
                <a:solidFill>
                  <a:srgbClr val="040000"/>
                </a:solidFill>
                <a:latin typeface="华文新魏" panose="02010800040101010101" pitchFamily="2" charset="-122"/>
                <a:ea typeface="华文新魏" panose="02010800040101010101" pitchFamily="2" charset="-122"/>
                <a:sym typeface="+mn-ea"/>
              </a:rPr>
              <a:t>先</a:t>
            </a:r>
            <a:r>
              <a:rPr lang="zh-CN" altLang="en-US" sz="3600" b="1" dirty="0">
                <a:solidFill>
                  <a:srgbClr val="040000"/>
                </a:solidFill>
                <a:latin typeface="华文新魏" panose="02010800040101010101" pitchFamily="2" charset="-122"/>
                <a:ea typeface="华文新魏" panose="02010800040101010101" pitchFamily="2" charset="-122"/>
              </a:rPr>
              <a:t>看表，再根据要求用不同的符号在课文中标出来）</a:t>
            </a:r>
            <a:endParaRPr lang="zh-CN" altLang="en-US" sz="3600" b="1" dirty="0">
              <a:solidFill>
                <a:prstClr val="black"/>
              </a:solidFill>
              <a:latin typeface="华文新魏" panose="02010800040101010101" pitchFamily="2" charset="-122"/>
              <a:ea typeface="华文新魏" panose="02010800040101010101" pitchFamily="2" charset="-122"/>
            </a:endParaRPr>
          </a:p>
        </p:txBody>
      </p:sp>
      <p:grpSp>
        <p:nvGrpSpPr>
          <p:cNvPr id="3" name="组合 2"/>
          <p:cNvGrpSpPr/>
          <p:nvPr/>
        </p:nvGrpSpPr>
        <p:grpSpPr>
          <a:xfrm>
            <a:off x="418991" y="836712"/>
            <a:ext cx="2071702" cy="581818"/>
            <a:chOff x="467544" y="1268760"/>
            <a:chExt cx="2071702" cy="581818"/>
          </a:xfrm>
        </p:grpSpPr>
        <p:sp>
          <p:nvSpPr>
            <p:cNvPr id="4" name="同侧圆角矩形 3"/>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pic>
        <p:nvPicPr>
          <p:cNvPr id="6" name="Picture 2" descr="F:\七彩课堂插图板式封面\排版用图标、页眉页脚\标题图（终-排版用）共29个\语文大课堂.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502" t="10019" r="16509" b="15160"/>
          <a:stretch>
            <a:fillRect/>
          </a:stretch>
        </p:blipFill>
        <p:spPr bwMode="auto">
          <a:xfrm>
            <a:off x="179512" y="4653136"/>
            <a:ext cx="2328892" cy="1562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侧圆角矩形 1"/>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预习检查</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3" name="直线连接符 21"/>
          <p:cNvCxnSpPr/>
          <p:nvPr/>
        </p:nvCxnSpPr>
        <p:spPr>
          <a:xfrm flipV="1">
            <a:off x="467544" y="1924812"/>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3075" name="Picture 3" descr="F:\七彩课堂插图板式封面\排版用图标、页眉页脚\标题图（终-排版用）共29个\预习指导.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r="32519" b="9172"/>
          <a:stretch>
            <a:fillRect/>
          </a:stretch>
        </p:blipFill>
        <p:spPr bwMode="auto">
          <a:xfrm>
            <a:off x="3059832" y="824880"/>
            <a:ext cx="1355006" cy="1275384"/>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4"/>
          <p:cNvSpPr txBox="1">
            <a:spLocks noChangeArrowheads="1"/>
          </p:cNvSpPr>
          <p:nvPr/>
        </p:nvSpPr>
        <p:spPr bwMode="auto">
          <a:xfrm>
            <a:off x="1691680" y="2516703"/>
            <a:ext cx="6768752"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600" dirty="0" smtClean="0">
                <a:solidFill>
                  <a:srgbClr val="008000"/>
                </a:solidFill>
                <a:latin typeface="楷体_GB2312" panose="02010609030101010101" pitchFamily="49" charset="-122"/>
                <a:ea typeface="楷体_GB2312" panose="02010609030101010101" pitchFamily="49" charset="-122"/>
              </a:rPr>
              <a:t>    </a:t>
            </a:r>
            <a:r>
              <a:rPr lang="zh-CN" altLang="en-US" sz="3600" dirty="0">
                <a:solidFill>
                  <a:prstClr val="black"/>
                </a:solidFill>
                <a:latin typeface="华文新魏" panose="02010800040101010101" pitchFamily="2" charset="-122"/>
                <a:ea typeface="华文新魏" panose="02010800040101010101" pitchFamily="2" charset="-122"/>
              </a:rPr>
              <a:t>有感情地朗读课文，要求读准字音，读通句子，读得正确、流利。</a:t>
            </a:r>
            <a:endParaRPr lang="zh-CN" altLang="en-US" sz="3600" dirty="0">
              <a:solidFill>
                <a:prstClr val="black"/>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bwMode="auto">
          <a:xfrm>
            <a:off x="2063750" y="713110"/>
            <a:ext cx="6911975" cy="533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r>
              <a:rPr lang="zh-CN" altLang="en-US" sz="3200" b="1" dirty="0">
                <a:solidFill>
                  <a:schemeClr val="tx1"/>
                </a:solidFill>
              </a:rPr>
              <a:t>再读课文</a:t>
            </a:r>
            <a:r>
              <a:rPr lang="zh-CN" altLang="en-US" sz="3200" b="1" dirty="0" smtClean="0">
                <a:solidFill>
                  <a:schemeClr val="tx1"/>
                </a:solidFill>
              </a:rPr>
              <a:t>，合作</a:t>
            </a:r>
            <a:r>
              <a:rPr lang="zh-CN" altLang="en-US" sz="3200" b="1" dirty="0">
                <a:solidFill>
                  <a:schemeClr val="tx1"/>
                </a:solidFill>
              </a:rPr>
              <a:t>探究</a:t>
            </a:r>
            <a:r>
              <a:rPr lang="zh-CN" altLang="en-US" sz="3200" b="1" dirty="0" smtClean="0">
                <a:solidFill>
                  <a:schemeClr val="tx1"/>
                </a:solidFill>
              </a:rPr>
              <a:t>：填写表格</a:t>
            </a:r>
            <a:endParaRPr lang="zh-CN" altLang="en-US" sz="3200" b="1" dirty="0">
              <a:solidFill>
                <a:schemeClr val="tx1"/>
              </a:solidFill>
            </a:endParaRPr>
          </a:p>
        </p:txBody>
      </p:sp>
      <p:graphicFrame>
        <p:nvGraphicFramePr>
          <p:cNvPr id="11437" name="Group 173"/>
          <p:cNvGraphicFramePr>
            <a:graphicFrameLocks noGrp="1"/>
          </p:cNvGraphicFramePr>
          <p:nvPr/>
        </p:nvGraphicFramePr>
        <p:xfrm>
          <a:off x="539750" y="1268760"/>
          <a:ext cx="8208963" cy="5265420"/>
        </p:xfrm>
        <a:graphic>
          <a:graphicData uri="http://schemas.openxmlformats.org/drawingml/2006/table">
            <a:tbl>
              <a:tblPr/>
              <a:tblGrid>
                <a:gridCol w="881380"/>
                <a:gridCol w="1253808"/>
                <a:gridCol w="2632075"/>
                <a:gridCol w="1503362"/>
                <a:gridCol w="1938338"/>
              </a:tblGrid>
              <a:tr h="1008112">
                <a:tc>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2400" b="1" i="0" u="none" strike="noStrike" cap="none" normalizeH="0" baseline="0" dirty="0" smtClean="0">
                          <a:ln>
                            <a:noFill/>
                          </a:ln>
                          <a:solidFill>
                            <a:schemeClr val="tx1"/>
                          </a:solidFill>
                          <a:effectLst/>
                          <a:latin typeface="华文新魏" panose="02010800040101010101" pitchFamily="2" charset="-122"/>
                          <a:ea typeface="华文新魏" panose="02010800040101010101" pitchFamily="2" charset="-122"/>
                        </a:rPr>
                        <a:t>事情</a:t>
                      </a:r>
                      <a:endParaRPr kumimoji="1" lang="zh-CN" altLang="en-US" sz="2400" b="1" i="0" u="none" strike="noStrike" cap="none" normalizeH="0" baseline="0" dirty="0" smtClean="0">
                        <a:ln>
                          <a:noFill/>
                        </a:ln>
                        <a:solidFill>
                          <a:schemeClr val="tx1"/>
                        </a:solidFill>
                        <a:effectLst/>
                        <a:latin typeface="华文新魏" panose="02010800040101010101" pitchFamily="2" charset="-122"/>
                        <a:ea typeface="华文新魏" panose="02010800040101010101" pitchFamily="2" charset="-122"/>
                      </a:endParaRPr>
                    </a:p>
                  </a:txBody>
                  <a:tcPr anchor="ctr"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2400" b="1" i="0" u="none" strike="noStrike" kern="1200" cap="none"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rPr>
                        <a:t>母亲评价</a:t>
                      </a:r>
                      <a:endParaRPr kumimoji="1" lang="zh-CN" altLang="en-US" sz="2400" b="1" i="0" u="none" strike="noStrike" kern="1200" cap="none"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2400" b="1" i="0" u="none" strike="noStrike" kern="1200" cap="none"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rPr>
                        <a:t>当时“我”的表现和反应</a:t>
                      </a:r>
                      <a:endParaRPr kumimoji="1" lang="zh-CN" altLang="en-US" sz="2400" b="1" i="0" u="none" strike="noStrike" kern="1200" cap="none"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2400" b="1" i="0" u="none" strike="noStrike" kern="1200" cap="none" spc="-60"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rPr>
                        <a:t>几年后“我”的认识</a:t>
                      </a:r>
                      <a:endParaRPr kumimoji="1" lang="zh-CN" altLang="en-US" sz="2400" b="1" i="0" u="none" strike="noStrike" kern="1200" cap="none" spc="-60"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2400" b="1" i="0" u="none" strike="noStrike" kern="1200" cap="none"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rPr>
                        <a:t>成年后“我”的体会</a:t>
                      </a:r>
                      <a:endParaRPr kumimoji="1" lang="zh-CN" altLang="en-US" sz="2400" b="1" i="0" u="none" strike="noStrike" kern="1200" cap="none"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endParaRPr>
                    </a:p>
                  </a:txBody>
                  <a:tcPr anchor="ctr"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chemeClr val="bg1"/>
                    </a:solidFill>
                  </a:tcPr>
                </a:tc>
              </a:tr>
              <a:tr h="1838325">
                <a:tc rowSpan="4">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chemeClr val="bg1"/>
                    </a:solidFill>
                  </a:tcPr>
                </a:tc>
                <a:tc rowSpan="4">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chemeClr val="bg1"/>
                    </a:solidFill>
                  </a:tcPr>
                </a:tc>
              </a:tr>
              <a:tr h="762000">
                <a:tc vMerge="1">
                  <a:tcPr/>
                </a:tc>
                <a:tc rowSpan="2">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1" lang="zh-CN" altLang="en-US" sz="2400" b="1" i="0" u="none" strike="noStrike" kern="1200" cap="none"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rPr>
                        <a:t>父亲评价</a:t>
                      </a:r>
                      <a:endParaRPr kumimoji="1" lang="zh-CN" altLang="en-US" sz="2400" b="1" i="0" u="none" strike="noStrike" kern="1200" cap="none" normalizeH="0" baseline="0" dirty="0" smtClean="0">
                        <a:ln>
                          <a:noFill/>
                        </a:ln>
                        <a:solidFill>
                          <a:schemeClr val="tx1"/>
                        </a:solidFill>
                        <a:effectLst/>
                        <a:latin typeface="华文新魏" panose="02010800040101010101" pitchFamily="2" charset="-122"/>
                        <a:ea typeface="华文新魏" panose="02010800040101010101" pitchFamily="2" charset="-122"/>
                        <a:cs typeface="+mn-cs"/>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chemeClr val="bg1"/>
                    </a:solidFill>
                  </a:tcPr>
                </a:tc>
                <a:tc vMerge="1">
                  <a:tcPr/>
                </a:tc>
                <a:tc vMerge="1">
                  <a:tcPr/>
                </a:tc>
                <a:tc rowSpan="3">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solidFill>
                      <a:schemeClr val="bg1"/>
                    </a:solidFill>
                  </a:tcPr>
                </a:tc>
              </a:tr>
              <a:tr h="384175">
                <a:tc vMerge="1">
                  <a:tcPr/>
                </a:tc>
                <a:tc vMerge="1">
                  <a:tcPr/>
                </a:tc>
                <a:tc rowSpan="2">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solidFill>
                      <a:schemeClr val="bg1"/>
                    </a:solidFill>
                  </a:tcPr>
                </a:tc>
                <a:tc vMerge="1">
                  <a:tcPr/>
                </a:tc>
                <a:tc vMerge="1">
                  <a:tcPr/>
                </a:tc>
              </a:tr>
              <a:tr h="1092200">
                <a:tc vMerge="1">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1" lang="zh-CN"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solidFill>
                      <a:schemeClr val="bg1"/>
                    </a:solidFill>
                  </a:tcPr>
                </a:tc>
                <a:tc vMerge="1">
                  <a:tcPr/>
                </a:tc>
                <a:tc vMerge="1">
                  <a:tcPr/>
                </a:tc>
                <a:tc vMerge="1">
                  <a:tcPr/>
                </a:tc>
              </a:tr>
            </a:tbl>
          </a:graphicData>
        </a:graphic>
      </p:graphicFrame>
      <p:sp>
        <p:nvSpPr>
          <p:cNvPr id="11406" name="Text Box 142"/>
          <p:cNvSpPr txBox="1">
            <a:spLocks noChangeArrowheads="1"/>
          </p:cNvSpPr>
          <p:nvPr/>
        </p:nvSpPr>
        <p:spPr bwMode="auto">
          <a:xfrm>
            <a:off x="539831" y="2192973"/>
            <a:ext cx="615553" cy="401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ctr" fontAlgn="base">
              <a:spcBef>
                <a:spcPct val="20000"/>
              </a:spcBef>
              <a:spcAft>
                <a:spcPct val="0"/>
              </a:spcAft>
              <a:buClr>
                <a:srgbClr val="1F497D"/>
              </a:buClr>
              <a:buSzPct val="90000"/>
            </a:pPr>
            <a:r>
              <a:rPr lang="zh-CN" altLang="en-US" sz="2800" b="1" dirty="0">
                <a:solidFill>
                  <a:srgbClr val="1F497D"/>
                </a:solidFill>
                <a:ea typeface="隶书" panose="02010509060101010101" pitchFamily="49" charset="-122"/>
              </a:rPr>
              <a:t>我</a:t>
            </a:r>
            <a:r>
              <a:rPr kumimoji="1" lang="zh-CN" altLang="en-US" sz="2400" b="1" dirty="0">
                <a:solidFill>
                  <a:prstClr val="black"/>
                </a:solidFill>
                <a:latin typeface="华文新魏" panose="02010800040101010101" pitchFamily="2" charset="-122"/>
                <a:ea typeface="华文新魏" panose="02010800040101010101" pitchFamily="2" charset="-122"/>
              </a:rPr>
              <a:t>七八岁时写了第一首诗</a:t>
            </a:r>
            <a:endParaRPr kumimoji="1" lang="zh-CN" altLang="en-US" sz="2400" b="1" dirty="0">
              <a:solidFill>
                <a:prstClr val="black"/>
              </a:solidFill>
              <a:latin typeface="华文新魏" panose="02010800040101010101" pitchFamily="2" charset="-122"/>
              <a:ea typeface="华文新魏" panose="02010800040101010101" pitchFamily="2" charset="-122"/>
            </a:endParaRPr>
          </a:p>
        </p:txBody>
      </p:sp>
      <p:sp>
        <p:nvSpPr>
          <p:cNvPr id="11407" name="Text Box 143">
            <a:hlinkClick r:id="rId1" action="ppaction://hlinksldjump"/>
          </p:cNvPr>
          <p:cNvSpPr txBox="1">
            <a:spLocks noChangeArrowheads="1"/>
          </p:cNvSpPr>
          <p:nvPr/>
        </p:nvSpPr>
        <p:spPr bwMode="auto">
          <a:xfrm>
            <a:off x="1476375" y="2924175"/>
            <a:ext cx="15113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prstClr val="black"/>
                </a:solidFill>
                <a:latin typeface="华文新魏" panose="02010800040101010101" pitchFamily="2" charset="-122"/>
                <a:ea typeface="华文新魏" panose="02010800040101010101" pitchFamily="2" charset="-122"/>
                <a:hlinkClick r:id="rId1" action="ppaction://hlinksldjump"/>
              </a:rPr>
              <a:t>精彩极了</a:t>
            </a:r>
            <a:endParaRPr lang="zh-CN" altLang="en-US" sz="2400" b="1" dirty="0">
              <a:solidFill>
                <a:prstClr val="black"/>
              </a:solidFill>
              <a:latin typeface="华文新魏" panose="02010800040101010101" pitchFamily="2" charset="-122"/>
              <a:ea typeface="华文新魏" panose="02010800040101010101" pitchFamily="2" charset="-122"/>
            </a:endParaRPr>
          </a:p>
        </p:txBody>
      </p:sp>
      <p:sp>
        <p:nvSpPr>
          <p:cNvPr id="11408" name="Text Box 144"/>
          <p:cNvSpPr txBox="1">
            <a:spLocks noChangeArrowheads="1"/>
          </p:cNvSpPr>
          <p:nvPr/>
        </p:nvSpPr>
        <p:spPr bwMode="auto">
          <a:xfrm>
            <a:off x="1476375" y="5445125"/>
            <a:ext cx="14398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1F497D"/>
                </a:solidFill>
                <a:latin typeface="华文新魏" panose="02010800040101010101" pitchFamily="2" charset="-122"/>
                <a:ea typeface="华文新魏" panose="02010800040101010101" pitchFamily="2" charset="-122"/>
              </a:rPr>
              <a:t>糟糕透</a:t>
            </a:r>
            <a:r>
              <a:rPr lang="zh-CN" altLang="en-US" sz="2400" b="1" dirty="0">
                <a:solidFill>
                  <a:srgbClr val="1F497D"/>
                </a:solidFill>
                <a:latin typeface="华文新魏" panose="02010800040101010101" pitchFamily="2" charset="-122"/>
                <a:ea typeface="华文新魏" panose="02010800040101010101" pitchFamily="2" charset="-122"/>
              </a:rPr>
              <a:t>了</a:t>
            </a:r>
            <a:endParaRPr lang="zh-CN" altLang="en-US" sz="2400" b="1" dirty="0">
              <a:solidFill>
                <a:srgbClr val="1F497D"/>
              </a:solidFill>
              <a:latin typeface="华文新魏" panose="02010800040101010101" pitchFamily="2" charset="-122"/>
              <a:ea typeface="华文新魏" panose="02010800040101010101" pitchFamily="2" charset="-122"/>
            </a:endParaRPr>
          </a:p>
        </p:txBody>
      </p:sp>
      <p:sp>
        <p:nvSpPr>
          <p:cNvPr id="11409" name="Text Box 145"/>
          <p:cNvSpPr txBox="1">
            <a:spLocks noChangeArrowheads="1"/>
          </p:cNvSpPr>
          <p:nvPr/>
        </p:nvSpPr>
        <p:spPr bwMode="auto">
          <a:xfrm>
            <a:off x="2627313" y="2429971"/>
            <a:ext cx="2819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solidFill>
                  <a:srgbClr val="1F497D"/>
                </a:solidFill>
                <a:latin typeface="华文新魏" panose="02010800040101010101" pitchFamily="2" charset="-122"/>
                <a:ea typeface="华文新魏" panose="02010800040101010101" pitchFamily="2" charset="-122"/>
              </a:rPr>
              <a:t>既腼腆又</a:t>
            </a:r>
            <a:r>
              <a:rPr lang="zh-CN" altLang="en-US" sz="2400" b="1" dirty="0" smtClean="0">
                <a:solidFill>
                  <a:srgbClr val="1F497D"/>
                </a:solidFill>
                <a:latin typeface="华文新魏" panose="02010800040101010101" pitchFamily="2" charset="-122"/>
                <a:ea typeface="华文新魏" panose="02010800040101010101" pitchFamily="2" charset="-122"/>
              </a:rPr>
              <a:t>得意扬扬。</a:t>
            </a:r>
            <a:endParaRPr lang="zh-CN" altLang="en-US" sz="2400" b="1" dirty="0">
              <a:solidFill>
                <a:srgbClr val="1F497D"/>
              </a:solidFill>
              <a:latin typeface="华文新魏" panose="02010800040101010101" pitchFamily="2" charset="-122"/>
              <a:ea typeface="华文新魏" panose="02010800040101010101" pitchFamily="2" charset="-122"/>
            </a:endParaRPr>
          </a:p>
        </p:txBody>
      </p:sp>
      <p:sp>
        <p:nvSpPr>
          <p:cNvPr id="11410" name="Text Box 146"/>
          <p:cNvSpPr txBox="1">
            <a:spLocks noChangeArrowheads="1"/>
          </p:cNvSpPr>
          <p:nvPr/>
        </p:nvSpPr>
        <p:spPr bwMode="auto">
          <a:xfrm>
            <a:off x="2627313" y="2708275"/>
            <a:ext cx="2819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solidFill>
                  <a:srgbClr val="339966"/>
                </a:solidFill>
                <a:latin typeface="华文新魏" panose="02010800040101010101" pitchFamily="2" charset="-122"/>
                <a:ea typeface="华文新魏" panose="02010800040101010101" pitchFamily="2" charset="-122"/>
              </a:rPr>
              <a:t>迫不及待地等待父亲的夸奖。</a:t>
            </a:r>
            <a:endParaRPr lang="zh-CN" altLang="en-US" sz="2400" b="1" dirty="0">
              <a:solidFill>
                <a:srgbClr val="339966"/>
              </a:solidFill>
              <a:latin typeface="华文新魏" panose="02010800040101010101" pitchFamily="2" charset="-122"/>
              <a:ea typeface="华文新魏" panose="02010800040101010101" pitchFamily="2" charset="-122"/>
            </a:endParaRPr>
          </a:p>
        </p:txBody>
      </p:sp>
      <p:sp>
        <p:nvSpPr>
          <p:cNvPr id="11411" name="Text Box 147"/>
          <p:cNvSpPr txBox="1">
            <a:spLocks noChangeArrowheads="1"/>
          </p:cNvSpPr>
          <p:nvPr/>
        </p:nvSpPr>
        <p:spPr bwMode="auto">
          <a:xfrm>
            <a:off x="2627313" y="3500438"/>
            <a:ext cx="28194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20000"/>
              </a:spcBef>
              <a:spcAft>
                <a:spcPct val="0"/>
              </a:spcAft>
              <a:buClr>
                <a:srgbClr val="1F497D"/>
              </a:buClr>
              <a:buSzPct val="90000"/>
            </a:pPr>
            <a:r>
              <a:rPr kumimoji="1" lang="zh-CN" altLang="en-US" sz="2400" b="1" dirty="0">
                <a:solidFill>
                  <a:prstClr val="black"/>
                </a:solidFill>
                <a:latin typeface="华文新魏" panose="02010800040101010101" pitchFamily="2" charset="-122"/>
                <a:ea typeface="华文新魏" panose="02010800040101010101" pitchFamily="2" charset="-122"/>
              </a:rPr>
              <a:t>怀着</a:t>
            </a:r>
            <a:r>
              <a:rPr kumimoji="1" lang="zh-CN" altLang="en-US" sz="2400" b="1" dirty="0" smtClean="0">
                <a:solidFill>
                  <a:prstClr val="black"/>
                </a:solidFill>
                <a:latin typeface="华文新魏" panose="02010800040101010101" pitchFamily="2" charset="-122"/>
                <a:ea typeface="华文新魏" panose="02010800040101010101" pitchFamily="2" charset="-122"/>
              </a:rPr>
              <a:t>自豪感等待父亲回来；用</a:t>
            </a:r>
            <a:r>
              <a:rPr kumimoji="1" lang="zh-CN" altLang="en-US" sz="2400" b="1" dirty="0">
                <a:solidFill>
                  <a:prstClr val="black"/>
                </a:solidFill>
                <a:latin typeface="华文新魏" panose="02010800040101010101" pitchFamily="2" charset="-122"/>
                <a:ea typeface="华文新魏" panose="02010800040101010101" pitchFamily="2" charset="-122"/>
              </a:rPr>
              <a:t>漂亮的花体字誊写，用彩色笔画</a:t>
            </a:r>
            <a:r>
              <a:rPr kumimoji="1" lang="zh-CN" altLang="en-US" sz="2400" b="1" dirty="0" smtClean="0">
                <a:solidFill>
                  <a:prstClr val="black"/>
                </a:solidFill>
                <a:latin typeface="华文新魏" panose="02010800040101010101" pitchFamily="2" charset="-122"/>
                <a:ea typeface="华文新魏" panose="02010800040101010101" pitchFamily="2" charset="-122"/>
              </a:rPr>
              <a:t>花边。</a:t>
            </a:r>
            <a:endParaRPr kumimoji="1" lang="zh-CN" altLang="en-US" sz="2400" b="1" dirty="0">
              <a:solidFill>
                <a:prstClr val="black"/>
              </a:solidFill>
              <a:latin typeface="华文新魏" panose="02010800040101010101" pitchFamily="2" charset="-122"/>
              <a:ea typeface="华文新魏" panose="02010800040101010101" pitchFamily="2" charset="-122"/>
            </a:endParaRPr>
          </a:p>
        </p:txBody>
      </p:sp>
      <p:sp>
        <p:nvSpPr>
          <p:cNvPr id="11416" name="Text Box 152">
            <a:hlinkClick r:id="rId2" action="ppaction://hlinksldjump"/>
          </p:cNvPr>
          <p:cNvSpPr txBox="1">
            <a:spLocks noChangeArrowheads="1"/>
          </p:cNvSpPr>
          <p:nvPr/>
        </p:nvSpPr>
        <p:spPr bwMode="auto">
          <a:xfrm>
            <a:off x="2700338" y="5029626"/>
            <a:ext cx="2819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solidFill>
                  <a:prstClr val="black"/>
                </a:solidFill>
                <a:latin typeface="华文新魏" panose="02010800040101010101" pitchFamily="2" charset="-122"/>
                <a:ea typeface="华文新魏" panose="02010800040101010101" pitchFamily="2" charset="-122"/>
                <a:hlinkClick r:id="rId2" action="ppaction://hlinksldjump"/>
              </a:rPr>
              <a:t>眼睛</a:t>
            </a:r>
            <a:r>
              <a:rPr lang="zh-CN" altLang="en-US" sz="2400" b="1" dirty="0" smtClean="0">
                <a:solidFill>
                  <a:prstClr val="black"/>
                </a:solidFill>
                <a:latin typeface="华文新魏" panose="02010800040101010101" pitchFamily="2" charset="-122"/>
                <a:ea typeface="华文新魏" panose="02010800040101010101" pitchFamily="2" charset="-122"/>
                <a:hlinkClick r:id="rId2" action="ppaction://hlinksldjump"/>
              </a:rPr>
              <a:t>湿润了，头也沉重</a:t>
            </a:r>
            <a:r>
              <a:rPr lang="zh-CN" altLang="en-US" sz="2400" b="1" dirty="0">
                <a:solidFill>
                  <a:prstClr val="black"/>
                </a:solidFill>
                <a:latin typeface="华文新魏" panose="02010800040101010101" pitchFamily="2" charset="-122"/>
                <a:ea typeface="华文新魏" panose="02010800040101010101" pitchFamily="2" charset="-122"/>
                <a:hlinkClick r:id="rId2" action="ppaction://hlinksldjump"/>
              </a:rPr>
              <a:t>得抬不起来</a:t>
            </a:r>
            <a:r>
              <a:rPr lang="zh-CN" altLang="en-US" sz="2400" b="1" dirty="0">
                <a:solidFill>
                  <a:prstClr val="black"/>
                </a:solidFill>
                <a:latin typeface="华文新魏" panose="02010800040101010101" pitchFamily="2" charset="-122"/>
                <a:ea typeface="华文新魏" panose="02010800040101010101" pitchFamily="2" charset="-122"/>
              </a:rPr>
              <a:t>。</a:t>
            </a:r>
            <a:endParaRPr lang="zh-CN" altLang="en-US" sz="2400" b="1" dirty="0">
              <a:solidFill>
                <a:prstClr val="black"/>
              </a:solidFill>
              <a:latin typeface="华文新魏" panose="02010800040101010101" pitchFamily="2" charset="-122"/>
              <a:ea typeface="华文新魏" panose="02010800040101010101" pitchFamily="2" charset="-122"/>
            </a:endParaRPr>
          </a:p>
        </p:txBody>
      </p:sp>
      <p:sp>
        <p:nvSpPr>
          <p:cNvPr id="11417" name="Text Box 153"/>
          <p:cNvSpPr txBox="1">
            <a:spLocks noChangeArrowheads="1"/>
          </p:cNvSpPr>
          <p:nvPr/>
        </p:nvSpPr>
        <p:spPr bwMode="auto">
          <a:xfrm>
            <a:off x="2686172" y="5790931"/>
            <a:ext cx="2819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20000"/>
              </a:spcBef>
              <a:spcAft>
                <a:spcPct val="0"/>
              </a:spcAft>
              <a:buClr>
                <a:srgbClr val="1F497D"/>
              </a:buClr>
              <a:buSzPct val="90000"/>
            </a:pPr>
            <a:r>
              <a:rPr kumimoji="1" lang="zh-CN" altLang="en-US" sz="2400" b="1" dirty="0">
                <a:solidFill>
                  <a:prstClr val="black"/>
                </a:solidFill>
                <a:latin typeface="华文新魏" panose="02010800040101010101" pitchFamily="2" charset="-122"/>
                <a:ea typeface="华文新魏" panose="02010800040101010101" pitchFamily="2" charset="-122"/>
              </a:rPr>
              <a:t>再也受不了了，扑到床上痛哭起来。</a:t>
            </a:r>
            <a:endParaRPr kumimoji="1" lang="zh-CN" altLang="en-US" sz="2400" b="1" dirty="0">
              <a:solidFill>
                <a:prstClr val="black"/>
              </a:solidFill>
              <a:latin typeface="华文新魏" panose="02010800040101010101" pitchFamily="2" charset="-122"/>
              <a:ea typeface="华文新魏" panose="02010800040101010101" pitchFamily="2" charset="-122"/>
            </a:endParaRPr>
          </a:p>
        </p:txBody>
      </p:sp>
      <p:sp>
        <p:nvSpPr>
          <p:cNvPr id="11426" name="Text Box 162"/>
          <p:cNvSpPr txBox="1">
            <a:spLocks noChangeArrowheads="1"/>
          </p:cNvSpPr>
          <p:nvPr/>
        </p:nvSpPr>
        <p:spPr bwMode="auto">
          <a:xfrm>
            <a:off x="5276850" y="2667000"/>
            <a:ext cx="14478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20000"/>
              </a:spcBef>
              <a:spcAft>
                <a:spcPct val="0"/>
              </a:spcAft>
              <a:buClr>
                <a:srgbClr val="1F497D"/>
              </a:buClr>
              <a:buSzPct val="90000"/>
            </a:pPr>
            <a:r>
              <a:rPr kumimoji="1" lang="zh-CN" altLang="en-US" sz="2800" b="1" dirty="0">
                <a:solidFill>
                  <a:prstClr val="black"/>
                </a:solidFill>
                <a:latin typeface="华文新魏" panose="02010800040101010101" pitchFamily="2" charset="-122"/>
                <a:ea typeface="华文新魏" panose="02010800040101010101" pitchFamily="2" charset="-122"/>
              </a:rPr>
              <a:t>不得不承认父亲的评价是对的，的确是一首糟糕的诗。</a:t>
            </a:r>
            <a:endParaRPr kumimoji="1" lang="zh-CN" altLang="en-US" sz="2800" b="1" dirty="0">
              <a:solidFill>
                <a:prstClr val="black"/>
              </a:solidFill>
              <a:latin typeface="华文新魏" panose="02010800040101010101" pitchFamily="2" charset="-122"/>
              <a:ea typeface="华文新魏" panose="02010800040101010101" pitchFamily="2" charset="-122"/>
            </a:endParaRPr>
          </a:p>
        </p:txBody>
      </p:sp>
      <p:sp>
        <p:nvSpPr>
          <p:cNvPr id="11427" name="Text Box 163"/>
          <p:cNvSpPr txBox="1">
            <a:spLocks noChangeArrowheads="1"/>
          </p:cNvSpPr>
          <p:nvPr/>
        </p:nvSpPr>
        <p:spPr bwMode="auto">
          <a:xfrm>
            <a:off x="6876256" y="2275682"/>
            <a:ext cx="1872457"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a:solidFill>
                  <a:srgbClr val="008000"/>
                </a:solidFill>
                <a:latin typeface="华文新魏" panose="02010800040101010101" pitchFamily="2" charset="-122"/>
                <a:ea typeface="华文新魏" panose="02010800040101010101" pitchFamily="2" charset="-122"/>
              </a:rPr>
              <a:t>母爱的力量是灵感和创作的源泉。</a:t>
            </a:r>
            <a:endParaRPr lang="zh-CN" altLang="en-US" sz="2800" b="1" dirty="0">
              <a:solidFill>
                <a:srgbClr val="008000"/>
              </a:solidFill>
              <a:latin typeface="华文新魏" panose="02010800040101010101" pitchFamily="2" charset="-122"/>
              <a:ea typeface="华文新魏" panose="02010800040101010101" pitchFamily="2" charset="-122"/>
            </a:endParaRPr>
          </a:p>
        </p:txBody>
      </p:sp>
      <p:sp>
        <p:nvSpPr>
          <p:cNvPr id="11428" name="Text Box 164">
            <a:hlinkClick r:id="rId2" action="ppaction://hlinksldjump"/>
          </p:cNvPr>
          <p:cNvSpPr txBox="1">
            <a:spLocks noChangeArrowheads="1"/>
          </p:cNvSpPr>
          <p:nvPr/>
        </p:nvSpPr>
        <p:spPr bwMode="auto">
          <a:xfrm>
            <a:off x="6948488" y="4091940"/>
            <a:ext cx="1800225"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solidFill>
                  <a:srgbClr val="1F497D"/>
                </a:solidFill>
                <a:latin typeface="华文新魏" panose="02010800040101010101" pitchFamily="2" charset="-122"/>
                <a:ea typeface="华文新魏" panose="02010800040101010101" pitchFamily="2" charset="-122"/>
                <a:hlinkClick r:id="rId3" action="ppaction://hlinksldjump"/>
              </a:rPr>
              <a:t>父亲的警告时常提醒自己要“小心、注意、总结、提高”</a:t>
            </a:r>
            <a:r>
              <a:rPr lang="zh-CN" altLang="en-US" sz="2400" b="1" dirty="0">
                <a:solidFill>
                  <a:srgbClr val="1F497D"/>
                </a:solidFill>
                <a:latin typeface="华文新魏" panose="02010800040101010101" pitchFamily="2" charset="-122"/>
                <a:ea typeface="华文新魏" panose="02010800040101010101" pitchFamily="2" charset="-122"/>
              </a:rPr>
              <a:t>。</a:t>
            </a:r>
            <a:endParaRPr lang="zh-CN" altLang="en-US" sz="2400" b="1" dirty="0">
              <a:solidFill>
                <a:srgbClr val="1F497D"/>
              </a:solidFill>
              <a:latin typeface="华文新魏" panose="02010800040101010101" pitchFamily="2" charset="-122"/>
              <a:ea typeface="华文新魏" panose="02010800040101010101" pitchFamily="2" charset="-122"/>
            </a:endParaRPr>
          </a:p>
        </p:txBody>
      </p:sp>
      <p:grpSp>
        <p:nvGrpSpPr>
          <p:cNvPr id="15" name="组合 14"/>
          <p:cNvGrpSpPr/>
          <p:nvPr/>
        </p:nvGrpSpPr>
        <p:grpSpPr>
          <a:xfrm>
            <a:off x="440524" y="764705"/>
            <a:ext cx="2071702" cy="432047"/>
            <a:chOff x="467544" y="497191"/>
            <a:chExt cx="2071702" cy="1353387"/>
          </a:xfrm>
        </p:grpSpPr>
        <p:sp>
          <p:nvSpPr>
            <p:cNvPr id="16" name="同侧圆角矩形 15"/>
            <p:cNvSpPr/>
            <p:nvPr/>
          </p:nvSpPr>
          <p:spPr>
            <a:xfrm>
              <a:off x="467544" y="497191"/>
              <a:ext cx="2000609" cy="1347633"/>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17"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box(out)">
                                      <p:cBhvr>
                                        <p:cTn id="7" dur="500"/>
                                        <p:tgtEl>
                                          <p:spTgt spid="1126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06"/>
                                        </p:tgtEl>
                                        <p:attrNameLst>
                                          <p:attrName>style.visibility</p:attrName>
                                        </p:attrNameLst>
                                      </p:cBhvr>
                                      <p:to>
                                        <p:strVal val="visible"/>
                                      </p:to>
                                    </p:set>
                                    <p:anim calcmode="lin" valueType="num">
                                      <p:cBhvr additive="base">
                                        <p:cTn id="12" dur="2000" fill="hold"/>
                                        <p:tgtEl>
                                          <p:spTgt spid="11406"/>
                                        </p:tgtEl>
                                        <p:attrNameLst>
                                          <p:attrName>ppt_x</p:attrName>
                                        </p:attrNameLst>
                                      </p:cBhvr>
                                      <p:tavLst>
                                        <p:tav tm="0">
                                          <p:val>
                                            <p:strVal val="#ppt_x"/>
                                          </p:val>
                                        </p:tav>
                                        <p:tav tm="100000">
                                          <p:val>
                                            <p:strVal val="#ppt_x"/>
                                          </p:val>
                                        </p:tav>
                                      </p:tavLst>
                                    </p:anim>
                                    <p:anim calcmode="lin" valueType="num">
                                      <p:cBhvr additive="base">
                                        <p:cTn id="13" dur="2000" fill="hold"/>
                                        <p:tgtEl>
                                          <p:spTgt spid="1140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407"/>
                                        </p:tgtEl>
                                        <p:attrNameLst>
                                          <p:attrName>style.visibility</p:attrName>
                                        </p:attrNameLst>
                                      </p:cBhvr>
                                      <p:to>
                                        <p:strVal val="visible"/>
                                      </p:to>
                                    </p:set>
                                    <p:anim calcmode="lin" valueType="num">
                                      <p:cBhvr additive="base">
                                        <p:cTn id="18" dur="2000" fill="hold"/>
                                        <p:tgtEl>
                                          <p:spTgt spid="11407"/>
                                        </p:tgtEl>
                                        <p:attrNameLst>
                                          <p:attrName>ppt_x</p:attrName>
                                        </p:attrNameLst>
                                      </p:cBhvr>
                                      <p:tavLst>
                                        <p:tav tm="0">
                                          <p:val>
                                            <p:strVal val="#ppt_x"/>
                                          </p:val>
                                        </p:tav>
                                        <p:tav tm="100000">
                                          <p:val>
                                            <p:strVal val="#ppt_x"/>
                                          </p:val>
                                        </p:tav>
                                      </p:tavLst>
                                    </p:anim>
                                    <p:anim calcmode="lin" valueType="num">
                                      <p:cBhvr additive="base">
                                        <p:cTn id="19" dur="2000" fill="hold"/>
                                        <p:tgtEl>
                                          <p:spTgt spid="1140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408"/>
                                        </p:tgtEl>
                                        <p:attrNameLst>
                                          <p:attrName>style.visibility</p:attrName>
                                        </p:attrNameLst>
                                      </p:cBhvr>
                                      <p:to>
                                        <p:strVal val="visible"/>
                                      </p:to>
                                    </p:set>
                                    <p:anim calcmode="lin" valueType="num">
                                      <p:cBhvr additive="base">
                                        <p:cTn id="24" dur="2000" fill="hold"/>
                                        <p:tgtEl>
                                          <p:spTgt spid="11408"/>
                                        </p:tgtEl>
                                        <p:attrNameLst>
                                          <p:attrName>ppt_x</p:attrName>
                                        </p:attrNameLst>
                                      </p:cBhvr>
                                      <p:tavLst>
                                        <p:tav tm="0">
                                          <p:val>
                                            <p:strVal val="#ppt_x"/>
                                          </p:val>
                                        </p:tav>
                                        <p:tav tm="100000">
                                          <p:val>
                                            <p:strVal val="#ppt_x"/>
                                          </p:val>
                                        </p:tav>
                                      </p:tavLst>
                                    </p:anim>
                                    <p:anim calcmode="lin" valueType="num">
                                      <p:cBhvr additive="base">
                                        <p:cTn id="25" dur="2000" fill="hold"/>
                                        <p:tgtEl>
                                          <p:spTgt spid="1140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409"/>
                                        </p:tgtEl>
                                        <p:attrNameLst>
                                          <p:attrName>style.visibility</p:attrName>
                                        </p:attrNameLst>
                                      </p:cBhvr>
                                      <p:to>
                                        <p:strVal val="visible"/>
                                      </p:to>
                                    </p:set>
                                    <p:anim calcmode="lin" valueType="num">
                                      <p:cBhvr additive="base">
                                        <p:cTn id="30" dur="2000" fill="hold"/>
                                        <p:tgtEl>
                                          <p:spTgt spid="11409"/>
                                        </p:tgtEl>
                                        <p:attrNameLst>
                                          <p:attrName>ppt_x</p:attrName>
                                        </p:attrNameLst>
                                      </p:cBhvr>
                                      <p:tavLst>
                                        <p:tav tm="0">
                                          <p:val>
                                            <p:strVal val="#ppt_x"/>
                                          </p:val>
                                        </p:tav>
                                        <p:tav tm="100000">
                                          <p:val>
                                            <p:strVal val="#ppt_x"/>
                                          </p:val>
                                        </p:tav>
                                      </p:tavLst>
                                    </p:anim>
                                    <p:anim calcmode="lin" valueType="num">
                                      <p:cBhvr additive="base">
                                        <p:cTn id="31" dur="2000" fill="hold"/>
                                        <p:tgtEl>
                                          <p:spTgt spid="1140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410"/>
                                        </p:tgtEl>
                                        <p:attrNameLst>
                                          <p:attrName>style.visibility</p:attrName>
                                        </p:attrNameLst>
                                      </p:cBhvr>
                                      <p:to>
                                        <p:strVal val="visible"/>
                                      </p:to>
                                    </p:set>
                                    <p:anim calcmode="lin" valueType="num">
                                      <p:cBhvr additive="base">
                                        <p:cTn id="36" dur="2000" fill="hold"/>
                                        <p:tgtEl>
                                          <p:spTgt spid="11410"/>
                                        </p:tgtEl>
                                        <p:attrNameLst>
                                          <p:attrName>ppt_x</p:attrName>
                                        </p:attrNameLst>
                                      </p:cBhvr>
                                      <p:tavLst>
                                        <p:tav tm="0">
                                          <p:val>
                                            <p:strVal val="#ppt_x"/>
                                          </p:val>
                                        </p:tav>
                                        <p:tav tm="100000">
                                          <p:val>
                                            <p:strVal val="#ppt_x"/>
                                          </p:val>
                                        </p:tav>
                                      </p:tavLst>
                                    </p:anim>
                                    <p:anim calcmode="lin" valueType="num">
                                      <p:cBhvr additive="base">
                                        <p:cTn id="37" dur="2000" fill="hold"/>
                                        <p:tgtEl>
                                          <p:spTgt spid="1141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411"/>
                                        </p:tgtEl>
                                        <p:attrNameLst>
                                          <p:attrName>style.visibility</p:attrName>
                                        </p:attrNameLst>
                                      </p:cBhvr>
                                      <p:to>
                                        <p:strVal val="visible"/>
                                      </p:to>
                                    </p:set>
                                    <p:anim calcmode="lin" valueType="num">
                                      <p:cBhvr additive="base">
                                        <p:cTn id="42" dur="2000" fill="hold"/>
                                        <p:tgtEl>
                                          <p:spTgt spid="11411"/>
                                        </p:tgtEl>
                                        <p:attrNameLst>
                                          <p:attrName>ppt_x</p:attrName>
                                        </p:attrNameLst>
                                      </p:cBhvr>
                                      <p:tavLst>
                                        <p:tav tm="0">
                                          <p:val>
                                            <p:strVal val="#ppt_x"/>
                                          </p:val>
                                        </p:tav>
                                        <p:tav tm="100000">
                                          <p:val>
                                            <p:strVal val="#ppt_x"/>
                                          </p:val>
                                        </p:tav>
                                      </p:tavLst>
                                    </p:anim>
                                    <p:anim calcmode="lin" valueType="num">
                                      <p:cBhvr additive="base">
                                        <p:cTn id="43" dur="2000" fill="hold"/>
                                        <p:tgtEl>
                                          <p:spTgt spid="1141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416"/>
                                        </p:tgtEl>
                                        <p:attrNameLst>
                                          <p:attrName>style.visibility</p:attrName>
                                        </p:attrNameLst>
                                      </p:cBhvr>
                                      <p:to>
                                        <p:strVal val="visible"/>
                                      </p:to>
                                    </p:set>
                                    <p:anim calcmode="lin" valueType="num">
                                      <p:cBhvr additive="base">
                                        <p:cTn id="48" dur="2000" fill="hold"/>
                                        <p:tgtEl>
                                          <p:spTgt spid="11416"/>
                                        </p:tgtEl>
                                        <p:attrNameLst>
                                          <p:attrName>ppt_x</p:attrName>
                                        </p:attrNameLst>
                                      </p:cBhvr>
                                      <p:tavLst>
                                        <p:tav tm="0">
                                          <p:val>
                                            <p:strVal val="#ppt_x"/>
                                          </p:val>
                                        </p:tav>
                                        <p:tav tm="100000">
                                          <p:val>
                                            <p:strVal val="#ppt_x"/>
                                          </p:val>
                                        </p:tav>
                                      </p:tavLst>
                                    </p:anim>
                                    <p:anim calcmode="lin" valueType="num">
                                      <p:cBhvr additive="base">
                                        <p:cTn id="49" dur="2000" fill="hold"/>
                                        <p:tgtEl>
                                          <p:spTgt spid="1141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417"/>
                                        </p:tgtEl>
                                        <p:attrNameLst>
                                          <p:attrName>style.visibility</p:attrName>
                                        </p:attrNameLst>
                                      </p:cBhvr>
                                      <p:to>
                                        <p:strVal val="visible"/>
                                      </p:to>
                                    </p:set>
                                    <p:anim calcmode="lin" valueType="num">
                                      <p:cBhvr additive="base">
                                        <p:cTn id="54" dur="2000" fill="hold"/>
                                        <p:tgtEl>
                                          <p:spTgt spid="11417"/>
                                        </p:tgtEl>
                                        <p:attrNameLst>
                                          <p:attrName>ppt_x</p:attrName>
                                        </p:attrNameLst>
                                      </p:cBhvr>
                                      <p:tavLst>
                                        <p:tav tm="0">
                                          <p:val>
                                            <p:strVal val="#ppt_x"/>
                                          </p:val>
                                        </p:tav>
                                        <p:tav tm="100000">
                                          <p:val>
                                            <p:strVal val="#ppt_x"/>
                                          </p:val>
                                        </p:tav>
                                      </p:tavLst>
                                    </p:anim>
                                    <p:anim calcmode="lin" valueType="num">
                                      <p:cBhvr additive="base">
                                        <p:cTn id="55" dur="2000" fill="hold"/>
                                        <p:tgtEl>
                                          <p:spTgt spid="1141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1426"/>
                                        </p:tgtEl>
                                        <p:attrNameLst>
                                          <p:attrName>style.visibility</p:attrName>
                                        </p:attrNameLst>
                                      </p:cBhvr>
                                      <p:to>
                                        <p:strVal val="visible"/>
                                      </p:to>
                                    </p:set>
                                    <p:anim calcmode="lin" valueType="num">
                                      <p:cBhvr additive="base">
                                        <p:cTn id="60" dur="2000" fill="hold"/>
                                        <p:tgtEl>
                                          <p:spTgt spid="11426"/>
                                        </p:tgtEl>
                                        <p:attrNameLst>
                                          <p:attrName>ppt_x</p:attrName>
                                        </p:attrNameLst>
                                      </p:cBhvr>
                                      <p:tavLst>
                                        <p:tav tm="0">
                                          <p:val>
                                            <p:strVal val="#ppt_x"/>
                                          </p:val>
                                        </p:tav>
                                        <p:tav tm="100000">
                                          <p:val>
                                            <p:strVal val="#ppt_x"/>
                                          </p:val>
                                        </p:tav>
                                      </p:tavLst>
                                    </p:anim>
                                    <p:anim calcmode="lin" valueType="num">
                                      <p:cBhvr additive="base">
                                        <p:cTn id="61" dur="2000" fill="hold"/>
                                        <p:tgtEl>
                                          <p:spTgt spid="1142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1" nodeType="clickEffect">
                                  <p:stCondLst>
                                    <p:cond delay="0"/>
                                  </p:stCondLst>
                                  <p:childTnLst>
                                    <p:set>
                                      <p:cBhvr>
                                        <p:cTn id="65" dur="1" fill="hold">
                                          <p:stCondLst>
                                            <p:cond delay="0"/>
                                          </p:stCondLst>
                                        </p:cTn>
                                        <p:tgtEl>
                                          <p:spTgt spid="11427"/>
                                        </p:tgtEl>
                                        <p:attrNameLst>
                                          <p:attrName>style.visibility</p:attrName>
                                        </p:attrNameLst>
                                      </p:cBhvr>
                                      <p:to>
                                        <p:strVal val="visible"/>
                                      </p:to>
                                    </p:set>
                                    <p:anim calcmode="lin" valueType="num">
                                      <p:cBhvr additive="base">
                                        <p:cTn id="66" dur="2000" fill="hold"/>
                                        <p:tgtEl>
                                          <p:spTgt spid="11427"/>
                                        </p:tgtEl>
                                        <p:attrNameLst>
                                          <p:attrName>ppt_x</p:attrName>
                                        </p:attrNameLst>
                                      </p:cBhvr>
                                      <p:tavLst>
                                        <p:tav tm="0">
                                          <p:val>
                                            <p:strVal val="1+#ppt_w/2"/>
                                          </p:val>
                                        </p:tav>
                                        <p:tav tm="100000">
                                          <p:val>
                                            <p:strVal val="#ppt_x"/>
                                          </p:val>
                                        </p:tav>
                                      </p:tavLst>
                                    </p:anim>
                                    <p:anim calcmode="lin" valueType="num">
                                      <p:cBhvr additive="base">
                                        <p:cTn id="67" dur="2000" fill="hold"/>
                                        <p:tgtEl>
                                          <p:spTgt spid="11427"/>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1428"/>
                                        </p:tgtEl>
                                        <p:attrNameLst>
                                          <p:attrName>style.visibility</p:attrName>
                                        </p:attrNameLst>
                                      </p:cBhvr>
                                      <p:to>
                                        <p:strVal val="visible"/>
                                      </p:to>
                                    </p:set>
                                    <p:anim calcmode="lin" valueType="num">
                                      <p:cBhvr additive="base">
                                        <p:cTn id="72" dur="2000" fill="hold"/>
                                        <p:tgtEl>
                                          <p:spTgt spid="11428"/>
                                        </p:tgtEl>
                                        <p:attrNameLst>
                                          <p:attrName>ppt_x</p:attrName>
                                        </p:attrNameLst>
                                      </p:cBhvr>
                                      <p:tavLst>
                                        <p:tav tm="0">
                                          <p:val>
                                            <p:strVal val="#ppt_x"/>
                                          </p:val>
                                        </p:tav>
                                        <p:tav tm="100000">
                                          <p:val>
                                            <p:strVal val="#ppt_x"/>
                                          </p:val>
                                        </p:tav>
                                      </p:tavLst>
                                    </p:anim>
                                    <p:anim calcmode="lin" valueType="num">
                                      <p:cBhvr additive="base">
                                        <p:cTn id="73" dur="2000" fill="hold"/>
                                        <p:tgtEl>
                                          <p:spTgt spid="114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dvAuto="0" autoUpdateAnimBg="0" build="p"/>
      <p:bldP spid="11406" grpId="0" animBg="1"/>
      <p:bldP spid="11407" grpId="0" animBg="1"/>
      <p:bldP spid="11408" grpId="0" animBg="1"/>
      <p:bldP spid="11409" grpId="0" animBg="1"/>
      <p:bldP spid="11410" grpId="0" animBg="1"/>
      <p:bldP spid="11411" grpId="0" animBg="1"/>
      <p:bldP spid="11416" grpId="0" animBg="1"/>
      <p:bldP spid="11417" grpId="0" animBg="1"/>
      <p:bldP spid="11426" grpId="0" animBg="1"/>
      <p:bldP spid="11427" grpId="0" animBg="1"/>
      <p:bldP spid="11427" grpId="1" animBg="1"/>
      <p:bldP spid="1142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0446" y="945151"/>
            <a:ext cx="2071702" cy="581818"/>
            <a:chOff x="467544" y="1268760"/>
            <a:chExt cx="2071702" cy="581818"/>
          </a:xfrm>
        </p:grpSpPr>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4"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pic>
        <p:nvPicPr>
          <p:cNvPr id="5" name="Picture 2" descr="F:\七彩课堂插图板式封面\排版用图标、页眉页脚\标题图（终-排版用）共29个\语文大课堂.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502" t="10019" r="16509" b="15160"/>
          <a:stretch>
            <a:fillRect/>
          </a:stretch>
        </p:blipFill>
        <p:spPr bwMode="auto">
          <a:xfrm>
            <a:off x="428596" y="4772025"/>
            <a:ext cx="2328892" cy="1562439"/>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37203" y="1700808"/>
            <a:ext cx="7992888" cy="2308324"/>
          </a:xfrm>
          <a:prstGeom prst="rect">
            <a:avLst/>
          </a:prstGeom>
        </p:spPr>
        <p:txBody>
          <a:bodyPr wrap="square">
            <a:spAutoFit/>
          </a:bodyPr>
          <a:lstStyle/>
          <a:p>
            <a:r>
              <a:rPr lang="zh-CN" altLang="en-US" sz="3600" b="1" dirty="0" smtClean="0">
                <a:solidFill>
                  <a:prstClr val="black"/>
                </a:solidFill>
              </a:rPr>
              <a:t>         </a:t>
            </a:r>
            <a:r>
              <a:rPr lang="zh-CN" altLang="en-US" sz="3600" b="1" dirty="0" smtClean="0">
                <a:solidFill>
                  <a:prstClr val="black"/>
                </a:solidFill>
                <a:latin typeface="华文新魏" panose="02010800040101010101" pitchFamily="2" charset="-122"/>
                <a:ea typeface="华文新魏" panose="02010800040101010101" pitchFamily="2" charset="-122"/>
              </a:rPr>
              <a:t>课文</a:t>
            </a:r>
            <a:r>
              <a:rPr lang="zh-CN" altLang="en-US" sz="3600" b="1" dirty="0">
                <a:solidFill>
                  <a:prstClr val="black"/>
                </a:solidFill>
                <a:latin typeface="华文新魏" panose="02010800040101010101" pitchFamily="2" charset="-122"/>
                <a:ea typeface="华文新魏" panose="02010800040101010101" pitchFamily="2" charset="-122"/>
              </a:rPr>
              <a:t>中用了一个词来写成年后的巴德回顾当年父母截然相反的评价时的心情，请速读课文第</a:t>
            </a:r>
            <a:r>
              <a:rPr lang="en-US" altLang="zh-CN" sz="3600" b="1" dirty="0">
                <a:solidFill>
                  <a:prstClr val="black"/>
                </a:solidFill>
                <a:latin typeface="华文新魏" panose="02010800040101010101" pitchFamily="2" charset="-122"/>
                <a:ea typeface="华文新魏" panose="02010800040101010101" pitchFamily="2" charset="-122"/>
              </a:rPr>
              <a:t>16</a:t>
            </a:r>
            <a:r>
              <a:rPr lang="zh-CN" altLang="en-US" sz="3600" b="1" dirty="0">
                <a:solidFill>
                  <a:prstClr val="black"/>
                </a:solidFill>
                <a:latin typeface="华文新魏" panose="02010800040101010101" pitchFamily="2" charset="-122"/>
                <a:ea typeface="华文新魏" panose="02010800040101010101" pitchFamily="2" charset="-122"/>
              </a:rPr>
              <a:t>和</a:t>
            </a:r>
            <a:r>
              <a:rPr lang="en-US" altLang="zh-CN" sz="3600" b="1" dirty="0">
                <a:solidFill>
                  <a:prstClr val="black"/>
                </a:solidFill>
                <a:latin typeface="华文新魏" panose="02010800040101010101" pitchFamily="2" charset="-122"/>
                <a:ea typeface="华文新魏" panose="02010800040101010101" pitchFamily="2" charset="-122"/>
              </a:rPr>
              <a:t>17</a:t>
            </a:r>
            <a:r>
              <a:rPr lang="zh-CN" altLang="en-US" sz="3600" b="1" dirty="0">
                <a:solidFill>
                  <a:prstClr val="black"/>
                </a:solidFill>
                <a:latin typeface="华文新魏" panose="02010800040101010101" pitchFamily="2" charset="-122"/>
                <a:ea typeface="华文新魏" panose="02010800040101010101" pitchFamily="2" charset="-122"/>
              </a:rPr>
              <a:t>段，找出这个词。</a:t>
            </a:r>
            <a:endParaRPr lang="zh-CN" altLang="en-US" sz="3600" b="1" dirty="0">
              <a:solidFill>
                <a:prstClr val="black"/>
              </a:solidFill>
              <a:latin typeface="华文新魏" panose="02010800040101010101" pitchFamily="2" charset="-122"/>
              <a:ea typeface="华文新魏" panose="02010800040101010101" pitchFamily="2" charset="-122"/>
            </a:endParaRPr>
          </a:p>
        </p:txBody>
      </p:sp>
      <p:sp>
        <p:nvSpPr>
          <p:cNvPr id="7" name="矩形 6"/>
          <p:cNvSpPr/>
          <p:nvPr/>
        </p:nvSpPr>
        <p:spPr>
          <a:xfrm>
            <a:off x="4427984" y="3537882"/>
            <a:ext cx="1098550" cy="640080"/>
          </a:xfrm>
          <a:prstGeom prst="rect">
            <a:avLst/>
          </a:prstGeom>
        </p:spPr>
        <p:txBody>
          <a:bodyPr wrap="none">
            <a:spAutoFit/>
          </a:bodyPr>
          <a:lstStyle/>
          <a:p>
            <a:r>
              <a:rPr lang="zh-CN" altLang="en-US" sz="3600" b="1" dirty="0">
                <a:solidFill>
                  <a:srgbClr val="0000CC"/>
                </a:solidFill>
                <a:latin typeface="华文新魏" panose="02010800040101010101" pitchFamily="2" charset="-122"/>
                <a:ea typeface="华文新魏" panose="02010800040101010101" pitchFamily="2" charset="-122"/>
              </a:rPr>
              <a:t>幸运</a:t>
            </a:r>
            <a:endParaRPr lang="en-US" altLang="zh-CN" sz="3600" b="1" dirty="0">
              <a:solidFill>
                <a:srgbClr val="0000CC"/>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idx="4294967295"/>
          </p:nvPr>
        </p:nvSpPr>
        <p:spPr bwMode="auto">
          <a:xfrm>
            <a:off x="-26001" y="2411595"/>
            <a:ext cx="8748464" cy="45259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buFont typeface="Symbol" panose="05050102010706020507" pitchFamily="18" charset="2"/>
              <a:buNone/>
            </a:pPr>
            <a:r>
              <a:rPr lang="zh-CN" altLang="en-US" sz="3600" dirty="0" smtClean="0">
                <a:latin typeface="华文新魏" panose="02010800040101010101" pitchFamily="2" charset="-122"/>
                <a:ea typeface="华文新魏" panose="02010800040101010101" pitchFamily="2" charset="-122"/>
              </a:rPr>
              <a:t>           我越来越体会到我当初是多么幸运。我有个慈祥的母亲，她常常对我说：“巴迪，这是你写的吗？精彩极了。”我还有个严厉的父亲，他总是皱着眉头，说：“这个糟糕透了。”一个作家，应该说生活中的每一个人，都需要来自母亲的力量，这种爱的力量是灵感和创作</a:t>
            </a:r>
            <a:endParaRPr lang="zh-CN" altLang="en-US" sz="3600" dirty="0">
              <a:latin typeface="华文新魏" panose="02010800040101010101" pitchFamily="2" charset="-122"/>
              <a:ea typeface="华文新魏" panose="02010800040101010101" pitchFamily="2" charset="-122"/>
            </a:endParaRPr>
          </a:p>
        </p:txBody>
      </p:sp>
      <p:sp>
        <p:nvSpPr>
          <p:cNvPr id="84996" name="Text Box 4"/>
          <p:cNvSpPr txBox="1">
            <a:spLocks noChangeArrowheads="1"/>
          </p:cNvSpPr>
          <p:nvPr/>
        </p:nvSpPr>
        <p:spPr bwMode="auto">
          <a:xfrm>
            <a:off x="854852" y="1324344"/>
            <a:ext cx="7705725" cy="118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dirty="0" smtClean="0">
                <a:solidFill>
                  <a:srgbClr val="FF0000"/>
                </a:solidFill>
                <a:latin typeface="华文新魏" panose="02010800040101010101" pitchFamily="2" charset="-122"/>
                <a:ea typeface="华文新魏" panose="02010800040101010101" pitchFamily="2" charset="-122"/>
              </a:rPr>
              <a:t>思考：“幸运”指什么？为什么说“幸运”？</a:t>
            </a:r>
            <a:endParaRPr kumimoji="1" lang="zh-CN" altLang="en-US" sz="3600" dirty="0" smtClean="0">
              <a:solidFill>
                <a:srgbClr val="FF0000"/>
              </a:solidFill>
              <a:latin typeface="华文新魏" panose="02010800040101010101" pitchFamily="2" charset="-122"/>
              <a:ea typeface="华文新魏" panose="02010800040101010101" pitchFamily="2" charset="-122"/>
            </a:endParaRPr>
          </a:p>
        </p:txBody>
      </p:sp>
      <p:grpSp>
        <p:nvGrpSpPr>
          <p:cNvPr id="5" name="组合 4"/>
          <p:cNvGrpSpPr/>
          <p:nvPr/>
        </p:nvGrpSpPr>
        <p:grpSpPr>
          <a:xfrm>
            <a:off x="179512" y="807925"/>
            <a:ext cx="2071702" cy="581818"/>
            <a:chOff x="467544" y="1268760"/>
            <a:chExt cx="2071702" cy="581818"/>
          </a:xfrm>
        </p:grpSpPr>
        <p:sp>
          <p:nvSpPr>
            <p:cNvPr id="6" name="同侧圆角矩形 5"/>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7"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99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49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916832"/>
            <a:ext cx="7776864" cy="2308324"/>
          </a:xfrm>
          <a:prstGeom prst="rect">
            <a:avLst/>
          </a:prstGeom>
        </p:spPr>
        <p:txBody>
          <a:bodyPr wrap="square">
            <a:spAutoFit/>
          </a:bodyPr>
          <a:lstStyle/>
          <a:p>
            <a:pPr>
              <a:buFont typeface="Symbol" panose="05050102010706020507" pitchFamily="18" charset="2"/>
              <a:buNone/>
            </a:pPr>
            <a:r>
              <a:rPr lang="zh-CN" altLang="en-US" sz="3600" dirty="0">
                <a:latin typeface="华文新魏" panose="02010800040101010101" pitchFamily="2" charset="-122"/>
                <a:ea typeface="华文新魏" panose="02010800040101010101" pitchFamily="2" charset="-122"/>
              </a:rPr>
              <a:t>的源泉。但是仅有这个是不全面的，它可能会把人引入歧途。所以还需要警告的力量来平衡，需要有人时常提醒你：“小心、注意、总结、提高。”</a:t>
            </a:r>
            <a:endParaRPr lang="zh-CN" altLang="en-US" sz="3600" dirty="0">
              <a:latin typeface="华文新魏" panose="02010800040101010101" pitchFamily="2" charset="-122"/>
              <a:ea typeface="华文新魏" panose="02010800040101010101" pitchFamily="2" charset="-122"/>
            </a:endParaRPr>
          </a:p>
        </p:txBody>
      </p:sp>
      <p:sp>
        <p:nvSpPr>
          <p:cNvPr id="3" name="同侧圆角矩形 2"/>
          <p:cNvSpPr/>
          <p:nvPr/>
        </p:nvSpPr>
        <p:spPr>
          <a:xfrm>
            <a:off x="395536" y="1082183"/>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pic>
        <p:nvPicPr>
          <p:cNvPr id="4" name="Picture 2" descr="F:\七彩课堂插图板式封面\排版用图标、页眉页脚\标题图（终-排版用）共29个\语文大课堂.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502" t="10019" r="16509" b="15160"/>
          <a:stretch>
            <a:fillRect/>
          </a:stretch>
        </p:blipFill>
        <p:spPr bwMode="auto">
          <a:xfrm>
            <a:off x="467544" y="4581128"/>
            <a:ext cx="2328892" cy="1562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8335" y="1398270"/>
            <a:ext cx="7110095" cy="3082290"/>
          </a:xfrm>
          <a:prstGeom prst="rect">
            <a:avLst/>
          </a:prstGeom>
          <a:noFill/>
        </p:spPr>
        <p:txBody>
          <a:bodyPr wrap="square" rtlCol="0" anchor="t">
            <a:spAutoFit/>
          </a:bodyPr>
          <a:p>
            <a:r>
              <a:rPr lang="zh-CN" altLang="en-US" sz="2800">
                <a:sym typeface="+mn-ea"/>
              </a:rPr>
              <a:t>因为母亲的的鼓励让</a:t>
            </a:r>
            <a:r>
              <a:rPr lang="en-US" altLang="zh-CN" sz="2800">
                <a:sym typeface="+mn-ea"/>
              </a:rPr>
              <a:t>“</a:t>
            </a:r>
            <a:r>
              <a:rPr lang="zh-CN" altLang="en-US" sz="2800">
                <a:sym typeface="+mn-ea"/>
              </a:rPr>
              <a:t>我</a:t>
            </a:r>
            <a:r>
              <a:rPr lang="en-US" altLang="zh-CN" sz="2800">
                <a:sym typeface="+mn-ea"/>
              </a:rPr>
              <a:t>”</a:t>
            </a:r>
            <a:r>
              <a:rPr lang="zh-CN" altLang="en-US" sz="2800">
                <a:sym typeface="+mn-ea"/>
              </a:rPr>
              <a:t>有了灵感和创作的源泉，父亲的的警告则时常提醒</a:t>
            </a:r>
            <a:r>
              <a:rPr lang="en-US" altLang="zh-CN" sz="2800">
                <a:sym typeface="+mn-ea"/>
              </a:rPr>
              <a:t>“</a:t>
            </a:r>
            <a:r>
              <a:rPr lang="zh-CN" altLang="en-US" sz="2800">
                <a:sym typeface="+mn-ea"/>
              </a:rPr>
              <a:t>我</a:t>
            </a:r>
            <a:r>
              <a:rPr lang="en-US" altLang="zh-CN" sz="2800">
                <a:sym typeface="+mn-ea"/>
              </a:rPr>
              <a:t>”</a:t>
            </a:r>
            <a:r>
              <a:rPr lang="zh-CN" altLang="en-US" sz="2800">
                <a:sym typeface="+mn-ea"/>
              </a:rPr>
              <a:t>小心、注意、总结、提高。</a:t>
            </a:r>
            <a:r>
              <a:rPr lang="en-US" altLang="zh-CN" sz="2800">
                <a:sym typeface="+mn-ea"/>
              </a:rPr>
              <a:t>“</a:t>
            </a:r>
            <a:r>
              <a:rPr lang="zh-CN" altLang="en-US" sz="2800">
                <a:sym typeface="+mn-ea"/>
              </a:rPr>
              <a:t>我</a:t>
            </a:r>
            <a:r>
              <a:rPr lang="en-US" altLang="zh-CN" sz="2800">
                <a:sym typeface="+mn-ea"/>
              </a:rPr>
              <a:t>”</a:t>
            </a:r>
            <a:r>
              <a:rPr lang="zh-CN" altLang="en-US" sz="2800">
                <a:sym typeface="+mn-ea"/>
              </a:rPr>
              <a:t>既拥有母亲慈祥的的爱，激励</a:t>
            </a:r>
            <a:r>
              <a:rPr lang="en-US" altLang="zh-CN" sz="2800">
                <a:sym typeface="+mn-ea"/>
              </a:rPr>
              <a:t>“</a:t>
            </a:r>
            <a:r>
              <a:rPr lang="zh-CN" altLang="en-US" sz="2800">
                <a:sym typeface="+mn-ea"/>
              </a:rPr>
              <a:t>我</a:t>
            </a:r>
            <a:r>
              <a:rPr lang="en-US" altLang="zh-CN" sz="2800">
                <a:sym typeface="+mn-ea"/>
              </a:rPr>
              <a:t>”</a:t>
            </a:r>
            <a:r>
              <a:rPr lang="zh-CN" altLang="en-US" sz="2800">
                <a:sym typeface="+mn-ea"/>
              </a:rPr>
              <a:t>满怀信心的前进</a:t>
            </a:r>
            <a:r>
              <a:rPr lang="en-US" altLang="zh-CN" sz="2800">
                <a:sym typeface="+mn-ea"/>
              </a:rPr>
              <a:t>;</a:t>
            </a:r>
            <a:r>
              <a:rPr lang="zh-CN" altLang="en-US" sz="2800">
                <a:sym typeface="+mn-ea"/>
              </a:rPr>
              <a:t>又拥有父亲严厉的爱，使</a:t>
            </a:r>
            <a:r>
              <a:rPr lang="en-US" altLang="zh-CN" sz="2800">
                <a:sym typeface="+mn-ea"/>
              </a:rPr>
              <a:t>“</a:t>
            </a:r>
            <a:r>
              <a:rPr lang="zh-CN" altLang="en-US" sz="2800">
                <a:sym typeface="+mn-ea"/>
              </a:rPr>
              <a:t>我</a:t>
            </a:r>
            <a:r>
              <a:rPr lang="en-US" altLang="zh-CN" sz="2800">
                <a:sym typeface="+mn-ea"/>
              </a:rPr>
              <a:t>”</a:t>
            </a:r>
            <a:r>
              <a:rPr lang="zh-CN" altLang="en-US" sz="2800">
                <a:sym typeface="+mn-ea"/>
              </a:rPr>
              <a:t>不至于被一时的的成功冲昏头脑。</a:t>
            </a:r>
            <a:r>
              <a:rPr lang="en-US" altLang="zh-CN" sz="2800">
                <a:sym typeface="+mn-ea"/>
              </a:rPr>
              <a:t>“</a:t>
            </a:r>
            <a:r>
              <a:rPr lang="zh-CN" altLang="en-US" sz="2800">
                <a:sym typeface="+mn-ea"/>
              </a:rPr>
              <a:t>我</a:t>
            </a:r>
            <a:r>
              <a:rPr lang="en-US" altLang="zh-CN" sz="2800">
                <a:sym typeface="+mn-ea"/>
              </a:rPr>
              <a:t>”</a:t>
            </a:r>
            <a:r>
              <a:rPr lang="zh-CN" altLang="en-US" sz="2800">
                <a:sym typeface="+mn-ea"/>
              </a:rPr>
              <a:t>的成功来源与父母两方面的爱，所以说</a:t>
            </a:r>
            <a:r>
              <a:rPr lang="en-US" altLang="zh-CN" sz="2800">
                <a:sym typeface="+mn-ea"/>
              </a:rPr>
              <a:t>'</a:t>
            </a:r>
            <a:r>
              <a:rPr lang="zh-CN" altLang="en-US" sz="2800">
                <a:sym typeface="+mn-ea"/>
              </a:rPr>
              <a:t>我</a:t>
            </a:r>
            <a:r>
              <a:rPr lang="en-US" altLang="zh-CN" sz="2800">
                <a:sym typeface="+mn-ea"/>
              </a:rPr>
              <a:t>”</a:t>
            </a:r>
            <a:r>
              <a:rPr lang="zh-CN" altLang="en-US" sz="2800">
                <a:sym typeface="+mn-ea"/>
              </a:rPr>
              <a:t>是幸运的。</a:t>
            </a:r>
            <a:endParaRPr lang="zh-CN" altLang="en-US" sz="28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413437" y="1487496"/>
            <a:ext cx="8229600" cy="27352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rtl="0" fontAlgn="base">
              <a:spcBef>
                <a:spcPct val="0"/>
              </a:spcBef>
              <a:spcAft>
                <a:spcPct val="0"/>
              </a:spcAft>
              <a:defRPr kumimoji="1" sz="4400">
                <a:solidFill>
                  <a:schemeClr val="tx2"/>
                </a:solidFill>
                <a:latin typeface="+mj-lt"/>
                <a:ea typeface="+mj-ea"/>
                <a:cs typeface="+mj-cs"/>
              </a:defRPr>
            </a:lvl1pPr>
            <a:lvl2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just">
              <a:defRPr/>
            </a:pPr>
            <a:r>
              <a:rPr lang="en-US" altLang="zh-CN" sz="3600" kern="0" dirty="0" smtClean="0">
                <a:solidFill>
                  <a:srgbClr val="FF0000"/>
                </a:solidFill>
                <a:latin typeface="Times New Roman" panose="02020603050405020304"/>
              </a:rPr>
              <a:t>        </a:t>
            </a:r>
            <a:r>
              <a:rPr lang="zh-CN" altLang="en-US" sz="3600" kern="0" dirty="0" smtClean="0">
                <a:solidFill>
                  <a:srgbClr val="3333FF"/>
                </a:solidFill>
                <a:latin typeface="华文新魏" panose="02010800040101010101" pitchFamily="2" charset="-122"/>
                <a:ea typeface="华文新魏" panose="02010800040101010101" pitchFamily="2" charset="-122"/>
              </a:rPr>
              <a:t>说明父亲当时的意见是（</a:t>
            </a:r>
            <a:r>
              <a:rPr lang="zh-CN" altLang="en-US" sz="3600" kern="0" dirty="0" smtClean="0">
                <a:solidFill>
                  <a:srgbClr val="3333FF"/>
                </a:solidFill>
                <a:latin typeface="Times New Roman" panose="02020603050405020304"/>
              </a:rPr>
              <a:t>           ），</a:t>
            </a:r>
            <a:r>
              <a:rPr lang="zh-CN" altLang="en-US" sz="3600" kern="0" dirty="0" smtClean="0">
                <a:solidFill>
                  <a:srgbClr val="3333FF"/>
                </a:solidFill>
                <a:latin typeface="华文新魏" panose="02010800040101010101" pitchFamily="2" charset="-122"/>
                <a:ea typeface="华文新魏" panose="02010800040101010101" pitchFamily="2" charset="-122"/>
              </a:rPr>
              <a:t>其实，父亲和母亲一样（               ）自己的孩子，只不过父亲比较（             ）</a:t>
            </a:r>
            <a:endParaRPr lang="zh-CN" altLang="en-US" sz="3600" kern="0" dirty="0" smtClean="0">
              <a:solidFill>
                <a:srgbClr val="3333FF"/>
              </a:solidFill>
              <a:latin typeface="华文新魏" panose="02010800040101010101" pitchFamily="2" charset="-122"/>
              <a:ea typeface="华文新魏" panose="02010800040101010101" pitchFamily="2" charset="-122"/>
            </a:endParaRPr>
          </a:p>
        </p:txBody>
      </p:sp>
      <p:sp>
        <p:nvSpPr>
          <p:cNvPr id="3" name="Text Box 6"/>
          <p:cNvSpPr txBox="1">
            <a:spLocks noChangeArrowheads="1"/>
          </p:cNvSpPr>
          <p:nvPr/>
        </p:nvSpPr>
        <p:spPr bwMode="auto">
          <a:xfrm>
            <a:off x="6339371" y="1415097"/>
            <a:ext cx="157859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600" b="1" dirty="0">
                <a:solidFill>
                  <a:srgbClr val="FF0000"/>
                </a:solidFill>
                <a:latin typeface="华文新魏" panose="02010800040101010101" pitchFamily="2" charset="-122"/>
                <a:ea typeface="华文新魏" panose="02010800040101010101" pitchFamily="2" charset="-122"/>
              </a:rPr>
              <a:t>对的</a:t>
            </a:r>
            <a:endParaRPr lang="zh-CN" altLang="en-US" sz="3600" b="1" dirty="0">
              <a:solidFill>
                <a:srgbClr val="FF0000"/>
              </a:solidFill>
              <a:latin typeface="华文新魏" panose="02010800040101010101" pitchFamily="2" charset="-122"/>
              <a:ea typeface="华文新魏" panose="02010800040101010101" pitchFamily="2" charset="-122"/>
            </a:endParaRPr>
          </a:p>
        </p:txBody>
      </p:sp>
      <p:sp>
        <p:nvSpPr>
          <p:cNvPr id="4" name="Text Box 7"/>
          <p:cNvSpPr txBox="1">
            <a:spLocks noChangeArrowheads="1"/>
          </p:cNvSpPr>
          <p:nvPr/>
        </p:nvSpPr>
        <p:spPr bwMode="auto">
          <a:xfrm>
            <a:off x="5799198" y="1988840"/>
            <a:ext cx="151189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600" b="1" dirty="0">
                <a:solidFill>
                  <a:srgbClr val="FF0000"/>
                </a:solidFill>
                <a:latin typeface="华文新魏" panose="02010800040101010101" pitchFamily="2" charset="-122"/>
                <a:ea typeface="华文新魏" panose="02010800040101010101" pitchFamily="2" charset="-122"/>
              </a:rPr>
              <a:t>疼爱</a:t>
            </a:r>
            <a:endParaRPr lang="zh-CN" altLang="en-US" sz="3600" b="1" dirty="0">
              <a:solidFill>
                <a:srgbClr val="FF0000"/>
              </a:solidFill>
              <a:latin typeface="华文新魏" panose="02010800040101010101" pitchFamily="2" charset="-122"/>
              <a:ea typeface="华文新魏" panose="02010800040101010101" pitchFamily="2" charset="-122"/>
            </a:endParaRPr>
          </a:p>
        </p:txBody>
      </p:sp>
      <p:sp>
        <p:nvSpPr>
          <p:cNvPr id="5" name="Text Box 8"/>
          <p:cNvSpPr txBox="1">
            <a:spLocks noChangeArrowheads="1"/>
          </p:cNvSpPr>
          <p:nvPr/>
        </p:nvSpPr>
        <p:spPr bwMode="auto">
          <a:xfrm>
            <a:off x="6516688" y="2531962"/>
            <a:ext cx="12239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dirty="0">
                <a:solidFill>
                  <a:srgbClr val="FF0000"/>
                </a:solidFill>
                <a:latin typeface="华文新魏" panose="02010800040101010101" pitchFamily="2" charset="-122"/>
                <a:ea typeface="华文新魏" panose="02010800040101010101" pitchFamily="2" charset="-122"/>
              </a:rPr>
              <a:t>公正</a:t>
            </a:r>
            <a:endParaRPr lang="zh-CN" altLang="en-US" sz="3600" b="1" dirty="0">
              <a:solidFill>
                <a:srgbClr val="FF0000"/>
              </a:solidFill>
              <a:latin typeface="华文新魏" panose="02010800040101010101" pitchFamily="2" charset="-122"/>
              <a:ea typeface="华文新魏" panose="02010800040101010101" pitchFamily="2" charset="-122"/>
            </a:endParaRPr>
          </a:p>
        </p:txBody>
      </p:sp>
      <p:grpSp>
        <p:nvGrpSpPr>
          <p:cNvPr id="6" name="组合 5"/>
          <p:cNvGrpSpPr/>
          <p:nvPr/>
        </p:nvGrpSpPr>
        <p:grpSpPr>
          <a:xfrm>
            <a:off x="425418" y="829410"/>
            <a:ext cx="2071702" cy="581818"/>
            <a:chOff x="467544" y="1268760"/>
            <a:chExt cx="2071702" cy="581818"/>
          </a:xfrm>
        </p:grpSpPr>
        <p:sp>
          <p:nvSpPr>
            <p:cNvPr id="7" name="同侧圆角矩形 6"/>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课文理解</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8"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pic>
        <p:nvPicPr>
          <p:cNvPr id="9" name="Picture 2" descr="F:\七彩课堂插图板式封面\排版用图标、页眉页脚\标题图（终-排版用）共29个\语文大课堂.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502" t="10019" r="16509" b="15160"/>
          <a:stretch>
            <a:fillRect/>
          </a:stretch>
        </p:blipFill>
        <p:spPr bwMode="auto">
          <a:xfrm>
            <a:off x="0" y="4653136"/>
            <a:ext cx="2328892" cy="1562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F:\七彩课堂插图板式封面\排版用图标、页眉页脚\标题图（终-排版用）共29个\图解结构.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6680" t="5145" r="8014"/>
          <a:stretch>
            <a:fillRect/>
          </a:stretch>
        </p:blipFill>
        <p:spPr bwMode="auto">
          <a:xfrm>
            <a:off x="7215610" y="691839"/>
            <a:ext cx="1623590" cy="1299180"/>
          </a:xfrm>
          <a:prstGeom prst="rect">
            <a:avLst/>
          </a:prstGeom>
          <a:noFill/>
          <a:extLst>
            <a:ext uri="{909E8E84-426E-40DD-AFC4-6F175D3DCCD1}">
              <a14:hiddenFill xmlns:a14="http://schemas.microsoft.com/office/drawing/2010/main">
                <a:solidFill>
                  <a:srgbClr val="FFFFFF"/>
                </a:solidFill>
              </a14:hiddenFill>
            </a:ext>
          </a:extLst>
        </p:spPr>
      </p:pic>
      <p:sp>
        <p:nvSpPr>
          <p:cNvPr id="64514" name="Text Box 2"/>
          <p:cNvSpPr txBox="1">
            <a:spLocks noChangeArrowheads="1"/>
          </p:cNvSpPr>
          <p:nvPr/>
        </p:nvSpPr>
        <p:spPr bwMode="auto">
          <a:xfrm>
            <a:off x="0" y="1528713"/>
            <a:ext cx="9144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zh-CN" sz="3600" b="1" smtClean="0">
                <a:solidFill>
                  <a:srgbClr val="FF3399"/>
                </a:solidFill>
                <a:latin typeface="华文新魏" panose="02010800040101010101" pitchFamily="2" charset="-122"/>
                <a:ea typeface="华文新魏" panose="02010800040101010101" pitchFamily="2" charset="-122"/>
              </a:rPr>
              <a:t>“</a:t>
            </a:r>
            <a:r>
              <a:rPr lang="zh-CN" altLang="en-US" sz="3600" b="1">
                <a:solidFill>
                  <a:srgbClr val="FF3399"/>
                </a:solidFill>
                <a:latin typeface="华文新魏" panose="02010800040101010101" pitchFamily="2" charset="-122"/>
                <a:ea typeface="华文新魏" panose="02010800040101010101" pitchFamily="2" charset="-122"/>
              </a:rPr>
              <a:t>精彩极了”</a:t>
            </a:r>
            <a:r>
              <a:rPr lang="zh-CN" altLang="en-US" sz="3600" b="1">
                <a:solidFill>
                  <a:prstClr val="black"/>
                </a:solidFill>
                <a:latin typeface="华文新魏" panose="02010800040101010101" pitchFamily="2" charset="-122"/>
                <a:ea typeface="华文新魏" panose="02010800040101010101" pitchFamily="2" charset="-122"/>
              </a:rPr>
              <a:t>与“糟糕透了”</a:t>
            </a:r>
            <a:endParaRPr lang="zh-CN" altLang="en-US" sz="3600" b="1" dirty="0">
              <a:solidFill>
                <a:prstClr val="black"/>
              </a:solidFill>
              <a:latin typeface="华文新魏" panose="02010800040101010101" pitchFamily="2" charset="-122"/>
              <a:ea typeface="华文新魏" panose="02010800040101010101" pitchFamily="2" charset="-122"/>
            </a:endParaRPr>
          </a:p>
        </p:txBody>
      </p:sp>
      <p:sp>
        <p:nvSpPr>
          <p:cNvPr id="64515" name="AutoShape 3"/>
          <p:cNvSpPr>
            <a:spLocks noChangeArrowheads="1"/>
          </p:cNvSpPr>
          <p:nvPr/>
        </p:nvSpPr>
        <p:spPr bwMode="auto">
          <a:xfrm>
            <a:off x="2057400" y="2535188"/>
            <a:ext cx="228600" cy="1066800"/>
          </a:xfrm>
          <a:prstGeom prst="downArrow">
            <a:avLst>
              <a:gd name="adj1" fmla="val 50000"/>
              <a:gd name="adj2" fmla="val 1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prstClr val="black"/>
              </a:solidFill>
            </a:endParaRPr>
          </a:p>
        </p:txBody>
      </p:sp>
      <p:sp>
        <p:nvSpPr>
          <p:cNvPr id="64516" name="Text Box 4"/>
          <p:cNvSpPr txBox="1">
            <a:spLocks noChangeArrowheads="1"/>
          </p:cNvSpPr>
          <p:nvPr/>
        </p:nvSpPr>
        <p:spPr bwMode="auto">
          <a:xfrm>
            <a:off x="609600" y="3541190"/>
            <a:ext cx="3352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dirty="0">
                <a:solidFill>
                  <a:prstClr val="black"/>
                </a:solidFill>
                <a:latin typeface="华文新魏" panose="02010800040101010101" pitchFamily="2" charset="-122"/>
                <a:ea typeface="华文新魏" panose="02010800040101010101" pitchFamily="2" charset="-122"/>
              </a:rPr>
              <a:t>鼓励 赞扬</a:t>
            </a:r>
            <a:endParaRPr lang="zh-CN" altLang="en-US" sz="3600" b="1" dirty="0">
              <a:solidFill>
                <a:prstClr val="black"/>
              </a:solidFill>
              <a:latin typeface="华文新魏" panose="02010800040101010101" pitchFamily="2" charset="-122"/>
              <a:ea typeface="华文新魏" panose="02010800040101010101" pitchFamily="2" charset="-122"/>
            </a:endParaRPr>
          </a:p>
        </p:txBody>
      </p:sp>
      <p:sp>
        <p:nvSpPr>
          <p:cNvPr id="64517" name="AutoShape 5"/>
          <p:cNvSpPr>
            <a:spLocks noChangeArrowheads="1"/>
          </p:cNvSpPr>
          <p:nvPr/>
        </p:nvSpPr>
        <p:spPr bwMode="auto">
          <a:xfrm>
            <a:off x="6629400" y="2602519"/>
            <a:ext cx="228600" cy="1066800"/>
          </a:xfrm>
          <a:prstGeom prst="downArrow">
            <a:avLst>
              <a:gd name="adj1" fmla="val 50000"/>
              <a:gd name="adj2" fmla="val 1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prstClr val="black"/>
              </a:solidFill>
            </a:endParaRPr>
          </a:p>
        </p:txBody>
      </p:sp>
      <p:sp>
        <p:nvSpPr>
          <p:cNvPr id="64518" name="Text Box 6"/>
          <p:cNvSpPr txBox="1">
            <a:spLocks noChangeArrowheads="1"/>
          </p:cNvSpPr>
          <p:nvPr/>
        </p:nvSpPr>
        <p:spPr bwMode="auto">
          <a:xfrm>
            <a:off x="5286375" y="3541191"/>
            <a:ext cx="3352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dirty="0">
                <a:solidFill>
                  <a:prstClr val="black"/>
                </a:solidFill>
                <a:latin typeface="华文新魏" panose="02010800040101010101" pitchFamily="2" charset="-122"/>
                <a:ea typeface="华文新魏" panose="02010800040101010101" pitchFamily="2" charset="-122"/>
              </a:rPr>
              <a:t>严格 批评</a:t>
            </a:r>
            <a:endParaRPr lang="zh-CN" altLang="en-US" sz="3600" b="1" dirty="0">
              <a:solidFill>
                <a:prstClr val="black"/>
              </a:solidFill>
              <a:latin typeface="华文新魏" panose="02010800040101010101" pitchFamily="2" charset="-122"/>
              <a:ea typeface="华文新魏" panose="02010800040101010101" pitchFamily="2" charset="-122"/>
            </a:endParaRPr>
          </a:p>
        </p:txBody>
      </p:sp>
      <p:grpSp>
        <p:nvGrpSpPr>
          <p:cNvPr id="64519" name="Group 7"/>
          <p:cNvGrpSpPr/>
          <p:nvPr/>
        </p:nvGrpSpPr>
        <p:grpSpPr bwMode="auto">
          <a:xfrm>
            <a:off x="1905000" y="4365104"/>
            <a:ext cx="5029200" cy="977863"/>
            <a:chOff x="1200" y="2544"/>
            <a:chExt cx="3168" cy="709"/>
          </a:xfrm>
        </p:grpSpPr>
        <p:sp>
          <p:nvSpPr>
            <p:cNvPr id="64520" name="AutoShape 8"/>
            <p:cNvSpPr>
              <a:spLocks noChangeArrowheads="1"/>
            </p:cNvSpPr>
            <p:nvPr/>
          </p:nvSpPr>
          <p:spPr bwMode="auto">
            <a:xfrm>
              <a:off x="1200" y="2544"/>
              <a:ext cx="1104" cy="528"/>
            </a:xfrm>
            <a:prstGeom prst="curvedRightArrow">
              <a:avLst>
                <a:gd name="adj1" fmla="val 20000"/>
                <a:gd name="adj2" fmla="val 40000"/>
                <a:gd name="adj3" fmla="val 6969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64521" name="AutoShape 9"/>
            <p:cNvSpPr>
              <a:spLocks noChangeArrowheads="1"/>
            </p:cNvSpPr>
            <p:nvPr/>
          </p:nvSpPr>
          <p:spPr bwMode="auto">
            <a:xfrm>
              <a:off x="3408" y="2544"/>
              <a:ext cx="960" cy="528"/>
            </a:xfrm>
            <a:prstGeom prst="curvedLeftArrow">
              <a:avLst>
                <a:gd name="adj1" fmla="val 20000"/>
                <a:gd name="adj2" fmla="val 40000"/>
                <a:gd name="adj3" fmla="val 60606"/>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64522" name="Text Box 10"/>
            <p:cNvSpPr txBox="1">
              <a:spLocks noChangeArrowheads="1"/>
            </p:cNvSpPr>
            <p:nvPr/>
          </p:nvSpPr>
          <p:spPr bwMode="auto">
            <a:xfrm>
              <a:off x="2496" y="2784"/>
              <a:ext cx="576" cy="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dirty="0">
                  <a:solidFill>
                    <a:srgbClr val="FF3300"/>
                  </a:solidFill>
                  <a:latin typeface="华文新魏" panose="02010800040101010101" pitchFamily="2" charset="-122"/>
                  <a:ea typeface="华文新魏" panose="02010800040101010101" pitchFamily="2" charset="-122"/>
                </a:rPr>
                <a:t>爱</a:t>
              </a:r>
              <a:endParaRPr lang="zh-CN" altLang="en-US" sz="3600" b="1" dirty="0">
                <a:solidFill>
                  <a:srgbClr val="FF3300"/>
                </a:solidFill>
                <a:latin typeface="华文新魏" panose="02010800040101010101" pitchFamily="2" charset="-122"/>
                <a:ea typeface="华文新魏" panose="02010800040101010101" pitchFamily="2" charset="-122"/>
              </a:endParaRPr>
            </a:p>
          </p:txBody>
        </p:sp>
      </p:grpSp>
      <p:grpSp>
        <p:nvGrpSpPr>
          <p:cNvPr id="64523" name="Group 11"/>
          <p:cNvGrpSpPr/>
          <p:nvPr/>
        </p:nvGrpSpPr>
        <p:grpSpPr bwMode="auto">
          <a:xfrm>
            <a:off x="4859338" y="5434013"/>
            <a:ext cx="3733800" cy="646113"/>
            <a:chOff x="3072" y="3360"/>
            <a:chExt cx="2352" cy="407"/>
          </a:xfrm>
        </p:grpSpPr>
        <p:sp>
          <p:nvSpPr>
            <p:cNvPr id="64524" name="AutoShape 12"/>
            <p:cNvSpPr>
              <a:spLocks noChangeArrowheads="1"/>
            </p:cNvSpPr>
            <p:nvPr/>
          </p:nvSpPr>
          <p:spPr bwMode="auto">
            <a:xfrm>
              <a:off x="3072" y="3408"/>
              <a:ext cx="1104" cy="19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64525" name="Text Box 13"/>
            <p:cNvSpPr txBox="1">
              <a:spLocks noChangeArrowheads="1"/>
            </p:cNvSpPr>
            <p:nvPr/>
          </p:nvSpPr>
          <p:spPr bwMode="auto">
            <a:xfrm>
              <a:off x="4464" y="3360"/>
              <a:ext cx="960"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dirty="0">
                  <a:solidFill>
                    <a:prstClr val="black"/>
                  </a:solidFill>
                  <a:latin typeface="华文新魏" panose="02010800040101010101" pitchFamily="2" charset="-122"/>
                  <a:ea typeface="华文新魏" panose="02010800040101010101" pitchFamily="2" charset="-122"/>
                </a:rPr>
                <a:t>成才</a:t>
              </a:r>
              <a:endParaRPr lang="zh-CN" altLang="en-US" sz="3600" b="1" dirty="0">
                <a:solidFill>
                  <a:prstClr val="black"/>
                </a:solidFill>
                <a:latin typeface="华文新魏" panose="02010800040101010101" pitchFamily="2" charset="-122"/>
                <a:ea typeface="华文新魏" panose="02010800040101010101" pitchFamily="2" charset="-122"/>
              </a:endParaRPr>
            </a:p>
          </p:txBody>
        </p:sp>
      </p:grpSp>
      <p:grpSp>
        <p:nvGrpSpPr>
          <p:cNvPr id="14" name="组合 13"/>
          <p:cNvGrpSpPr/>
          <p:nvPr/>
        </p:nvGrpSpPr>
        <p:grpSpPr>
          <a:xfrm>
            <a:off x="467544" y="825010"/>
            <a:ext cx="2071702" cy="581818"/>
            <a:chOff x="467544" y="1268760"/>
            <a:chExt cx="2071702" cy="581818"/>
          </a:xfrm>
        </p:grpSpPr>
        <p:sp>
          <p:nvSpPr>
            <p:cNvPr id="15" name="同侧圆角矩形 1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图解结构</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1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checkerboard(across)">
                                      <p:cBhvr>
                                        <p:cTn id="7" dur="500"/>
                                        <p:tgtEl>
                                          <p:spTgt spid="645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4516"/>
                                        </p:tgtEl>
                                        <p:attrNameLst>
                                          <p:attrName>style.visibility</p:attrName>
                                        </p:attrNameLst>
                                      </p:cBhvr>
                                      <p:to>
                                        <p:strVal val="visible"/>
                                      </p:to>
                                    </p:set>
                                    <p:animEffect transition="in" filter="checkerboard(across)">
                                      <p:cBhvr>
                                        <p:cTn id="12" dur="500"/>
                                        <p:tgtEl>
                                          <p:spTgt spid="645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4517"/>
                                        </p:tgtEl>
                                        <p:attrNameLst>
                                          <p:attrName>style.visibility</p:attrName>
                                        </p:attrNameLst>
                                      </p:cBhvr>
                                      <p:to>
                                        <p:strVal val="visible"/>
                                      </p:to>
                                    </p:set>
                                    <p:animEffect transition="in" filter="checkerboard(across)">
                                      <p:cBhvr>
                                        <p:cTn id="17" dur="500"/>
                                        <p:tgtEl>
                                          <p:spTgt spid="6451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4518"/>
                                        </p:tgtEl>
                                        <p:attrNameLst>
                                          <p:attrName>style.visibility</p:attrName>
                                        </p:attrNameLst>
                                      </p:cBhvr>
                                      <p:to>
                                        <p:strVal val="visible"/>
                                      </p:to>
                                    </p:set>
                                    <p:animEffect transition="in" filter="checkerboard(across)">
                                      <p:cBhvr>
                                        <p:cTn id="22" dur="500"/>
                                        <p:tgtEl>
                                          <p:spTgt spid="6451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4519"/>
                                        </p:tgtEl>
                                        <p:attrNameLst>
                                          <p:attrName>style.visibility</p:attrName>
                                        </p:attrNameLst>
                                      </p:cBhvr>
                                      <p:to>
                                        <p:strVal val="visible"/>
                                      </p:to>
                                    </p:set>
                                    <p:animEffect transition="in" filter="checkerboard(across)">
                                      <p:cBhvr>
                                        <p:cTn id="27" dur="500"/>
                                        <p:tgtEl>
                                          <p:spTgt spid="6451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64523"/>
                                        </p:tgtEl>
                                        <p:attrNameLst>
                                          <p:attrName>style.visibility</p:attrName>
                                        </p:attrNameLst>
                                      </p:cBhvr>
                                      <p:to>
                                        <p:strVal val="visible"/>
                                      </p:to>
                                    </p:set>
                                    <p:animEffect transition="in" filter="checkerboard(across)">
                                      <p:cBhvr>
                                        <p:cTn id="32" dur="500"/>
                                        <p:tgtEl>
                                          <p:spTgt spid="64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animBg="1"/>
      <p:bldP spid="64516" grpId="0" autoUpdateAnimBg="0"/>
      <p:bldP spid="64517" grpId="0" animBg="1"/>
      <p:bldP spid="6451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bwMode="auto">
          <a:xfrm>
            <a:off x="1" y="1377534"/>
            <a:ext cx="8964488" cy="4527036"/>
          </a:xfrm>
          <a:prstGeom prst="rect">
            <a:avLst/>
          </a:prstGeom>
          <a:solidFill>
            <a:srgbClr val="FFFFFF"/>
          </a:solidFill>
          <a:ln>
            <a:solidFill>
              <a:srgbClr val="000000"/>
            </a:solidFill>
            <a:miter lim="800000"/>
          </a:ln>
        </p:spPr>
        <p:txBody>
          <a:bodyPr vert="horz" wrap="square" lIns="91440" tIns="45720" rIns="91440" bIns="45720" numCol="1" anchor="t" anchorCtr="0" compatLnSpc="1"/>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smtClean="0">
                <a:solidFill>
                  <a:prstClr val="black"/>
                </a:solidFill>
                <a:latin typeface="华文中宋" panose="02010600040101010101" pitchFamily="2" charset="-122"/>
                <a:ea typeface="华文中宋" panose="02010600040101010101" pitchFamily="2" charset="-122"/>
              </a:rPr>
              <a:t>    </a:t>
            </a:r>
            <a:r>
              <a:rPr lang="en-US" altLang="zh-CN" sz="3600" b="1" smtClean="0">
                <a:solidFill>
                  <a:prstClr val="black"/>
                </a:solidFill>
                <a:latin typeface="华文新魏" panose="02010800040101010101" pitchFamily="2" charset="-122"/>
                <a:ea typeface="华文新魏" panose="02010800040101010101" pitchFamily="2" charset="-122"/>
              </a:rPr>
              <a:t>“</a:t>
            </a:r>
            <a:r>
              <a:rPr lang="zh-CN" altLang="en-US" sz="3600" b="1" smtClean="0">
                <a:solidFill>
                  <a:prstClr val="black"/>
                </a:solidFill>
                <a:latin typeface="华文新魏" panose="02010800040101010101" pitchFamily="2" charset="-122"/>
                <a:ea typeface="华文新魏" panose="02010800040101010101" pitchFamily="2" charset="-122"/>
              </a:rPr>
              <a:t>精彩极了”</a:t>
            </a:r>
            <a:r>
              <a:rPr lang="zh-CN" altLang="en-US" sz="3600" b="1" dirty="0">
                <a:solidFill>
                  <a:prstClr val="black"/>
                </a:solidFill>
                <a:latin typeface="华文新魏" panose="02010800040101010101" pitchFamily="2" charset="-122"/>
                <a:ea typeface="华文新魏" panose="02010800040101010101" pitchFamily="2" charset="-122"/>
              </a:rPr>
              <a:t>是母亲的评价，这句评价是感情化了的。因为母亲对待子女比较重视感情，所以为了鼓励子女，常会说些感情色彩强烈却与事实并不十分相符的话</a:t>
            </a:r>
            <a:r>
              <a:rPr lang="zh-CN" altLang="en-US" sz="3600" b="1">
                <a:solidFill>
                  <a:prstClr val="black"/>
                </a:solidFill>
                <a:latin typeface="华文新魏" panose="02010800040101010101" pitchFamily="2" charset="-122"/>
                <a:ea typeface="华文新魏" panose="02010800040101010101" pitchFamily="2" charset="-122"/>
              </a:rPr>
              <a:t>。</a:t>
            </a:r>
            <a:r>
              <a:rPr lang="zh-CN" altLang="en-US" sz="3600" b="1" smtClean="0">
                <a:solidFill>
                  <a:prstClr val="black"/>
                </a:solidFill>
                <a:latin typeface="华文新魏" panose="02010800040101010101" pitchFamily="2" charset="-122"/>
                <a:ea typeface="华文新魏" panose="02010800040101010101" pitchFamily="2" charset="-122"/>
              </a:rPr>
              <a:t>“</a:t>
            </a:r>
            <a:r>
              <a:rPr lang="zh-CN" altLang="en-US" sz="3600" b="1">
                <a:solidFill>
                  <a:prstClr val="black"/>
                </a:solidFill>
                <a:latin typeface="华文新魏" panose="02010800040101010101" pitchFamily="2" charset="-122"/>
                <a:ea typeface="华文新魏" panose="02010800040101010101" pitchFamily="2" charset="-122"/>
              </a:rPr>
              <a:t>精彩</a:t>
            </a:r>
            <a:r>
              <a:rPr lang="zh-CN" altLang="en-US" sz="3600" b="1" smtClean="0">
                <a:solidFill>
                  <a:prstClr val="black"/>
                </a:solidFill>
                <a:latin typeface="华文新魏" panose="02010800040101010101" pitchFamily="2" charset="-122"/>
                <a:ea typeface="华文新魏" panose="02010800040101010101" pitchFamily="2" charset="-122"/>
              </a:rPr>
              <a:t>极了”</a:t>
            </a:r>
            <a:r>
              <a:rPr lang="zh-CN" altLang="en-US" sz="3600" b="1" dirty="0">
                <a:solidFill>
                  <a:prstClr val="black"/>
                </a:solidFill>
                <a:latin typeface="华文新魏" panose="02010800040101010101" pitchFamily="2" charset="-122"/>
                <a:ea typeface="华文新魏" panose="02010800040101010101" pitchFamily="2" charset="-122"/>
              </a:rPr>
              <a:t>就是这样：母亲看到七八岁的“我”能写出诗，就会为写诗这件事动情，并不多想诗本身的质量如何，而会借着诗为题，赞赏“我”写诗的行为。</a:t>
            </a:r>
            <a:br>
              <a:rPr lang="zh-CN" altLang="en-US" sz="3600" b="1" dirty="0">
                <a:solidFill>
                  <a:prstClr val="black"/>
                </a:solidFill>
                <a:latin typeface="华文新魏" panose="02010800040101010101" pitchFamily="2" charset="-122"/>
                <a:ea typeface="华文新魏" panose="02010800040101010101" pitchFamily="2" charset="-122"/>
              </a:rPr>
            </a:br>
            <a:endParaRPr lang="zh-CN" altLang="en-US" sz="3600" b="1" dirty="0">
              <a:solidFill>
                <a:prstClr val="black"/>
              </a:solidFill>
              <a:latin typeface="华文新魏" panose="02010800040101010101" pitchFamily="2" charset="-122"/>
              <a:ea typeface="华文新魏" panose="02010800040101010101" pitchFamily="2" charset="-122"/>
            </a:endParaRPr>
          </a:p>
        </p:txBody>
      </p:sp>
      <p:sp>
        <p:nvSpPr>
          <p:cNvPr id="3" name="同侧圆角矩形 2"/>
          <p:cNvSpPr/>
          <p:nvPr/>
        </p:nvSpPr>
        <p:spPr>
          <a:xfrm>
            <a:off x="428596" y="857232"/>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概括主题</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357158" y="150017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6146" name="Picture 2" descr="F:\七彩课堂插图板式封面\排版用图标、页眉页脚\标题图（终-排版用）共29个\概括主题.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6930" t="8458" r="9987"/>
          <a:stretch>
            <a:fillRect/>
          </a:stretch>
        </p:blipFill>
        <p:spPr bwMode="auto">
          <a:xfrm>
            <a:off x="7456364" y="5157192"/>
            <a:ext cx="1685925" cy="12989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bwMode="auto">
          <a:xfrm>
            <a:off x="251519" y="1500174"/>
            <a:ext cx="8892481" cy="4527036"/>
          </a:xfrm>
          <a:prstGeom prst="rect">
            <a:avLst/>
          </a:prstGeom>
          <a:solidFill>
            <a:srgbClr val="FFFFFF"/>
          </a:solidFill>
          <a:ln>
            <a:solidFill>
              <a:srgbClr val="000000"/>
            </a:solidFill>
            <a:miter lim="800000"/>
          </a:ln>
        </p:spPr>
        <p:txBody>
          <a:bodyPr vert="horz" wrap="square" lIns="91440" tIns="45720" rIns="91440" bIns="45720" numCol="1" anchor="t" anchorCtr="0" compatLnSpc="1"/>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smtClean="0">
                <a:solidFill>
                  <a:prstClr val="black"/>
                </a:solidFill>
                <a:latin typeface="华文中宋" panose="02010600040101010101" pitchFamily="2" charset="-122"/>
                <a:ea typeface="华文中宋" panose="02010600040101010101" pitchFamily="2" charset="-122"/>
              </a:rPr>
              <a:t>     </a:t>
            </a:r>
            <a:r>
              <a:rPr lang="en-US" altLang="zh-CN" sz="3600" b="1" smtClean="0">
                <a:solidFill>
                  <a:prstClr val="black"/>
                </a:solidFill>
                <a:latin typeface="华文新魏" panose="02010800040101010101" pitchFamily="2" charset="-122"/>
                <a:ea typeface="华文新魏" panose="02010800040101010101" pitchFamily="2" charset="-122"/>
              </a:rPr>
              <a:t>“</a:t>
            </a:r>
            <a:r>
              <a:rPr lang="zh-CN" altLang="en-US" sz="3600" b="1">
                <a:solidFill>
                  <a:prstClr val="black"/>
                </a:solidFill>
                <a:latin typeface="华文新魏" panose="02010800040101010101" pitchFamily="2" charset="-122"/>
                <a:ea typeface="华文新魏" panose="02010800040101010101" pitchFamily="2" charset="-122"/>
              </a:rPr>
              <a:t>糟糕透了”</a:t>
            </a:r>
            <a:r>
              <a:rPr lang="zh-CN" altLang="en-US" sz="3600" b="1" dirty="0">
                <a:solidFill>
                  <a:prstClr val="black"/>
                </a:solidFill>
                <a:latin typeface="华文新魏" panose="02010800040101010101" pitchFamily="2" charset="-122"/>
                <a:ea typeface="华文新魏" panose="02010800040101010101" pitchFamily="2" charset="-122"/>
              </a:rPr>
              <a:t>是父亲的评价。父亲注意的不是“我”写诗的行为而是诗本身的质量。 不过，在这里，这位父亲说</a:t>
            </a:r>
            <a:r>
              <a:rPr lang="zh-CN" altLang="en-US" sz="3600" b="1">
                <a:solidFill>
                  <a:prstClr val="black"/>
                </a:solidFill>
                <a:latin typeface="华文新魏" panose="02010800040101010101" pitchFamily="2" charset="-122"/>
                <a:ea typeface="华文新魏" panose="02010800040101010101" pitchFamily="2" charset="-122"/>
              </a:rPr>
              <a:t>的 “糟糕透了”</a:t>
            </a:r>
            <a:r>
              <a:rPr lang="zh-CN" altLang="en-US" sz="3600" b="1" dirty="0">
                <a:solidFill>
                  <a:prstClr val="black"/>
                </a:solidFill>
                <a:latin typeface="华文新魏" panose="02010800040101010101" pitchFamily="2" charset="-122"/>
                <a:ea typeface="华文新魏" panose="02010800040101010101" pitchFamily="2" charset="-122"/>
              </a:rPr>
              <a:t>，似乎是针对母亲</a:t>
            </a:r>
            <a:r>
              <a:rPr lang="zh-CN" altLang="en-US" sz="3600" b="1">
                <a:solidFill>
                  <a:prstClr val="black"/>
                </a:solidFill>
                <a:latin typeface="华文新魏" panose="02010800040101010101" pitchFamily="2" charset="-122"/>
                <a:ea typeface="华文新魏" panose="02010800040101010101" pitchFamily="2" charset="-122"/>
              </a:rPr>
              <a:t>的</a:t>
            </a:r>
            <a:r>
              <a:rPr lang="zh-CN" altLang="en-US" sz="3600" b="1" smtClean="0">
                <a:solidFill>
                  <a:prstClr val="black"/>
                </a:solidFill>
                <a:latin typeface="华文新魏" panose="02010800040101010101" pitchFamily="2" charset="-122"/>
                <a:ea typeface="华文新魏" panose="02010800040101010101" pitchFamily="2" charset="-122"/>
              </a:rPr>
              <a:t>“</a:t>
            </a:r>
            <a:r>
              <a:rPr lang="zh-CN" altLang="en-US" sz="3600" b="1">
                <a:solidFill>
                  <a:prstClr val="black"/>
                </a:solidFill>
                <a:latin typeface="华文新魏" panose="02010800040101010101" pitchFamily="2" charset="-122"/>
                <a:ea typeface="华文新魏" panose="02010800040101010101" pitchFamily="2" charset="-122"/>
              </a:rPr>
              <a:t>精彩</a:t>
            </a:r>
            <a:r>
              <a:rPr lang="zh-CN" altLang="en-US" sz="3600" b="1" smtClean="0">
                <a:solidFill>
                  <a:prstClr val="black"/>
                </a:solidFill>
                <a:latin typeface="华文新魏" panose="02010800040101010101" pitchFamily="2" charset="-122"/>
                <a:ea typeface="华文新魏" panose="02010800040101010101" pitchFamily="2" charset="-122"/>
              </a:rPr>
              <a:t>极了”</a:t>
            </a:r>
            <a:r>
              <a:rPr lang="zh-CN" altLang="en-US" sz="3600" b="1" dirty="0">
                <a:solidFill>
                  <a:prstClr val="black"/>
                </a:solidFill>
                <a:latin typeface="华文新魏" panose="02010800040101010101" pitchFamily="2" charset="-122"/>
                <a:ea typeface="华文新魏" panose="02010800040101010101" pitchFamily="2" charset="-122"/>
              </a:rPr>
              <a:t>而言的，可能这位父亲认为，母亲的鼓励有点过分了，以致使孩子“得意洋洋”，在这种情况下，给孩子一些警告，可能更有助于他的健康成长。</a:t>
            </a:r>
            <a:endParaRPr lang="zh-CN" altLang="en-US" sz="3600" b="1" dirty="0">
              <a:solidFill>
                <a:prstClr val="black"/>
              </a:solidFill>
              <a:latin typeface="华文新魏" panose="02010800040101010101" pitchFamily="2" charset="-122"/>
              <a:ea typeface="华文新魏" panose="02010800040101010101" pitchFamily="2" charset="-122"/>
            </a:endParaRPr>
          </a:p>
        </p:txBody>
      </p:sp>
      <p:sp>
        <p:nvSpPr>
          <p:cNvPr id="3" name="同侧圆角矩形 2"/>
          <p:cNvSpPr/>
          <p:nvPr/>
        </p:nvSpPr>
        <p:spPr>
          <a:xfrm>
            <a:off x="428596" y="857232"/>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概括主题</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357158" y="150017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6146" name="Picture 2" descr="F:\七彩课堂插图板式封面\排版用图标、页眉页脚\标题图（终-排版用）共29个\概括主题.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6930" t="8458" r="9987"/>
          <a:stretch>
            <a:fillRect/>
          </a:stretch>
        </p:blipFill>
        <p:spPr bwMode="auto">
          <a:xfrm>
            <a:off x="6948264" y="5373216"/>
            <a:ext cx="1685925" cy="12989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写法点拨</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7170" name="Picture 2" descr="F:\七彩课堂插图板式封面\排版用图标、页眉页脚\标题图（终-排版用）共29个\写法宝典.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315" t="21362" r="6158" b="-4280"/>
          <a:stretch>
            <a:fillRect/>
          </a:stretch>
        </p:blipFill>
        <p:spPr bwMode="auto">
          <a:xfrm>
            <a:off x="6543675" y="1134063"/>
            <a:ext cx="1932185" cy="12108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28596" y="2143116"/>
            <a:ext cx="1296144" cy="923330"/>
          </a:xfrm>
          <a:prstGeom prst="rect">
            <a:avLst/>
          </a:prstGeom>
          <a:noFill/>
        </p:spPr>
        <p:txBody>
          <a:bodyPr wrap="square" rtlCol="0">
            <a:spAutoFit/>
          </a:bodyPr>
          <a:lstStyle/>
          <a:p>
            <a:pPr marL="685800" indent="-685800" algn="ctr">
              <a:buClr>
                <a:srgbClr val="FF0000"/>
              </a:buClr>
              <a:buSzPct val="100000"/>
              <a:buFont typeface="Wingdings" panose="05000000000000000000" pitchFamily="2" charset="2"/>
              <a:buChar char="l"/>
            </a:pPr>
            <a:r>
              <a:rPr lang="zh-CN" altLang="en-US" sz="5400" b="1" dirty="0" smtClean="0">
                <a:solidFill>
                  <a:prstClr val="black"/>
                </a:solidFill>
                <a:latin typeface="黑体" panose="02010600030101010101" charset="-122"/>
                <a:ea typeface="黑体" panose="02010600030101010101" charset="-122"/>
                <a:cs typeface="黑体" panose="02010600030101010101" charset="-122"/>
              </a:rPr>
              <a:t> </a:t>
            </a:r>
            <a:endParaRPr lang="zh-CN" altLang="en-US" sz="5400" b="1" dirty="0">
              <a:solidFill>
                <a:prstClr val="black"/>
              </a:solidFill>
              <a:latin typeface="黑体" panose="02010600030101010101" charset="-122"/>
              <a:ea typeface="黑体" panose="02010600030101010101" charset="-122"/>
              <a:cs typeface="黑体" panose="02010600030101010101" charset="-122"/>
            </a:endParaRPr>
          </a:p>
        </p:txBody>
      </p:sp>
      <p:sp>
        <p:nvSpPr>
          <p:cNvPr id="7" name="TextBox 6"/>
          <p:cNvSpPr txBox="1"/>
          <p:nvPr/>
        </p:nvSpPr>
        <p:spPr>
          <a:xfrm>
            <a:off x="714348" y="2214554"/>
            <a:ext cx="8072494" cy="1754326"/>
          </a:xfrm>
          <a:prstGeom prst="rect">
            <a:avLst/>
          </a:prstGeom>
          <a:noFill/>
        </p:spPr>
        <p:txBody>
          <a:bodyPr wrap="square" rtlCol="0">
            <a:spAutoFit/>
          </a:bodyPr>
          <a:lstStyle/>
          <a:p>
            <a:pPr fontAlgn="base">
              <a:spcAft>
                <a:spcPct val="0"/>
              </a:spcAft>
            </a:pPr>
            <a:r>
              <a:rPr lang="zh-CN" altLang="en-US" sz="3600" b="1" dirty="0">
                <a:solidFill>
                  <a:prstClr val="black"/>
                </a:solidFill>
                <a:latin typeface="华文新魏" panose="02010800040101010101" pitchFamily="2" charset="-122"/>
                <a:ea typeface="华文新魏" panose="02010800040101010101" pitchFamily="2" charset="-122"/>
              </a:rPr>
              <a:t>   </a:t>
            </a:r>
            <a:r>
              <a:rPr lang="zh-CN" altLang="en-US" sz="3600" b="1" dirty="0" smtClean="0">
                <a:solidFill>
                  <a:prstClr val="black"/>
                </a:solidFill>
                <a:latin typeface="华文新魏" panose="02010800040101010101" pitchFamily="2" charset="-122"/>
                <a:ea typeface="华文新魏" panose="02010800040101010101" pitchFamily="2" charset="-122"/>
              </a:rPr>
              <a:t>     本文</a:t>
            </a:r>
            <a:r>
              <a:rPr lang="zh-CN" altLang="en-US" sz="3600" b="1" dirty="0">
                <a:solidFill>
                  <a:prstClr val="black"/>
                </a:solidFill>
                <a:latin typeface="华文新魏" panose="02010800040101010101" pitchFamily="2" charset="-122"/>
                <a:ea typeface="华文新魏" panose="02010800040101010101" pitchFamily="2" charset="-122"/>
              </a:rPr>
              <a:t>将母亲与父亲对“我”写的诗的评价对比，将“我”小时候的感受和长大后的认识对比，突出了主题。</a:t>
            </a:r>
            <a:endParaRPr lang="zh-CN" altLang="en-US" sz="3600" b="1" dirty="0">
              <a:solidFill>
                <a:prstClr val="black"/>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67544" y="908720"/>
            <a:ext cx="2071702" cy="661806"/>
            <a:chOff x="571127" y="1769573"/>
            <a:chExt cx="2071702" cy="661806"/>
          </a:xfrm>
        </p:grpSpPr>
        <p:cxnSp>
          <p:nvCxnSpPr>
            <p:cNvPr id="7" name="直线连接符 21"/>
            <p:cNvCxnSpPr/>
            <p:nvPr/>
          </p:nvCxnSpPr>
          <p:spPr>
            <a:xfrm flipV="1">
              <a:off x="571127" y="2425625"/>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8" name="同侧圆角矩形 7"/>
            <p:cNvSpPr/>
            <p:nvPr/>
          </p:nvSpPr>
          <p:spPr>
            <a:xfrm>
              <a:off x="571127" y="1769573"/>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10" name="同侧圆角矩形 9"/>
          <p:cNvSpPr/>
          <p:nvPr/>
        </p:nvSpPr>
        <p:spPr>
          <a:xfrm>
            <a:off x="444848" y="90872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sp>
        <p:nvSpPr>
          <p:cNvPr id="9" name="TextBox 8"/>
          <p:cNvSpPr txBox="1"/>
          <p:nvPr/>
        </p:nvSpPr>
        <p:spPr>
          <a:xfrm>
            <a:off x="2771800"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a:t>
            </a:r>
            <a:r>
              <a:rPr lang="zh-CN" altLang="en-US" sz="3200" b="1" dirty="0">
                <a:solidFill>
                  <a:srgbClr val="FF0000"/>
                </a:solidFill>
                <a:latin typeface="黑体" panose="02010600030101010101" charset="-122"/>
                <a:ea typeface="黑体" panose="02010600030101010101" charset="-122"/>
              </a:rPr>
              <a:t>认</a:t>
            </a:r>
            <a:endParaRPr lang="zh-CN" altLang="en-US" sz="3200" b="1" dirty="0">
              <a:solidFill>
                <a:srgbClr val="FF0000"/>
              </a:solidFill>
              <a:latin typeface="黑体" panose="02010600030101010101" charset="-122"/>
              <a:ea typeface="黑体" panose="02010600030101010101" charset="-122"/>
            </a:endParaRPr>
          </a:p>
        </p:txBody>
      </p:sp>
      <p:sp>
        <p:nvSpPr>
          <p:cNvPr id="11" name="Text Box 14"/>
          <p:cNvSpPr txBox="1">
            <a:spLocks noChangeArrowheads="1"/>
          </p:cNvSpPr>
          <p:nvPr/>
        </p:nvSpPr>
        <p:spPr bwMode="auto">
          <a:xfrm>
            <a:off x="885006" y="4138885"/>
            <a:ext cx="7391400" cy="646113"/>
          </a:xfrm>
          <a:prstGeom prst="rect">
            <a:avLst/>
          </a:prstGeom>
          <a:noFill/>
          <a:ln w="9525">
            <a:noFill/>
            <a:miter lim="800000"/>
          </a:ln>
        </p:spPr>
        <p:txBody>
          <a:bodyPr>
            <a:spAutoFit/>
          </a:bodyPr>
          <a:lstStyle/>
          <a:p>
            <a:pPr>
              <a:spcBef>
                <a:spcPct val="50000"/>
              </a:spcBef>
            </a:pPr>
            <a:r>
              <a:rPr lang="zh-CN" altLang="en-US" sz="3600"/>
              <a:t>      </a:t>
            </a:r>
            <a:endParaRPr lang="zh-CN" altLang="en-US" sz="3600"/>
          </a:p>
        </p:txBody>
      </p:sp>
      <p:sp>
        <p:nvSpPr>
          <p:cNvPr id="12" name="TextBox 17"/>
          <p:cNvSpPr txBox="1">
            <a:spLocks noChangeArrowheads="1"/>
          </p:cNvSpPr>
          <p:nvPr/>
        </p:nvSpPr>
        <p:spPr bwMode="auto">
          <a:xfrm>
            <a:off x="1175518" y="2918098"/>
            <a:ext cx="7500938" cy="3316287"/>
          </a:xfrm>
          <a:prstGeom prst="rect">
            <a:avLst/>
          </a:prstGeom>
          <a:noFill/>
          <a:ln w="9525">
            <a:noFill/>
            <a:miter lim="800000"/>
          </a:ln>
        </p:spPr>
        <p:txBody>
          <a:bodyPr>
            <a:spAutoFit/>
          </a:bodyPr>
          <a:lstStyle/>
          <a:p>
            <a:pPr>
              <a:lnSpc>
                <a:spcPts val="7100"/>
              </a:lnSpc>
            </a:pPr>
            <a:r>
              <a:rPr lang="zh-CN" altLang="en-US" sz="5400" dirty="0">
                <a:latin typeface="黑体" panose="02010600030101010101" charset="-122"/>
                <a:ea typeface="黑体" panose="02010600030101010101" charset="-122"/>
              </a:rPr>
              <a:t>腼     腆     誊</a:t>
            </a:r>
            <a:endParaRPr lang="en-US" altLang="zh-CN" sz="5400" dirty="0">
              <a:latin typeface="黑体" panose="02010600030101010101" charset="-122"/>
              <a:ea typeface="黑体" panose="02010600030101010101" charset="-122"/>
            </a:endParaRPr>
          </a:p>
          <a:p>
            <a:pPr>
              <a:lnSpc>
                <a:spcPts val="7100"/>
              </a:lnSpc>
            </a:pPr>
            <a:r>
              <a:rPr lang="zh-CN" altLang="en-US" sz="5400" dirty="0">
                <a:latin typeface="黑体" panose="02010600030101010101" charset="-122"/>
                <a:ea typeface="黑体" panose="02010600030101010101" charset="-122"/>
              </a:rPr>
              <a:t>  </a:t>
            </a:r>
            <a:endParaRPr lang="en-US" altLang="zh-CN" sz="5400" dirty="0">
              <a:latin typeface="黑体" panose="02010600030101010101" charset="-122"/>
              <a:ea typeface="黑体" panose="02010600030101010101" charset="-122"/>
            </a:endParaRPr>
          </a:p>
          <a:p>
            <a:pPr>
              <a:lnSpc>
                <a:spcPts val="7100"/>
              </a:lnSpc>
            </a:pPr>
            <a:r>
              <a:rPr lang="zh-CN" altLang="en-US" sz="5400" dirty="0">
                <a:latin typeface="黑体" panose="02010600030101010101" charset="-122"/>
                <a:ea typeface="黑体" panose="02010600030101010101" charset="-122"/>
              </a:rPr>
              <a:t>版     歧    </a:t>
            </a:r>
            <a:r>
              <a:rPr lang="zh-CN" altLang="en-US" sz="5400" dirty="0" smtClean="0">
                <a:latin typeface="黑体" panose="02010600030101010101" charset="-122"/>
                <a:ea typeface="黑体" panose="02010600030101010101" charset="-122"/>
              </a:rPr>
              <a:t> 谨</a:t>
            </a:r>
            <a:endParaRPr lang="en-US" altLang="zh-CN" sz="5400" dirty="0">
              <a:latin typeface="黑体" panose="02010600030101010101" charset="-122"/>
              <a:ea typeface="黑体" panose="02010600030101010101" charset="-122"/>
            </a:endParaRPr>
          </a:p>
          <a:p>
            <a:endParaRPr lang="en-US" altLang="zh-CN" sz="3200" dirty="0"/>
          </a:p>
        </p:txBody>
      </p:sp>
      <p:sp>
        <p:nvSpPr>
          <p:cNvPr id="15" name="TextBox 14"/>
          <p:cNvSpPr txBox="1"/>
          <p:nvPr/>
        </p:nvSpPr>
        <p:spPr>
          <a:xfrm>
            <a:off x="889768" y="2060848"/>
            <a:ext cx="6833730" cy="923330"/>
          </a:xfrm>
          <a:prstGeom prst="rect">
            <a:avLst/>
          </a:prstGeom>
          <a:noFill/>
        </p:spPr>
        <p:txBody>
          <a:bodyPr wrap="none">
            <a:spAutoFit/>
          </a:bodyPr>
          <a:lstStyle/>
          <a:p>
            <a:pPr>
              <a:defRPr/>
            </a:pPr>
            <a:r>
              <a:rPr lang="en-US" altLang="zh-CN" sz="4800" dirty="0" err="1">
                <a:latin typeface="+mn-lt"/>
                <a:ea typeface="宋体" panose="02010600030101010101" pitchFamily="2" charset="-122"/>
              </a:rPr>
              <a:t>mi</a:t>
            </a:r>
            <a:r>
              <a:rPr lang="en-US" altLang="zh-CN" sz="5400" dirty="0" err="1">
                <a:latin typeface="黑体" panose="02010600030101010101" charset="-122"/>
                <a:ea typeface="黑体" panose="02010600030101010101" charset="-122"/>
              </a:rPr>
              <a:t>ǎ</a:t>
            </a:r>
            <a:r>
              <a:rPr lang="en-US" altLang="zh-CN" sz="4800" dirty="0" err="1">
                <a:latin typeface="+mn-lt"/>
                <a:ea typeface="宋体" panose="02010600030101010101" pitchFamily="2" charset="-122"/>
              </a:rPr>
              <a:t>n</a:t>
            </a:r>
            <a:r>
              <a:rPr lang="en-US" altLang="zh-CN" sz="4800" dirty="0">
                <a:latin typeface="+mn-lt"/>
                <a:ea typeface="宋体" panose="02010600030101010101" pitchFamily="2" charset="-122"/>
              </a:rPr>
              <a:t>        </a:t>
            </a:r>
            <a:r>
              <a:rPr lang="en-US" altLang="zh-CN" sz="4800" dirty="0" smtClean="0">
                <a:latin typeface="+mn-lt"/>
                <a:ea typeface="宋体" panose="02010600030101010101" pitchFamily="2" charset="-122"/>
              </a:rPr>
              <a:t>  </a:t>
            </a:r>
            <a:r>
              <a:rPr lang="en-US" altLang="zh-CN" sz="4800" dirty="0" err="1" smtClean="0">
                <a:latin typeface="+mn-lt"/>
                <a:ea typeface="宋体" panose="02010600030101010101" pitchFamily="2" charset="-122"/>
              </a:rPr>
              <a:t>ti</a:t>
            </a:r>
            <a:r>
              <a:rPr lang="en-US" altLang="zh-CN" sz="5400" dirty="0" err="1" smtClean="0">
                <a:latin typeface="黑体" panose="02010600030101010101" charset="-122"/>
                <a:ea typeface="黑体" panose="02010600030101010101" charset="-122"/>
              </a:rPr>
              <a:t>ǎ</a:t>
            </a:r>
            <a:r>
              <a:rPr lang="en-US" altLang="zh-CN" sz="4800" dirty="0" err="1" smtClean="0">
                <a:latin typeface="+mn-lt"/>
                <a:ea typeface="宋体" panose="02010600030101010101" pitchFamily="2" charset="-122"/>
              </a:rPr>
              <a:t>n</a:t>
            </a:r>
            <a:r>
              <a:rPr lang="en-US" altLang="zh-CN" sz="4800" dirty="0" smtClean="0">
                <a:latin typeface="+mn-lt"/>
                <a:ea typeface="宋体" panose="02010600030101010101" pitchFamily="2" charset="-122"/>
              </a:rPr>
              <a:t>         </a:t>
            </a:r>
            <a:r>
              <a:rPr lang="en-US" altLang="zh-CN" sz="4800" dirty="0" err="1" smtClean="0">
                <a:latin typeface="+mn-lt"/>
                <a:ea typeface="宋体" panose="02010600030101010101" pitchFamily="2" charset="-122"/>
              </a:rPr>
              <a:t>téng</a:t>
            </a:r>
            <a:r>
              <a:rPr lang="en-US" altLang="zh-CN" sz="4800" dirty="0" smtClean="0">
                <a:latin typeface="+mn-lt"/>
                <a:ea typeface="宋体" panose="02010600030101010101" pitchFamily="2" charset="-122"/>
              </a:rPr>
              <a:t>    </a:t>
            </a:r>
            <a:endParaRPr lang="zh-CN" altLang="en-US" sz="4800" dirty="0">
              <a:latin typeface="+mn-lt"/>
              <a:ea typeface="宋体" panose="02010600030101010101" pitchFamily="2" charset="-122"/>
            </a:endParaRPr>
          </a:p>
        </p:txBody>
      </p:sp>
      <p:sp>
        <p:nvSpPr>
          <p:cNvPr id="16" name="TextBox 15"/>
          <p:cNvSpPr txBox="1"/>
          <p:nvPr/>
        </p:nvSpPr>
        <p:spPr>
          <a:xfrm>
            <a:off x="1126306" y="3989660"/>
            <a:ext cx="6300123" cy="923330"/>
          </a:xfrm>
          <a:prstGeom prst="rect">
            <a:avLst/>
          </a:prstGeom>
          <a:noFill/>
        </p:spPr>
        <p:txBody>
          <a:bodyPr wrap="none">
            <a:spAutoFit/>
          </a:bodyPr>
          <a:lstStyle/>
          <a:p>
            <a:pPr>
              <a:defRPr/>
            </a:pPr>
            <a:r>
              <a:rPr lang="en-US" altLang="zh-CN" sz="4800" dirty="0" err="1">
                <a:latin typeface="+mn-lt"/>
                <a:ea typeface="宋体" panose="02010600030101010101" pitchFamily="2" charset="-122"/>
              </a:rPr>
              <a:t>b</a:t>
            </a:r>
            <a:r>
              <a:rPr lang="en-US" altLang="zh-CN" sz="5400" dirty="0" err="1">
                <a:latin typeface="黑体" panose="02010600030101010101" charset="-122"/>
                <a:ea typeface="黑体" panose="02010600030101010101" charset="-122"/>
              </a:rPr>
              <a:t>ǎ</a:t>
            </a:r>
            <a:r>
              <a:rPr lang="en-US" altLang="zh-CN" sz="4800" dirty="0" err="1">
                <a:latin typeface="+mn-lt"/>
                <a:ea typeface="宋体" panose="02010600030101010101" pitchFamily="2" charset="-122"/>
              </a:rPr>
              <a:t>n</a:t>
            </a:r>
            <a:r>
              <a:rPr lang="en-US" altLang="zh-CN" sz="4800" dirty="0">
                <a:latin typeface="+mn-lt"/>
                <a:ea typeface="宋体" panose="02010600030101010101" pitchFamily="2" charset="-122"/>
              </a:rPr>
              <a:t>         </a:t>
            </a:r>
            <a:r>
              <a:rPr lang="en-US" altLang="zh-CN" sz="4800" dirty="0" smtClean="0">
                <a:latin typeface="+mn-lt"/>
                <a:ea typeface="宋体" panose="02010600030101010101" pitchFamily="2" charset="-122"/>
              </a:rPr>
              <a:t>  </a:t>
            </a:r>
            <a:r>
              <a:rPr lang="en-US" altLang="zh-CN" sz="4800" dirty="0" err="1" smtClean="0">
                <a:latin typeface="+mn-lt"/>
                <a:ea typeface="宋体" panose="02010600030101010101" pitchFamily="2" charset="-122"/>
              </a:rPr>
              <a:t>qí</a:t>
            </a:r>
            <a:r>
              <a:rPr lang="en-US" altLang="zh-CN" sz="4800" dirty="0" smtClean="0">
                <a:latin typeface="+mn-lt"/>
                <a:ea typeface="宋体" panose="02010600030101010101" pitchFamily="2" charset="-122"/>
              </a:rPr>
              <a:t>              </a:t>
            </a:r>
            <a:r>
              <a:rPr lang="en-US" altLang="zh-CN" sz="4800" dirty="0" err="1" smtClean="0">
                <a:latin typeface="+mn-lt"/>
                <a:ea typeface="宋体" panose="02010600030101010101" pitchFamily="2" charset="-122"/>
              </a:rPr>
              <a:t>jǐn</a:t>
            </a:r>
            <a:r>
              <a:rPr lang="en-US" altLang="zh-CN" sz="4800" dirty="0" smtClean="0">
                <a:latin typeface="+mn-lt"/>
                <a:ea typeface="宋体" panose="02010600030101010101" pitchFamily="2" charset="-122"/>
              </a:rPr>
              <a:t>    </a:t>
            </a:r>
            <a:endParaRPr lang="zh-CN" altLang="en-US" sz="4800" dirty="0">
              <a:latin typeface="+mn-lt"/>
              <a:ea typeface="宋体" panose="02010600030101010101" pitchFamily="2" charset="-122"/>
            </a:endParaRPr>
          </a:p>
        </p:txBody>
      </p:sp>
      <p:sp>
        <p:nvSpPr>
          <p:cNvPr id="13"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dirty="0">
                <a:solidFill>
                  <a:srgbClr val="00B0F0"/>
                </a:solidFill>
                <a:latin typeface="华文楷体" pitchFamily="2" charset="-122"/>
                <a:ea typeface="华文楷体" pitchFamily="2" charset="-122"/>
                <a:sym typeface="华文楷体" pitchFamily="2" charset="-122"/>
              </a:rPr>
              <a:t>课件</a:t>
            </a:r>
            <a:r>
              <a:rPr lang="zh-CN" altLang="zh-CN" sz="2000" dirty="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dirty="0">
              <a:solidFill>
                <a:srgbClr val="00B0F0"/>
              </a:solidFill>
              <a:latin typeface="Candara" panose="020E0502030303020204" pitchFamily="34" charset="0"/>
              <a:ea typeface="华文楷体" pitchFamily="2" charset="-122"/>
              <a:sym typeface="Candara" panose="020E0502030303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拓展提升</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8194" name="Picture 2" descr="F:\七彩课堂插图板式封面\排版用图标、页眉页脚\标题图（终-排版用）共29个\拓展延伸.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3225" t="7282" r="13178"/>
          <a:stretch>
            <a:fillRect/>
          </a:stretch>
        </p:blipFill>
        <p:spPr bwMode="auto">
          <a:xfrm>
            <a:off x="6829425" y="4557713"/>
            <a:ext cx="1743076" cy="153558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28596" y="1857364"/>
            <a:ext cx="1296144" cy="923330"/>
          </a:xfrm>
          <a:prstGeom prst="rect">
            <a:avLst/>
          </a:prstGeom>
          <a:noFill/>
        </p:spPr>
        <p:txBody>
          <a:bodyPr wrap="square" rtlCol="0">
            <a:spAutoFit/>
          </a:bodyPr>
          <a:lstStyle/>
          <a:p>
            <a:pPr marL="685800" indent="-685800" algn="ctr">
              <a:buClr>
                <a:srgbClr val="FF0000"/>
              </a:buClr>
              <a:buSzPct val="100000"/>
              <a:buFont typeface="Wingdings" panose="05000000000000000000" pitchFamily="2" charset="2"/>
              <a:buChar char="l"/>
            </a:pPr>
            <a:r>
              <a:rPr lang="zh-CN" altLang="en-US" sz="5400" b="1" dirty="0" smtClean="0">
                <a:solidFill>
                  <a:prstClr val="black"/>
                </a:solidFill>
                <a:latin typeface="黑体" panose="02010600030101010101" charset="-122"/>
                <a:ea typeface="黑体" panose="02010600030101010101" charset="-122"/>
                <a:cs typeface="黑体" panose="02010600030101010101" charset="-122"/>
              </a:rPr>
              <a:t> </a:t>
            </a:r>
            <a:endParaRPr lang="zh-CN" altLang="en-US" sz="5400" b="1" dirty="0">
              <a:solidFill>
                <a:prstClr val="black"/>
              </a:solidFill>
              <a:latin typeface="黑体" panose="02010600030101010101" charset="-122"/>
              <a:ea typeface="黑体" panose="02010600030101010101" charset="-122"/>
              <a:cs typeface="黑体" panose="02010600030101010101" charset="-122"/>
            </a:endParaRPr>
          </a:p>
        </p:txBody>
      </p:sp>
      <p:sp>
        <p:nvSpPr>
          <p:cNvPr id="2" name="矩形 1"/>
          <p:cNvSpPr/>
          <p:nvPr/>
        </p:nvSpPr>
        <p:spPr>
          <a:xfrm>
            <a:off x="720180" y="2020503"/>
            <a:ext cx="7740252" cy="1754326"/>
          </a:xfrm>
          <a:prstGeom prst="rect">
            <a:avLst/>
          </a:prstGeom>
        </p:spPr>
        <p:txBody>
          <a:bodyPr wrap="square">
            <a:spAutoFit/>
          </a:bodyPr>
          <a:lstStyle/>
          <a:p>
            <a:pPr fontAlgn="base">
              <a:spcBef>
                <a:spcPct val="20000"/>
              </a:spcBef>
              <a:spcAft>
                <a:spcPct val="0"/>
              </a:spcAft>
              <a:buClr>
                <a:srgbClr val="FF0000"/>
              </a:buClr>
              <a:buSzPct val="90000"/>
            </a:pPr>
            <a:r>
              <a:rPr kumimoji="1" lang="zh-CN" altLang="en-US" sz="3600" b="1" dirty="0" smtClean="0">
                <a:solidFill>
                  <a:srgbClr val="3333FF"/>
                </a:solidFill>
                <a:latin typeface="Times New Roman" panose="02020603050405020304" pitchFamily="18" charset="0"/>
                <a:ea typeface="楷体_GB2312" panose="02010609030101010101" pitchFamily="49" charset="-122"/>
              </a:rPr>
              <a:t>         </a:t>
            </a:r>
            <a:r>
              <a:rPr lang="zh-CN" altLang="en-US" sz="3600" b="1" dirty="0" smtClean="0">
                <a:solidFill>
                  <a:prstClr val="black"/>
                </a:solidFill>
                <a:latin typeface="华文新魏" panose="02010800040101010101" pitchFamily="2" charset="-122"/>
                <a:ea typeface="华文新魏" panose="02010800040101010101" pitchFamily="2" charset="-122"/>
              </a:rPr>
              <a:t>联想</a:t>
            </a:r>
            <a:r>
              <a:rPr lang="zh-CN" altLang="en-US" sz="3600" b="1" dirty="0">
                <a:solidFill>
                  <a:prstClr val="black"/>
                </a:solidFill>
                <a:latin typeface="华文新魏" panose="02010800040101010101" pitchFamily="2" charset="-122"/>
                <a:ea typeface="华文新魏" panose="02010800040101010101" pitchFamily="2" charset="-122"/>
              </a:rPr>
              <a:t>生活中你的父母对你</a:t>
            </a:r>
            <a:r>
              <a:rPr lang="zh-CN" altLang="en-US" sz="3600" b="1" dirty="0" smtClean="0">
                <a:solidFill>
                  <a:prstClr val="black"/>
                </a:solidFill>
                <a:latin typeface="华文新魏" panose="02010800040101010101" pitchFamily="2" charset="-122"/>
                <a:ea typeface="华文新魏" panose="02010800040101010101" pitchFamily="2" charset="-122"/>
              </a:rPr>
              <a:t>教导时的</a:t>
            </a:r>
            <a:r>
              <a:rPr lang="zh-CN" altLang="en-US" sz="3600" b="1" dirty="0">
                <a:solidFill>
                  <a:prstClr val="black"/>
                </a:solidFill>
                <a:latin typeface="华文新魏" panose="02010800040101010101" pitchFamily="2" charset="-122"/>
                <a:ea typeface="华文新魏" panose="02010800040101010101" pitchFamily="2" charset="-122"/>
              </a:rPr>
              <a:t>言语及自己的表现，写一则回忆童年生活的小短文。</a:t>
            </a:r>
            <a:endParaRPr lang="zh-CN" altLang="en-US" sz="3600" b="1" dirty="0">
              <a:solidFill>
                <a:prstClr val="black"/>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心灵</a:t>
            </a:r>
            <a:r>
              <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rPr>
              <a:t>感悟</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357158" y="2000240"/>
            <a:ext cx="1296144" cy="923330"/>
          </a:xfrm>
          <a:prstGeom prst="rect">
            <a:avLst/>
          </a:prstGeom>
          <a:noFill/>
        </p:spPr>
        <p:txBody>
          <a:bodyPr wrap="square" rtlCol="0">
            <a:spAutoFit/>
          </a:bodyPr>
          <a:lstStyle/>
          <a:p>
            <a:pPr marL="685800" indent="-685800" algn="ctr">
              <a:buClr>
                <a:srgbClr val="FF0000"/>
              </a:buClr>
              <a:buSzPct val="100000"/>
              <a:buFont typeface="Wingdings" panose="05000000000000000000" pitchFamily="2" charset="2"/>
              <a:buChar char="l"/>
            </a:pPr>
            <a:r>
              <a:rPr lang="zh-CN" altLang="en-US" sz="5400" b="1" dirty="0" smtClean="0">
                <a:solidFill>
                  <a:prstClr val="black"/>
                </a:solidFill>
                <a:latin typeface="黑体" panose="02010600030101010101" charset="-122"/>
                <a:ea typeface="黑体" panose="02010600030101010101" charset="-122"/>
                <a:cs typeface="黑体" panose="02010600030101010101" charset="-122"/>
              </a:rPr>
              <a:t> </a:t>
            </a:r>
            <a:endParaRPr lang="zh-CN" altLang="en-US" sz="5400" b="1" dirty="0">
              <a:solidFill>
                <a:prstClr val="black"/>
              </a:solidFill>
              <a:latin typeface="黑体" panose="02010600030101010101" charset="-122"/>
              <a:ea typeface="黑体" panose="02010600030101010101" charset="-122"/>
              <a:cs typeface="黑体" panose="02010600030101010101" charset="-122"/>
            </a:endParaRPr>
          </a:p>
        </p:txBody>
      </p:sp>
      <p:sp>
        <p:nvSpPr>
          <p:cNvPr id="6" name="Text Box 3"/>
          <p:cNvSpPr txBox="1">
            <a:spLocks noChangeArrowheads="1"/>
          </p:cNvSpPr>
          <p:nvPr/>
        </p:nvSpPr>
        <p:spPr bwMode="auto">
          <a:xfrm>
            <a:off x="428596" y="2143116"/>
            <a:ext cx="8286808" cy="2862322"/>
          </a:xfrm>
          <a:prstGeom prst="rect">
            <a:avLst/>
          </a:prstGeom>
          <a:noFill/>
          <a:ln w="9525">
            <a:noFill/>
            <a:miter lim="800000"/>
          </a:ln>
          <a:effectLst/>
        </p:spPr>
        <p:txBody>
          <a:bodyPr wrap="square">
            <a:spAutoFit/>
          </a:bodyPr>
          <a:lstStyle/>
          <a:p>
            <a:pPr>
              <a:spcBef>
                <a:spcPct val="50000"/>
              </a:spcBef>
            </a:pPr>
            <a:r>
              <a:rPr lang="en-US" altLang="zh-CN" sz="3600" kern="100" dirty="0" smtClean="0">
                <a:solidFill>
                  <a:prstClr val="black"/>
                </a:solidFill>
                <a:cs typeface="Times New Roman" panose="02020603050405020304"/>
              </a:rPr>
              <a:t>         </a:t>
            </a:r>
            <a:r>
              <a:rPr lang="zh-CN" altLang="zh-CN" sz="3600" b="1" dirty="0">
                <a:solidFill>
                  <a:prstClr val="black"/>
                </a:solidFill>
                <a:latin typeface="华文新魏" panose="02010800040101010101" pitchFamily="2" charset="-122"/>
                <a:ea typeface="华文新魏" panose="02010800040101010101" pitchFamily="2" charset="-122"/>
              </a:rPr>
              <a:t>学了课文之后，你对赞扬和批评是否有了新的理解？对赞扬和批评你的人是否有了新的认识？请把你的想法写下来，可以模仿书上的句子写，也可以自己写。</a:t>
            </a:r>
            <a:r>
              <a:rPr lang="en-US" altLang="zh-CN" sz="3600" b="1" dirty="0">
                <a:solidFill>
                  <a:prstClr val="black"/>
                </a:solidFill>
                <a:latin typeface="华文新魏" panose="02010800040101010101" pitchFamily="2" charset="-122"/>
                <a:ea typeface="华文新魏" panose="02010800040101010101" pitchFamily="2" charset="-122"/>
              </a:rPr>
              <a:t> </a:t>
            </a:r>
            <a:endParaRPr lang="zh-CN" altLang="en-US" sz="3600" b="1" dirty="0">
              <a:solidFill>
                <a:prstClr val="black"/>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同侧圆角矩形 2"/>
          <p:cNvSpPr/>
          <p:nvPr/>
        </p:nvSpPr>
        <p:spPr>
          <a:xfrm>
            <a:off x="428596" y="71435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随堂练习</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cxnSp>
        <p:nvCxnSpPr>
          <p:cNvPr id="5" name="直线连接符 21"/>
          <p:cNvCxnSpPr/>
          <p:nvPr/>
        </p:nvCxnSpPr>
        <p:spPr>
          <a:xfrm flipV="1">
            <a:off x="428596" y="1285860"/>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10242" name="Picture 2" descr="F:\七彩课堂插图板式封面\排版用图标、页眉页脚\标题图（终-排版用）共29个\作业要完成.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8570" r="12858"/>
          <a:stretch>
            <a:fillRect/>
          </a:stretch>
        </p:blipFill>
        <p:spPr bwMode="auto">
          <a:xfrm>
            <a:off x="6300788" y="714356"/>
            <a:ext cx="1371600" cy="123308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226" y="1485771"/>
            <a:ext cx="1296144" cy="923330"/>
          </a:xfrm>
          <a:prstGeom prst="rect">
            <a:avLst/>
          </a:prstGeom>
          <a:noFill/>
        </p:spPr>
        <p:txBody>
          <a:bodyPr wrap="square" rtlCol="0">
            <a:spAutoFit/>
          </a:bodyPr>
          <a:lstStyle/>
          <a:p>
            <a:pPr marL="685800" indent="-685800" algn="ctr">
              <a:buClr>
                <a:srgbClr val="FF0000"/>
              </a:buClr>
              <a:buSzPct val="100000"/>
              <a:buFont typeface="Wingdings" panose="05000000000000000000" pitchFamily="2" charset="2"/>
              <a:buChar char="l"/>
            </a:pPr>
            <a:r>
              <a:rPr lang="zh-CN" altLang="en-US" sz="5400" b="1" dirty="0" smtClean="0">
                <a:solidFill>
                  <a:prstClr val="black"/>
                </a:solidFill>
                <a:latin typeface="黑体" panose="02010600030101010101" charset="-122"/>
                <a:ea typeface="黑体" panose="02010600030101010101" charset="-122"/>
                <a:cs typeface="黑体" panose="02010600030101010101" charset="-122"/>
              </a:rPr>
              <a:t> </a:t>
            </a:r>
            <a:endParaRPr lang="zh-CN" altLang="en-US" sz="5400" b="1" dirty="0">
              <a:solidFill>
                <a:prstClr val="black"/>
              </a:solidFill>
              <a:latin typeface="黑体" panose="02010600030101010101" charset="-122"/>
              <a:ea typeface="黑体" panose="02010600030101010101" charset="-122"/>
              <a:cs typeface="黑体" panose="02010600030101010101" charset="-122"/>
            </a:endParaRPr>
          </a:p>
        </p:txBody>
      </p:sp>
      <p:sp>
        <p:nvSpPr>
          <p:cNvPr id="7" name="Text Box 2"/>
          <p:cNvSpPr txBox="1">
            <a:spLocks noChangeArrowheads="1"/>
          </p:cNvSpPr>
          <p:nvPr/>
        </p:nvSpPr>
        <p:spPr bwMode="auto">
          <a:xfrm>
            <a:off x="323850" y="1341438"/>
            <a:ext cx="8568629"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dirty="0" smtClean="0">
                <a:solidFill>
                  <a:prstClr val="black"/>
                </a:solidFill>
                <a:latin typeface="华文中宋" panose="02010600040101010101" pitchFamily="2" charset="-122"/>
                <a:ea typeface="华文中宋" panose="02010600040101010101" pitchFamily="2" charset="-122"/>
              </a:rPr>
              <a:t> </a:t>
            </a:r>
            <a:endParaRPr lang="en-US" altLang="zh-CN" sz="3600" dirty="0">
              <a:solidFill>
                <a:prstClr val="black"/>
              </a:solidFill>
              <a:latin typeface="华文中宋" panose="02010600040101010101" pitchFamily="2" charset="-122"/>
              <a:ea typeface="华文中宋" panose="02010600040101010101" pitchFamily="2" charset="-122"/>
            </a:endParaRPr>
          </a:p>
          <a:p>
            <a:r>
              <a:rPr lang="zh-CN" altLang="en-US" sz="3600" dirty="0" smtClean="0">
                <a:solidFill>
                  <a:prstClr val="black"/>
                </a:solidFill>
                <a:latin typeface="华文中宋" panose="02010600040101010101" pitchFamily="2" charset="-122"/>
                <a:ea typeface="华文中宋" panose="02010600040101010101" pitchFamily="2" charset="-122"/>
              </a:rPr>
              <a:t>      </a:t>
            </a:r>
            <a:r>
              <a:rPr lang="zh-CN" altLang="en-US" sz="3600" b="1" dirty="0">
                <a:solidFill>
                  <a:prstClr val="black"/>
                </a:solidFill>
                <a:latin typeface="华文新魏" panose="02010800040101010101" pitchFamily="2" charset="-122"/>
                <a:ea typeface="华文新魏" panose="02010800040101010101" pitchFamily="2" charset="-122"/>
              </a:rPr>
              <a:t>把文中你认为含义深刻的句子找出来读一读，再抄下来。</a:t>
            </a:r>
            <a:endParaRPr lang="zh-CN" altLang="en-US" sz="3600" b="1" dirty="0">
              <a:solidFill>
                <a:prstClr val="black"/>
              </a:solidFill>
              <a:latin typeface="华文新魏" panose="02010800040101010101" pitchFamily="2" charset="-122"/>
              <a:ea typeface="华文新魏" panose="02010800040101010101" pitchFamily="2" charset="-122"/>
            </a:endParaRPr>
          </a:p>
          <a:p>
            <a:endParaRPr lang="en-US" altLang="zh-CN" sz="3600" b="1" dirty="0">
              <a:solidFill>
                <a:prstClr val="black"/>
              </a:solidFill>
              <a:latin typeface="华文新魏" panose="02010800040101010101" pitchFamily="2" charset="-122"/>
              <a:ea typeface="华文新魏" panose="02010800040101010101" pitchFamily="2" charset="-122"/>
            </a:endParaRPr>
          </a:p>
        </p:txBody>
      </p:sp>
      <p:sp>
        <p:nvSpPr>
          <p:cNvPr id="4" name="矩形 3"/>
          <p:cNvSpPr/>
          <p:nvPr/>
        </p:nvSpPr>
        <p:spPr>
          <a:xfrm>
            <a:off x="554855" y="2708920"/>
            <a:ext cx="8106618" cy="3416320"/>
          </a:xfrm>
          <a:prstGeom prst="rect">
            <a:avLst/>
          </a:prstGeom>
        </p:spPr>
        <p:txBody>
          <a:bodyPr wrap="square">
            <a:spAutoFit/>
          </a:bodyPr>
          <a:lstStyle/>
          <a:p>
            <a:r>
              <a:rPr lang="zh-CN" altLang="en-US" sz="3600" dirty="0">
                <a:latin typeface="华文新魏" panose="02010800040101010101" pitchFamily="2" charset="-122"/>
                <a:ea typeface="华文新魏" panose="02010800040101010101" pitchFamily="2" charset="-122"/>
              </a:rPr>
              <a:t>我越来越体会到我当初是多么幸运。我有个慈祥的母亲，她常常对我说：“巴迪，这是你写的吗？精彩极了。”我还有个严厉的父亲，他总是皱着眉头，说：“这个糟糕透了。”一个作家，应该说生活中的每一个人，都需要来自母亲</a:t>
            </a:r>
            <a:r>
              <a:rPr lang="zh-CN" altLang="en-US" sz="3600" dirty="0" smtClean="0">
                <a:latin typeface="华文新魏" panose="02010800040101010101" pitchFamily="2" charset="-122"/>
                <a:ea typeface="华文新魏" panose="02010800040101010101" pitchFamily="2" charset="-122"/>
              </a:rPr>
              <a:t>的</a:t>
            </a:r>
            <a:endParaRPr lang="zh-CN" altLang="en-US" sz="3600"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844824"/>
            <a:ext cx="7992888" cy="2862322"/>
          </a:xfrm>
          <a:prstGeom prst="rect">
            <a:avLst/>
          </a:prstGeom>
        </p:spPr>
        <p:txBody>
          <a:bodyPr wrap="square">
            <a:spAutoFit/>
          </a:bodyPr>
          <a:lstStyle/>
          <a:p>
            <a:pPr>
              <a:buFont typeface="Symbol" panose="05050102010706020507" pitchFamily="18" charset="2"/>
              <a:buNone/>
            </a:pPr>
            <a:r>
              <a:rPr lang="zh-CN" altLang="en-US" sz="3600" dirty="0">
                <a:latin typeface="华文新魏" panose="02010800040101010101" pitchFamily="2" charset="-122"/>
                <a:ea typeface="华文新魏" panose="02010800040101010101" pitchFamily="2" charset="-122"/>
              </a:rPr>
              <a:t>力量，这种爱的力量是灵感和</a:t>
            </a:r>
            <a:r>
              <a:rPr lang="zh-CN" altLang="en-US" sz="3600" dirty="0" smtClean="0">
                <a:latin typeface="华文新魏" panose="02010800040101010101" pitchFamily="2" charset="-122"/>
                <a:ea typeface="华文新魏" panose="02010800040101010101" pitchFamily="2" charset="-122"/>
              </a:rPr>
              <a:t>创作的</a:t>
            </a:r>
            <a:r>
              <a:rPr lang="zh-CN" altLang="en-US" sz="3600" dirty="0">
                <a:latin typeface="华文新魏" panose="02010800040101010101" pitchFamily="2" charset="-122"/>
                <a:ea typeface="华文新魏" panose="02010800040101010101" pitchFamily="2" charset="-122"/>
              </a:rPr>
              <a:t>源泉。但是仅有这个是不全面的，它可能会把人引入歧途。所以还需要警告的力量来平衡，需要有人时常提醒你：“小心、注意、总结、提高。”</a:t>
            </a:r>
            <a:endParaRPr lang="zh-CN" altLang="en-US" sz="3600" dirty="0">
              <a:latin typeface="华文新魏" panose="02010800040101010101" pitchFamily="2" charset="-122"/>
              <a:ea typeface="华文新魏" panose="02010800040101010101" pitchFamily="2" charset="-122"/>
            </a:endParaRPr>
          </a:p>
        </p:txBody>
      </p:sp>
      <p:sp>
        <p:nvSpPr>
          <p:cNvPr id="3" name="同侧圆角矩形 2"/>
          <p:cNvSpPr/>
          <p:nvPr/>
        </p:nvSpPr>
        <p:spPr>
          <a:xfrm>
            <a:off x="448971" y="1148263"/>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solidFill>
                  <a:prstClr val="black"/>
                </a:solidFill>
                <a:latin typeface="华文新魏" panose="02010800040101010101" pitchFamily="2" charset="-122"/>
                <a:ea typeface="华文新魏" panose="02010800040101010101" pitchFamily="2" charset="-122"/>
                <a:cs typeface="黑体" panose="02010600030101010101" charset="-122"/>
              </a:rPr>
              <a:t>随堂练习</a:t>
            </a:r>
            <a:endParaRPr lang="zh-CN" altLang="en-US" sz="3000" b="1" dirty="0">
              <a:solidFill>
                <a:prstClr val="black"/>
              </a:solidFill>
              <a:latin typeface="华文新魏" panose="02010800040101010101" pitchFamily="2" charset="-122"/>
              <a:ea typeface="华文新魏" panose="02010800040101010101" pitchFamily="2" charset="-122"/>
              <a:cs typeface="黑体" panose="02010600030101010101"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七彩课堂插图板式封面\排版用图标、页眉页脚\标题jpg\课外书屋.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7289" y="1196752"/>
            <a:ext cx="2258026" cy="15790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七彩课堂插图板式封面\排版用图标、页眉页脚\标题jpg\读读比比.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9792" y="963004"/>
            <a:ext cx="2592288" cy="181277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七彩课堂插图板式封面\排版用图标、页眉页脚\标题jpg\读读背背.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987" y="3933056"/>
            <a:ext cx="2471336"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F:\七彩课堂插图板式封面\排版用图标、页眉页脚\标题jpg\我会找.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66823" y="3933056"/>
            <a:ext cx="2468227" cy="17281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七彩课堂插图板式封面\排版用图标、页眉页脚\标题jpg\我们爱语文.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52120" y="1012868"/>
            <a:ext cx="2783937" cy="1946792"/>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F:\七彩课堂插图板式封面\排版用图标、页眉页脚\标题jpg\温故知新.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23158" y="4149080"/>
            <a:ext cx="2059447" cy="14401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9289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糕</a:t>
            </a:r>
            <a:endParaRPr lang="zh-CN" altLang="en-US" sz="8800" dirty="0">
              <a:latin typeface="楷体" pitchFamily="49" charset="-122"/>
              <a:ea typeface="楷体" pitchFamily="49" charset="-122"/>
            </a:endParaRPr>
          </a:p>
        </p:txBody>
      </p:sp>
      <p:sp>
        <p:nvSpPr>
          <p:cNvPr id="25" name="TextBox 24"/>
          <p:cNvSpPr txBox="1"/>
          <p:nvPr/>
        </p:nvSpPr>
        <p:spPr>
          <a:xfrm>
            <a:off x="755576" y="1628800"/>
            <a:ext cx="1711574" cy="923330"/>
          </a:xfrm>
          <a:prstGeom prst="rect">
            <a:avLst/>
          </a:prstGeom>
          <a:noFill/>
        </p:spPr>
        <p:txBody>
          <a:bodyPr wrap="square" rtlCol="0">
            <a:spAutoFit/>
          </a:bodyPr>
          <a:lstStyle/>
          <a:p>
            <a:pPr algn="ctr"/>
            <a:r>
              <a:rPr lang="en-US" altLang="zh-CN" sz="5400" dirty="0" err="1" smtClean="0"/>
              <a:t>gāo</a:t>
            </a:r>
            <a:endParaRPr lang="en-US" altLang="zh-CN" sz="5400" dirty="0" smtClean="0"/>
          </a:p>
        </p:txBody>
      </p:sp>
      <p:sp>
        <p:nvSpPr>
          <p:cNvPr id="26" name="TextBox 25"/>
          <p:cNvSpPr txBox="1"/>
          <p:nvPr/>
        </p:nvSpPr>
        <p:spPr>
          <a:xfrm>
            <a:off x="3006350" y="2162621"/>
            <a:ext cx="5022034" cy="1754326"/>
          </a:xfrm>
          <a:prstGeom prst="rect">
            <a:avLst/>
          </a:prstGeom>
          <a:noFill/>
        </p:spPr>
        <p:txBody>
          <a:bodyPr wrap="square" rtlCol="0">
            <a:spAutoFit/>
          </a:bodyPr>
          <a:lstStyle/>
          <a:p>
            <a:r>
              <a:rPr lang="zh-CN" altLang="en-US" sz="3600" dirty="0" smtClean="0"/>
              <a:t>写法：左窄右宽。“羔”字一竖不出头，四点相照应。</a:t>
            </a:r>
            <a:endParaRPr lang="zh-CN" altLang="en-US" sz="3600" dirty="0"/>
          </a:p>
        </p:txBody>
      </p:sp>
      <p:sp>
        <p:nvSpPr>
          <p:cNvPr id="27" name="TextBox 26"/>
          <p:cNvSpPr txBox="1"/>
          <p:nvPr/>
        </p:nvSpPr>
        <p:spPr>
          <a:xfrm>
            <a:off x="861847" y="4725144"/>
            <a:ext cx="5222321" cy="646331"/>
          </a:xfrm>
          <a:prstGeom prst="rect">
            <a:avLst/>
          </a:prstGeom>
          <a:noFill/>
        </p:spPr>
        <p:txBody>
          <a:bodyPr wrap="square" rtlCol="0">
            <a:spAutoFit/>
          </a:bodyPr>
          <a:lstStyle/>
          <a:p>
            <a:r>
              <a:rPr lang="zh-CN" altLang="en-US" sz="3600" dirty="0" smtClean="0"/>
              <a:t>组词：蛋糕  糟糕  糕点</a:t>
            </a:r>
            <a:endParaRPr lang="zh-CN" altLang="en-US" sz="3600" dirty="0"/>
          </a:p>
        </p:txBody>
      </p:sp>
      <p:pic>
        <p:nvPicPr>
          <p:cNvPr id="3" name="Picture 2" descr="http://i02.pictn.sogoucdn.com/3c0a4c6fd14aaf8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6136" y="4043980"/>
            <a:ext cx="2555081" cy="22395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9289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迪</a:t>
            </a:r>
            <a:endParaRPr lang="zh-CN" altLang="en-US" sz="8800" dirty="0">
              <a:latin typeface="楷体" pitchFamily="49" charset="-122"/>
              <a:ea typeface="楷体" pitchFamily="49" charset="-122"/>
            </a:endParaRPr>
          </a:p>
        </p:txBody>
      </p:sp>
      <p:sp>
        <p:nvSpPr>
          <p:cNvPr id="25" name="TextBox 24"/>
          <p:cNvSpPr txBox="1"/>
          <p:nvPr/>
        </p:nvSpPr>
        <p:spPr>
          <a:xfrm>
            <a:off x="755576" y="1628800"/>
            <a:ext cx="1711574" cy="923330"/>
          </a:xfrm>
          <a:prstGeom prst="rect">
            <a:avLst/>
          </a:prstGeom>
          <a:noFill/>
        </p:spPr>
        <p:txBody>
          <a:bodyPr wrap="square" rtlCol="0">
            <a:spAutoFit/>
          </a:bodyPr>
          <a:lstStyle/>
          <a:p>
            <a:pPr algn="ctr"/>
            <a:r>
              <a:rPr lang="en-US" altLang="zh-CN" sz="5400" dirty="0" err="1" smtClean="0"/>
              <a:t>dí</a:t>
            </a:r>
            <a:endParaRPr lang="en-US" altLang="zh-CN" sz="5400" dirty="0" smtClean="0"/>
          </a:p>
        </p:txBody>
      </p:sp>
      <p:sp>
        <p:nvSpPr>
          <p:cNvPr id="26" name="TextBox 25"/>
          <p:cNvSpPr txBox="1"/>
          <p:nvPr/>
        </p:nvSpPr>
        <p:spPr>
          <a:xfrm>
            <a:off x="2843808" y="2162621"/>
            <a:ext cx="5742114" cy="1200329"/>
          </a:xfrm>
          <a:prstGeom prst="rect">
            <a:avLst/>
          </a:prstGeom>
          <a:noFill/>
        </p:spPr>
        <p:txBody>
          <a:bodyPr wrap="square" rtlCol="0">
            <a:spAutoFit/>
          </a:bodyPr>
          <a:lstStyle/>
          <a:p>
            <a:r>
              <a:rPr lang="zh-CN" altLang="en-US" sz="3600" dirty="0" smtClean="0"/>
              <a:t>写法：“辶”要舒展，托住“由”；“由”中竖稍长。</a:t>
            </a:r>
            <a:endParaRPr lang="zh-CN" altLang="en-US" sz="3600" dirty="0"/>
          </a:p>
        </p:txBody>
      </p:sp>
      <p:sp>
        <p:nvSpPr>
          <p:cNvPr id="27" name="TextBox 26"/>
          <p:cNvSpPr txBox="1"/>
          <p:nvPr/>
        </p:nvSpPr>
        <p:spPr>
          <a:xfrm>
            <a:off x="539552" y="4725144"/>
            <a:ext cx="5222321" cy="646331"/>
          </a:xfrm>
          <a:prstGeom prst="rect">
            <a:avLst/>
          </a:prstGeom>
          <a:noFill/>
        </p:spPr>
        <p:txBody>
          <a:bodyPr wrap="square" rtlCol="0">
            <a:spAutoFit/>
          </a:bodyPr>
          <a:lstStyle/>
          <a:p>
            <a:r>
              <a:rPr lang="zh-CN" altLang="en-US" sz="3600" dirty="0" smtClean="0"/>
              <a:t>组词：启迪  爱迪生</a:t>
            </a:r>
            <a:endParaRPr lang="zh-CN" altLang="en-US" sz="3600" dirty="0"/>
          </a:p>
        </p:txBody>
      </p:sp>
      <p:pic>
        <p:nvPicPr>
          <p:cNvPr id="13" name="Picture 2" descr="f:\program files\360se6\User Data\temp\3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52234" y="4232497"/>
            <a:ext cx="2032491" cy="16316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dirty="0">
                <a:solidFill>
                  <a:srgbClr val="00B0F0"/>
                </a:solidFill>
                <a:latin typeface="华文楷体" pitchFamily="2" charset="-122"/>
                <a:ea typeface="华文楷体" pitchFamily="2" charset="-122"/>
                <a:sym typeface="华文楷体" pitchFamily="2" charset="-122"/>
              </a:rPr>
              <a:t>课件</a:t>
            </a:r>
            <a:r>
              <a:rPr lang="zh-CN" altLang="zh-CN" sz="2000" dirty="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dirty="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76071" y="249289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搂</a:t>
            </a:r>
            <a:endParaRPr lang="zh-CN" altLang="en-US" sz="8800" dirty="0">
              <a:latin typeface="楷体" pitchFamily="49" charset="-122"/>
              <a:ea typeface="楷体" pitchFamily="49" charset="-122"/>
            </a:endParaRPr>
          </a:p>
        </p:txBody>
      </p:sp>
      <p:sp>
        <p:nvSpPr>
          <p:cNvPr id="25" name="TextBox 24"/>
          <p:cNvSpPr txBox="1"/>
          <p:nvPr/>
        </p:nvSpPr>
        <p:spPr>
          <a:xfrm>
            <a:off x="1043608" y="1628800"/>
            <a:ext cx="1080120" cy="923330"/>
          </a:xfrm>
          <a:prstGeom prst="rect">
            <a:avLst/>
          </a:prstGeom>
          <a:noFill/>
        </p:spPr>
        <p:txBody>
          <a:bodyPr wrap="square" rtlCol="0">
            <a:spAutoFit/>
          </a:bodyPr>
          <a:lstStyle/>
          <a:p>
            <a:pPr algn="ctr"/>
            <a:r>
              <a:rPr lang="en-US" altLang="zh-CN" sz="5400" dirty="0" err="1" smtClean="0"/>
              <a:t>lǒu</a:t>
            </a:r>
            <a:endParaRPr lang="en-US" altLang="zh-CN" sz="5400" dirty="0" smtClean="0"/>
          </a:p>
        </p:txBody>
      </p:sp>
      <p:sp>
        <p:nvSpPr>
          <p:cNvPr id="26" name="TextBox 25"/>
          <p:cNvSpPr txBox="1"/>
          <p:nvPr/>
        </p:nvSpPr>
        <p:spPr>
          <a:xfrm>
            <a:off x="3006350" y="2162621"/>
            <a:ext cx="5454082" cy="1200329"/>
          </a:xfrm>
          <a:prstGeom prst="rect">
            <a:avLst/>
          </a:prstGeom>
          <a:noFill/>
        </p:spPr>
        <p:txBody>
          <a:bodyPr wrap="square" rtlCol="0">
            <a:spAutoFit/>
          </a:bodyPr>
          <a:lstStyle/>
          <a:p>
            <a:r>
              <a:rPr lang="zh-CN" altLang="en-US" sz="3600" dirty="0" smtClean="0"/>
              <a:t>写法：左窄右宽。“扌”挺直有力，“女”横略长。</a:t>
            </a:r>
            <a:endParaRPr lang="zh-CN" altLang="en-US" sz="3600" dirty="0"/>
          </a:p>
        </p:txBody>
      </p:sp>
      <p:sp>
        <p:nvSpPr>
          <p:cNvPr id="27" name="TextBox 26"/>
          <p:cNvSpPr txBox="1"/>
          <p:nvPr/>
        </p:nvSpPr>
        <p:spPr>
          <a:xfrm>
            <a:off x="539552" y="4725144"/>
            <a:ext cx="5222321" cy="646331"/>
          </a:xfrm>
          <a:prstGeom prst="rect">
            <a:avLst/>
          </a:prstGeom>
          <a:noFill/>
        </p:spPr>
        <p:txBody>
          <a:bodyPr wrap="square" rtlCol="0">
            <a:spAutoFit/>
          </a:bodyPr>
          <a:lstStyle/>
          <a:p>
            <a:r>
              <a:rPr lang="zh-CN" altLang="en-US" sz="3600" dirty="0" smtClean="0"/>
              <a:t>组词：搂抱  搂着  搂紧</a:t>
            </a:r>
            <a:endParaRPr lang="zh-CN" altLang="en-US" sz="3600" dirty="0"/>
          </a:p>
        </p:txBody>
      </p:sp>
      <p:pic>
        <p:nvPicPr>
          <p:cNvPr id="14" name="Picture 2" descr="f:\program files\360se6\User Data\temp\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01853" y="4090355"/>
            <a:ext cx="2554542" cy="19159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9289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豪</a:t>
            </a:r>
            <a:endParaRPr lang="zh-CN" altLang="en-US" sz="8800" dirty="0">
              <a:latin typeface="楷体" pitchFamily="49" charset="-122"/>
              <a:ea typeface="楷体" pitchFamily="49" charset="-122"/>
            </a:endParaRPr>
          </a:p>
        </p:txBody>
      </p:sp>
      <p:sp>
        <p:nvSpPr>
          <p:cNvPr id="25" name="TextBox 24"/>
          <p:cNvSpPr txBox="1"/>
          <p:nvPr/>
        </p:nvSpPr>
        <p:spPr>
          <a:xfrm>
            <a:off x="827584" y="1628800"/>
            <a:ext cx="1711574" cy="923330"/>
          </a:xfrm>
          <a:prstGeom prst="rect">
            <a:avLst/>
          </a:prstGeom>
          <a:noFill/>
        </p:spPr>
        <p:txBody>
          <a:bodyPr wrap="square" rtlCol="0">
            <a:spAutoFit/>
          </a:bodyPr>
          <a:lstStyle/>
          <a:p>
            <a:pPr algn="ctr"/>
            <a:r>
              <a:rPr lang="en-US" altLang="zh-CN" sz="5400" dirty="0" err="1" smtClean="0"/>
              <a:t>háo</a:t>
            </a:r>
            <a:endParaRPr lang="en-US" altLang="zh-CN" sz="5400" dirty="0" smtClean="0"/>
          </a:p>
        </p:txBody>
      </p:sp>
      <p:sp>
        <p:nvSpPr>
          <p:cNvPr id="26" name="TextBox 25"/>
          <p:cNvSpPr txBox="1"/>
          <p:nvPr/>
        </p:nvSpPr>
        <p:spPr>
          <a:xfrm>
            <a:off x="3006350" y="2162621"/>
            <a:ext cx="5454082" cy="1200329"/>
          </a:xfrm>
          <a:prstGeom prst="rect">
            <a:avLst/>
          </a:prstGeom>
          <a:noFill/>
        </p:spPr>
        <p:txBody>
          <a:bodyPr wrap="square" rtlCol="0">
            <a:spAutoFit/>
          </a:bodyPr>
          <a:lstStyle/>
          <a:p>
            <a:r>
              <a:rPr lang="zh-CN" altLang="en-US" sz="3600" dirty="0" smtClean="0"/>
              <a:t>写法：上窄下宽。“口”字偏小，布局要紧凑。</a:t>
            </a:r>
            <a:endParaRPr lang="zh-CN" altLang="en-US" sz="3600" dirty="0"/>
          </a:p>
        </p:txBody>
      </p:sp>
      <p:sp>
        <p:nvSpPr>
          <p:cNvPr id="27" name="TextBox 26"/>
          <p:cNvSpPr txBox="1"/>
          <p:nvPr/>
        </p:nvSpPr>
        <p:spPr>
          <a:xfrm>
            <a:off x="539552" y="4725144"/>
            <a:ext cx="5544616" cy="646331"/>
          </a:xfrm>
          <a:prstGeom prst="rect">
            <a:avLst/>
          </a:prstGeom>
          <a:noFill/>
        </p:spPr>
        <p:txBody>
          <a:bodyPr wrap="square" rtlCol="0">
            <a:spAutoFit/>
          </a:bodyPr>
          <a:lstStyle/>
          <a:p>
            <a:r>
              <a:rPr lang="zh-CN" altLang="en-US" sz="3600" dirty="0" smtClean="0"/>
              <a:t>组词：自豪  豪放  豪气</a:t>
            </a:r>
            <a:endParaRPr lang="zh-CN" altLang="en-US" sz="3600" dirty="0"/>
          </a:p>
        </p:txBody>
      </p:sp>
      <p:pic>
        <p:nvPicPr>
          <p:cNvPr id="13" name="Picture 2" descr="f:\program files\360se6\User Data\temp\3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4221088"/>
            <a:ext cx="2223407" cy="17848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000" b="1">
                <a:solidFill>
                  <a:srgbClr val="00B0F0"/>
                </a:solidFill>
                <a:latin typeface="华文楷体" pitchFamily="2" charset="-122"/>
                <a:ea typeface="华文楷体" pitchFamily="2" charset="-122"/>
                <a:sym typeface="华文楷体" pitchFamily="2" charset="-122"/>
              </a:rPr>
              <a:t>课件</a:t>
            </a:r>
            <a:r>
              <a:rPr lang="zh-CN" altLang="zh-CN" sz="2000">
                <a:solidFill>
                  <a:srgbClr val="00B0F0"/>
                </a:solidFill>
                <a:latin typeface="Candara" panose="020E0502030303020204" pitchFamily="34" charset="0"/>
                <a:ea typeface="华文楷体" pitchFamily="2" charset="-122"/>
                <a:sym typeface="Candara" panose="020E0502030303020204" pitchFamily="34" charset="0"/>
              </a:rPr>
              <a:t>PPT</a:t>
            </a:r>
            <a:endParaRPr lang="zh-CN" altLang="zh-CN" sz="2000">
              <a:solidFill>
                <a:srgbClr val="00B0F0"/>
              </a:solidFill>
              <a:latin typeface="Candara" panose="020E0502030303020204" pitchFamily="34" charset="0"/>
              <a:ea typeface="华文楷体" pitchFamily="2" charset="-122"/>
              <a:sym typeface="Candara" panose="020E0502030303020204" pitchFamily="34" charset="0"/>
            </a:endParaRPr>
          </a:p>
        </p:txBody>
      </p:sp>
      <p:grpSp>
        <p:nvGrpSpPr>
          <p:cNvPr id="18" name="组合 17"/>
          <p:cNvGrpSpPr/>
          <p:nvPr/>
        </p:nvGrpSpPr>
        <p:grpSpPr>
          <a:xfrm>
            <a:off x="427416" y="908825"/>
            <a:ext cx="2256668" cy="571008"/>
            <a:chOff x="386506" y="1792176"/>
            <a:chExt cx="2256668" cy="571008"/>
          </a:xfrm>
        </p:grpSpPr>
        <p:cxnSp>
          <p:nvCxnSpPr>
            <p:cNvPr id="19"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同侧圆角矩形 19"/>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0030101010101" charset="-122"/>
                </a:rPr>
                <a:t>字词乐园</a:t>
              </a:r>
              <a:endParaRPr lang="zh-CN" altLang="en-US" sz="3000" b="1" dirty="0">
                <a:latin typeface="华文新魏" panose="02010800040101010101" pitchFamily="2" charset="-122"/>
                <a:ea typeface="华文新魏" panose="02010800040101010101" pitchFamily="2" charset="-122"/>
                <a:cs typeface="黑体" panose="02010600030101010101" charset="-122"/>
              </a:endParaRPr>
            </a:p>
          </p:txBody>
        </p:sp>
      </p:grpSp>
      <p:sp>
        <p:nvSpPr>
          <p:cNvPr id="2" name="TextBox 1"/>
          <p:cNvSpPr txBox="1"/>
          <p:nvPr/>
        </p:nvSpPr>
        <p:spPr>
          <a:xfrm>
            <a:off x="3027168" y="956613"/>
            <a:ext cx="1584110" cy="584775"/>
          </a:xfrm>
          <a:prstGeom prst="rect">
            <a:avLst/>
          </a:prstGeom>
          <a:noFill/>
        </p:spPr>
        <p:txBody>
          <a:bodyPr wrap="square" rtlCol="0">
            <a:spAutoFit/>
          </a:bodyPr>
          <a:lstStyle/>
          <a:p>
            <a:r>
              <a:rPr lang="zh-CN" altLang="en-US" sz="3200" b="1" dirty="0" smtClean="0">
                <a:solidFill>
                  <a:srgbClr val="FF0000"/>
                </a:solidFill>
                <a:latin typeface="黑体" panose="02010600030101010101" charset="-122"/>
                <a:ea typeface="黑体" panose="02010600030101010101" charset="-122"/>
              </a:rPr>
              <a:t>我会写</a:t>
            </a:r>
            <a:endParaRPr lang="zh-CN" altLang="en-US" sz="3200" b="1" dirty="0">
              <a:solidFill>
                <a:srgbClr val="FF0000"/>
              </a:solidFill>
              <a:latin typeface="黑体" panose="02010600030101010101" charset="-122"/>
              <a:ea typeface="黑体" panose="02010600030101010101" charset="-122"/>
            </a:endParaRPr>
          </a:p>
        </p:txBody>
      </p:sp>
      <p:pic>
        <p:nvPicPr>
          <p:cNvPr id="23" name="图片 22"/>
          <p:cNvPicPr>
            <a:picLocks noChangeAspect="1"/>
          </p:cNvPicPr>
          <p:nvPr/>
        </p:nvPicPr>
        <p:blipFill>
          <a:blip r:embed="rId1" cstate="print"/>
          <a:stretch>
            <a:fillRect/>
          </a:stretch>
        </p:blipFill>
        <p:spPr>
          <a:xfrm>
            <a:off x="846111" y="2548547"/>
            <a:ext cx="1440277" cy="1419174"/>
          </a:xfrm>
          <a:prstGeom prst="rect">
            <a:avLst/>
          </a:prstGeom>
        </p:spPr>
      </p:pic>
      <p:sp>
        <p:nvSpPr>
          <p:cNvPr id="24" name="TextBox 23"/>
          <p:cNvSpPr txBox="1"/>
          <p:nvPr/>
        </p:nvSpPr>
        <p:spPr>
          <a:xfrm>
            <a:off x="899592" y="2486506"/>
            <a:ext cx="1463681" cy="1446550"/>
          </a:xfrm>
          <a:prstGeom prst="rect">
            <a:avLst/>
          </a:prstGeom>
          <a:noFill/>
        </p:spPr>
        <p:txBody>
          <a:bodyPr wrap="square" rtlCol="0">
            <a:spAutoFit/>
          </a:bodyPr>
          <a:lstStyle/>
          <a:p>
            <a:r>
              <a:rPr lang="zh-CN" altLang="en-US" sz="8800" dirty="0" smtClean="0">
                <a:latin typeface="楷体" pitchFamily="49" charset="-122"/>
                <a:ea typeface="楷体" pitchFamily="49" charset="-122"/>
              </a:rPr>
              <a:t>誊</a:t>
            </a:r>
            <a:endParaRPr lang="zh-CN" altLang="en-US" sz="8800" dirty="0">
              <a:latin typeface="楷体" pitchFamily="49" charset="-122"/>
              <a:ea typeface="楷体" pitchFamily="49" charset="-122"/>
            </a:endParaRPr>
          </a:p>
        </p:txBody>
      </p:sp>
      <p:sp>
        <p:nvSpPr>
          <p:cNvPr id="25" name="TextBox 24"/>
          <p:cNvSpPr txBox="1"/>
          <p:nvPr/>
        </p:nvSpPr>
        <p:spPr>
          <a:xfrm>
            <a:off x="827584" y="1628800"/>
            <a:ext cx="1711574" cy="923330"/>
          </a:xfrm>
          <a:prstGeom prst="rect">
            <a:avLst/>
          </a:prstGeom>
          <a:noFill/>
        </p:spPr>
        <p:txBody>
          <a:bodyPr wrap="square" rtlCol="0">
            <a:spAutoFit/>
          </a:bodyPr>
          <a:lstStyle/>
          <a:p>
            <a:pPr algn="ctr"/>
            <a:r>
              <a:rPr lang="en-US" altLang="zh-CN" sz="5400" dirty="0" err="1" smtClean="0"/>
              <a:t>téng</a:t>
            </a:r>
            <a:endParaRPr lang="en-US" altLang="zh-CN" sz="5400" dirty="0" smtClean="0"/>
          </a:p>
        </p:txBody>
      </p:sp>
      <p:sp>
        <p:nvSpPr>
          <p:cNvPr id="26" name="TextBox 25"/>
          <p:cNvSpPr txBox="1"/>
          <p:nvPr/>
        </p:nvSpPr>
        <p:spPr>
          <a:xfrm>
            <a:off x="3006350" y="2162621"/>
            <a:ext cx="5526090" cy="1200329"/>
          </a:xfrm>
          <a:prstGeom prst="rect">
            <a:avLst/>
          </a:prstGeom>
          <a:noFill/>
        </p:spPr>
        <p:txBody>
          <a:bodyPr wrap="square" rtlCol="0">
            <a:spAutoFit/>
          </a:bodyPr>
          <a:lstStyle/>
          <a:p>
            <a:r>
              <a:rPr lang="zh-CN" altLang="en-US" sz="3600" dirty="0" smtClean="0"/>
              <a:t>写法：上宽下窄。上部撇捺舒展，盖住下面。</a:t>
            </a:r>
            <a:endParaRPr lang="zh-CN" altLang="en-US" sz="3600" dirty="0"/>
          </a:p>
        </p:txBody>
      </p:sp>
      <p:sp>
        <p:nvSpPr>
          <p:cNvPr id="27" name="TextBox 26"/>
          <p:cNvSpPr txBox="1"/>
          <p:nvPr/>
        </p:nvSpPr>
        <p:spPr>
          <a:xfrm>
            <a:off x="539552" y="4725144"/>
            <a:ext cx="5760639" cy="1200329"/>
          </a:xfrm>
          <a:prstGeom prst="rect">
            <a:avLst/>
          </a:prstGeom>
          <a:noFill/>
        </p:spPr>
        <p:txBody>
          <a:bodyPr wrap="square" rtlCol="0">
            <a:spAutoFit/>
          </a:bodyPr>
          <a:lstStyle/>
          <a:p>
            <a:r>
              <a:rPr lang="zh-CN" altLang="en-US" sz="3600" dirty="0"/>
              <a:t>组词</a:t>
            </a:r>
            <a:r>
              <a:rPr lang="zh-CN" altLang="en-US" sz="3600" dirty="0" smtClean="0"/>
              <a:t>：誊写   誊清   誊样</a:t>
            </a:r>
            <a:endParaRPr lang="en-US" altLang="zh-CN" sz="3600" dirty="0" smtClean="0"/>
          </a:p>
          <a:p>
            <a:r>
              <a:rPr lang="en-US" altLang="zh-CN" sz="3600" dirty="0"/>
              <a:t> </a:t>
            </a:r>
            <a:endParaRPr lang="zh-CN" altLang="en-US" sz="3600" dirty="0"/>
          </a:p>
        </p:txBody>
      </p:sp>
      <p:pic>
        <p:nvPicPr>
          <p:cNvPr id="13" name="Picture 2" descr="http://i03.pictn.sogoucdn.com/f2b4d7024dad15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5398" y="3993300"/>
            <a:ext cx="2933700" cy="20097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3295</Words>
  <Application>WPS 演示</Application>
  <PresentationFormat>全屏显示(4:3)</PresentationFormat>
  <Paragraphs>448</Paragraphs>
  <Slides>44</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44</vt:i4>
      </vt:variant>
    </vt:vector>
  </HeadingPairs>
  <TitlesOfParts>
    <vt:vector size="65" baseType="lpstr">
      <vt:lpstr>Arial</vt:lpstr>
      <vt:lpstr>宋体</vt:lpstr>
      <vt:lpstr>Wingdings</vt:lpstr>
      <vt:lpstr>华文楷体</vt:lpstr>
      <vt:lpstr>Candara</vt:lpstr>
      <vt:lpstr>MingLiU-ExtB</vt:lpstr>
      <vt:lpstr>黑体</vt:lpstr>
      <vt:lpstr>华文新魏</vt:lpstr>
      <vt:lpstr>楷体_GB2312</vt:lpstr>
      <vt:lpstr>楷体</vt:lpstr>
      <vt:lpstr>Symbol</vt:lpstr>
      <vt:lpstr>Times New Roman</vt:lpstr>
      <vt:lpstr>Times New Roman</vt:lpstr>
      <vt:lpstr>隶书</vt:lpstr>
      <vt:lpstr>华文中宋</vt:lpstr>
      <vt:lpstr>MingLiU</vt:lpstr>
      <vt:lpstr>微软雅黑</vt:lpstr>
      <vt:lpstr>Calibri</vt:lpstr>
      <vt:lpstr>Arial Unicode MS</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“我看，这首诗糟糕透了。”父亲把诗扔回远处。</vt:lpstr>
      <vt:lpstr>PowerPoint 演示文稿</vt:lpstr>
      <vt:lpstr>再读课文，合作探究：填写表格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163</cp:revision>
  <dcterms:created xsi:type="dcterms:W3CDTF">2015-11-21T00:21:00Z</dcterms:created>
  <dcterms:modified xsi:type="dcterms:W3CDTF">2016-11-17T00:44:50Z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