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0" r:id="rId3"/>
    <p:sldId id="319" r:id="rId4"/>
    <p:sldId id="320" r:id="rId5"/>
    <p:sldId id="322" r:id="rId6"/>
    <p:sldId id="337" r:id="rId7"/>
    <p:sldId id="329" r:id="rId8"/>
    <p:sldId id="269" r:id="rId9"/>
    <p:sldId id="324" r:id="rId10"/>
    <p:sldId id="338" r:id="rId11"/>
    <p:sldId id="314" r:id="rId12"/>
    <p:sldId id="340" r:id="rId13"/>
    <p:sldId id="325" r:id="rId14"/>
    <p:sldId id="341" r:id="rId15"/>
    <p:sldId id="326" r:id="rId16"/>
    <p:sldId id="327" r:id="rId17"/>
    <p:sldId id="332" r:id="rId18"/>
    <p:sldId id="334" r:id="rId19"/>
    <p:sldId id="335" r:id="rId20"/>
    <p:sldId id="342" r:id="rId21"/>
    <p:sldId id="343" r:id="rId22"/>
    <p:sldId id="292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A3FBA7"/>
    <a:srgbClr val="A2FCBA"/>
    <a:srgbClr val="FF0000"/>
    <a:srgbClr val="FF00FF"/>
    <a:srgbClr val="660066"/>
    <a:srgbClr val="0000FF"/>
    <a:srgbClr val="CC00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76"/>
    <p:restoredTop sz="94660"/>
  </p:normalViewPr>
  <p:slideViewPr>
    <p:cSldViewPr showGuides="1">
      <p:cViewPr>
        <p:scale>
          <a:sx n="93" d="100"/>
          <a:sy n="93" d="100"/>
        </p:scale>
        <p:origin x="-72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2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emf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12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0"/>
            <a:ext cx="2771775" cy="242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 Box 6"/>
          <p:cNvSpPr txBox="1"/>
          <p:nvPr/>
        </p:nvSpPr>
        <p:spPr>
          <a:xfrm>
            <a:off x="1431925" y="323850"/>
            <a:ext cx="2698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5400" dirty="0">
                <a:latin typeface="Arial" panose="020B0604020202020204" pitchFamily="34" charset="0"/>
                <a:ea typeface="楷体_GB2312" pitchFamily="49" charset="-122"/>
              </a:rPr>
              <a:t>11  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蝙蝠</a:t>
            </a: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4643438" y="333375"/>
            <a:ext cx="1555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雷达</a:t>
            </a: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3924300" y="260350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A50021"/>
                </a:solidFill>
                <a:latin typeface="Arial" panose="020B0604020202020204" pitchFamily="34" charset="0"/>
                <a:ea typeface="楷体_GB2312" pitchFamily="49" charset="-122"/>
              </a:rPr>
              <a:t>和</a:t>
            </a:r>
            <a:endParaRPr lang="zh-CN" altLang="en-US" sz="5400" b="1" dirty="0">
              <a:solidFill>
                <a:srgbClr val="A5002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3316" name="Picture 4" descr="2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8" y="19050"/>
            <a:ext cx="9115425" cy="681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5"/>
          <p:cNvSpPr txBox="1"/>
          <p:nvPr/>
        </p:nvSpPr>
        <p:spPr>
          <a:xfrm>
            <a:off x="539750" y="1125538"/>
            <a:ext cx="8388350" cy="1270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一句：蝙蝠夜里飞行，靠的不是眼睛，　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　　　它是用嘴和耳朵探路的。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468313" y="2349500"/>
            <a:ext cx="8388350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二句：蝙蝠夜里飞行，靠的不是眼睛，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　　　它是用嘴和耳朵</a:t>
            </a:r>
            <a:r>
              <a:rPr lang="zh-CN" altLang="en-US" sz="28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配合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起来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探路的。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331913" y="476250"/>
            <a:ext cx="250031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比较句子：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32" name="Text Box 8"/>
          <p:cNvSpPr txBox="1"/>
          <p:nvPr/>
        </p:nvSpPr>
        <p:spPr>
          <a:xfrm>
            <a:off x="1403350" y="4076700"/>
            <a:ext cx="67691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因为经过试验，蝙蝠单独靠耳朵或嘴巴都不能在暗中探路，这说明探路时靠的是这嘴巴和耳朵同时发挥作用，所以课文上用上“配合”是科学的。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back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6165850"/>
            <a:ext cx="74930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3" descr="up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663" y="6165850"/>
            <a:ext cx="736600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 descr="next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913" y="6165850"/>
            <a:ext cx="762000" cy="73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2" name="Rectangle 12"/>
          <p:cNvSpPr/>
          <p:nvPr/>
        </p:nvSpPr>
        <p:spPr>
          <a:xfrm>
            <a:off x="611188" y="1557338"/>
            <a:ext cx="2881312" cy="3959225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74" name="Picture 14" descr="CPL_0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88" y="1806575"/>
            <a:ext cx="2857500" cy="119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5" name="AutoShape 15"/>
          <p:cNvSpPr/>
          <p:nvPr/>
        </p:nvSpPr>
        <p:spPr>
          <a:xfrm>
            <a:off x="2339975" y="4724400"/>
            <a:ext cx="1008063" cy="720725"/>
          </a:xfrm>
          <a:prstGeom prst="cube">
            <a:avLst>
              <a:gd name="adj" fmla="val 2500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Freeform 18"/>
          <p:cNvSpPr/>
          <p:nvPr/>
        </p:nvSpPr>
        <p:spPr>
          <a:xfrm>
            <a:off x="1692275" y="2924175"/>
            <a:ext cx="863600" cy="230188"/>
          </a:xfrm>
          <a:custGeom>
            <a:avLst/>
            <a:gdLst/>
            <a:ahLst/>
            <a:cxnLst>
              <a:cxn ang="0">
                <a:pos x="0" y="73025"/>
              </a:cxn>
              <a:cxn ang="0">
                <a:pos x="431800" y="217488"/>
              </a:cxn>
              <a:cxn ang="0">
                <a:pos x="863600" y="0"/>
              </a:cxn>
            </a:cxnLst>
            <a:pathLst>
              <a:path w="544" h="145">
                <a:moveTo>
                  <a:pt x="0" y="46"/>
                </a:moveTo>
                <a:cubicBezTo>
                  <a:pt x="90" y="95"/>
                  <a:pt x="181" y="145"/>
                  <a:pt x="272" y="137"/>
                </a:cubicBezTo>
                <a:cubicBezTo>
                  <a:pt x="363" y="129"/>
                  <a:pt x="499" y="23"/>
                  <a:pt x="544" y="0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9" name="Freeform 19"/>
          <p:cNvSpPr/>
          <p:nvPr/>
        </p:nvSpPr>
        <p:spPr>
          <a:xfrm>
            <a:off x="1403350" y="3068638"/>
            <a:ext cx="1439863" cy="373062"/>
          </a:xfrm>
          <a:custGeom>
            <a:avLst/>
            <a:gdLst/>
            <a:ahLst/>
            <a:cxnLst>
              <a:cxn ang="0">
                <a:pos x="0" y="73025"/>
              </a:cxn>
              <a:cxn ang="0">
                <a:pos x="647700" y="360362"/>
              </a:cxn>
              <a:cxn ang="0">
                <a:pos x="1439863" y="0"/>
              </a:cxn>
            </a:cxnLst>
            <a:pathLst>
              <a:path w="907" h="235">
                <a:moveTo>
                  <a:pt x="0" y="46"/>
                </a:moveTo>
                <a:cubicBezTo>
                  <a:pt x="128" y="140"/>
                  <a:pt x="257" y="235"/>
                  <a:pt x="408" y="227"/>
                </a:cubicBezTo>
                <a:cubicBezTo>
                  <a:pt x="559" y="219"/>
                  <a:pt x="733" y="109"/>
                  <a:pt x="907" y="0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0" name="Freeform 20"/>
          <p:cNvSpPr/>
          <p:nvPr/>
        </p:nvSpPr>
        <p:spPr>
          <a:xfrm>
            <a:off x="1116013" y="3284538"/>
            <a:ext cx="2016125" cy="517525"/>
          </a:xfrm>
          <a:custGeom>
            <a:avLst/>
            <a:gdLst/>
            <a:ahLst/>
            <a:cxnLst>
              <a:cxn ang="0">
                <a:pos x="0" y="73025"/>
              </a:cxn>
              <a:cxn ang="0">
                <a:pos x="792163" y="504825"/>
              </a:cxn>
              <a:cxn ang="0">
                <a:pos x="2016125" y="0"/>
              </a:cxn>
            </a:cxnLst>
            <a:pathLst>
              <a:path w="1270" h="326">
                <a:moveTo>
                  <a:pt x="0" y="46"/>
                </a:moveTo>
                <a:cubicBezTo>
                  <a:pt x="143" y="186"/>
                  <a:pt x="287" y="326"/>
                  <a:pt x="499" y="318"/>
                </a:cubicBezTo>
                <a:cubicBezTo>
                  <a:pt x="711" y="310"/>
                  <a:pt x="990" y="155"/>
                  <a:pt x="1270" y="0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3" name="Freeform 23"/>
          <p:cNvSpPr/>
          <p:nvPr/>
        </p:nvSpPr>
        <p:spPr>
          <a:xfrm>
            <a:off x="900113" y="3644900"/>
            <a:ext cx="2376487" cy="731838"/>
          </a:xfrm>
          <a:custGeom>
            <a:avLst/>
            <a:gdLst/>
            <a:ahLst/>
            <a:cxnLst>
              <a:cxn ang="0">
                <a:pos x="0" y="71438"/>
              </a:cxn>
              <a:cxn ang="0">
                <a:pos x="1008062" y="720725"/>
              </a:cxn>
              <a:cxn ang="0">
                <a:pos x="2376487" y="0"/>
              </a:cxn>
            </a:cxnLst>
            <a:pathLst>
              <a:path w="1497" h="461">
                <a:moveTo>
                  <a:pt x="0" y="45"/>
                </a:moveTo>
                <a:cubicBezTo>
                  <a:pt x="193" y="253"/>
                  <a:pt x="386" y="461"/>
                  <a:pt x="635" y="454"/>
                </a:cubicBezTo>
                <a:cubicBezTo>
                  <a:pt x="884" y="447"/>
                  <a:pt x="1353" y="76"/>
                  <a:pt x="1497" y="0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6" name="Freeform 26"/>
          <p:cNvSpPr/>
          <p:nvPr/>
        </p:nvSpPr>
        <p:spPr>
          <a:xfrm>
            <a:off x="827088" y="4076700"/>
            <a:ext cx="2592387" cy="912813"/>
          </a:xfrm>
          <a:custGeom>
            <a:avLst/>
            <a:gdLst/>
            <a:ahLst/>
            <a:cxnLst>
              <a:cxn ang="0">
                <a:pos x="0" y="288925"/>
              </a:cxn>
              <a:cxn ang="0">
                <a:pos x="1296987" y="865188"/>
              </a:cxn>
              <a:cxn ang="0">
                <a:pos x="2592387" y="0"/>
              </a:cxn>
            </a:cxnLst>
            <a:pathLst>
              <a:path w="1633" h="575">
                <a:moveTo>
                  <a:pt x="0" y="182"/>
                </a:moveTo>
                <a:cubicBezTo>
                  <a:pt x="272" y="378"/>
                  <a:pt x="545" y="575"/>
                  <a:pt x="817" y="545"/>
                </a:cubicBezTo>
                <a:cubicBezTo>
                  <a:pt x="1089" y="515"/>
                  <a:pt x="1497" y="91"/>
                  <a:pt x="1633" y="0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7" name="Freeform 27"/>
          <p:cNvSpPr/>
          <p:nvPr/>
        </p:nvSpPr>
        <p:spPr>
          <a:xfrm>
            <a:off x="2268538" y="4508500"/>
            <a:ext cx="358775" cy="288925"/>
          </a:xfrm>
          <a:custGeom>
            <a:avLst/>
            <a:gdLst/>
            <a:ahLst/>
            <a:cxnLst>
              <a:cxn ang="0">
                <a:pos x="0" y="288925"/>
              </a:cxn>
              <a:cxn ang="0">
                <a:pos x="71438" y="144463"/>
              </a:cxn>
              <a:cxn ang="0">
                <a:pos x="358775" y="0"/>
              </a:cxn>
            </a:cxnLst>
            <a:pathLst>
              <a:path w="226" h="182">
                <a:moveTo>
                  <a:pt x="0" y="182"/>
                </a:moveTo>
                <a:cubicBezTo>
                  <a:pt x="4" y="151"/>
                  <a:pt x="8" y="121"/>
                  <a:pt x="45" y="91"/>
                </a:cubicBezTo>
                <a:cubicBezTo>
                  <a:pt x="82" y="61"/>
                  <a:pt x="196" y="15"/>
                  <a:pt x="226" y="0"/>
                </a:cubicBez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8" name="Freeform 28"/>
          <p:cNvSpPr/>
          <p:nvPr/>
        </p:nvSpPr>
        <p:spPr>
          <a:xfrm>
            <a:off x="1908175" y="4005263"/>
            <a:ext cx="863600" cy="719137"/>
          </a:xfrm>
          <a:custGeom>
            <a:avLst/>
            <a:gdLst/>
            <a:ahLst/>
            <a:cxnLst>
              <a:cxn ang="0">
                <a:pos x="0" y="719137"/>
              </a:cxn>
              <a:cxn ang="0">
                <a:pos x="215900" y="287337"/>
              </a:cxn>
              <a:cxn ang="0">
                <a:pos x="863600" y="0"/>
              </a:cxn>
            </a:cxnLst>
            <a:pathLst>
              <a:path w="544" h="453">
                <a:moveTo>
                  <a:pt x="0" y="453"/>
                </a:moveTo>
                <a:cubicBezTo>
                  <a:pt x="22" y="355"/>
                  <a:pt x="45" y="257"/>
                  <a:pt x="136" y="181"/>
                </a:cubicBezTo>
                <a:cubicBezTo>
                  <a:pt x="227" y="105"/>
                  <a:pt x="385" y="52"/>
                  <a:pt x="544" y="0"/>
                </a:cubicBez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9" name="Freeform 29"/>
          <p:cNvSpPr/>
          <p:nvPr/>
        </p:nvSpPr>
        <p:spPr>
          <a:xfrm>
            <a:off x="1476375" y="3429000"/>
            <a:ext cx="1439863" cy="1079500"/>
          </a:xfrm>
          <a:custGeom>
            <a:avLst/>
            <a:gdLst/>
            <a:ahLst/>
            <a:cxnLst>
              <a:cxn ang="0">
                <a:pos x="0" y="1079500"/>
              </a:cxn>
              <a:cxn ang="0">
                <a:pos x="358775" y="431800"/>
              </a:cxn>
              <a:cxn ang="0">
                <a:pos x="1439863" y="0"/>
              </a:cxn>
            </a:cxnLst>
            <a:pathLst>
              <a:path w="907" h="680">
                <a:moveTo>
                  <a:pt x="0" y="680"/>
                </a:moveTo>
                <a:cubicBezTo>
                  <a:pt x="37" y="532"/>
                  <a:pt x="75" y="385"/>
                  <a:pt x="226" y="272"/>
                </a:cubicBezTo>
                <a:cubicBezTo>
                  <a:pt x="377" y="159"/>
                  <a:pt x="642" y="79"/>
                  <a:pt x="907" y="0"/>
                </a:cubicBez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90" name="Freeform 30"/>
          <p:cNvSpPr/>
          <p:nvPr/>
        </p:nvSpPr>
        <p:spPr>
          <a:xfrm>
            <a:off x="971550" y="2924175"/>
            <a:ext cx="2087563" cy="1296988"/>
          </a:xfrm>
          <a:custGeom>
            <a:avLst/>
            <a:gdLst/>
            <a:ahLst/>
            <a:cxnLst>
              <a:cxn ang="0">
                <a:pos x="0" y="1296988"/>
              </a:cxn>
              <a:cxn ang="0">
                <a:pos x="792163" y="360363"/>
              </a:cxn>
              <a:cxn ang="0">
                <a:pos x="2087563" y="0"/>
              </a:cxn>
            </a:cxnLst>
            <a:pathLst>
              <a:path w="1315" h="817">
                <a:moveTo>
                  <a:pt x="0" y="817"/>
                </a:moveTo>
                <a:cubicBezTo>
                  <a:pt x="140" y="590"/>
                  <a:pt x="280" y="363"/>
                  <a:pt x="499" y="227"/>
                </a:cubicBezTo>
                <a:cubicBezTo>
                  <a:pt x="718" y="91"/>
                  <a:pt x="1016" y="45"/>
                  <a:pt x="1315" y="0"/>
                </a:cubicBez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93" name="Freeform 33"/>
          <p:cNvSpPr/>
          <p:nvPr/>
        </p:nvSpPr>
        <p:spPr>
          <a:xfrm>
            <a:off x="684213" y="2276475"/>
            <a:ext cx="2374900" cy="1368425"/>
          </a:xfrm>
          <a:custGeom>
            <a:avLst/>
            <a:gdLst/>
            <a:ahLst/>
            <a:cxnLst>
              <a:cxn ang="0">
                <a:pos x="0" y="1368425"/>
              </a:cxn>
              <a:cxn ang="0">
                <a:pos x="863600" y="288925"/>
              </a:cxn>
              <a:cxn ang="0">
                <a:pos x="2374900" y="0"/>
              </a:cxn>
            </a:cxnLst>
            <a:pathLst>
              <a:path w="1496" h="862">
                <a:moveTo>
                  <a:pt x="0" y="862"/>
                </a:moveTo>
                <a:cubicBezTo>
                  <a:pt x="147" y="594"/>
                  <a:pt x="295" y="326"/>
                  <a:pt x="544" y="182"/>
                </a:cubicBezTo>
                <a:cubicBezTo>
                  <a:pt x="793" y="38"/>
                  <a:pt x="1144" y="19"/>
                  <a:pt x="1496" y="0"/>
                </a:cubicBez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94" name="Text Box 34"/>
          <p:cNvSpPr txBox="1"/>
          <p:nvPr/>
        </p:nvSpPr>
        <p:spPr>
          <a:xfrm>
            <a:off x="2268538" y="4976813"/>
            <a:ext cx="10795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障碍物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5" name="Text Box 35"/>
          <p:cNvSpPr txBox="1"/>
          <p:nvPr/>
        </p:nvSpPr>
        <p:spPr>
          <a:xfrm>
            <a:off x="611188" y="476250"/>
            <a:ext cx="72739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读课文第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小节，动手画画示意图，说说蝙蝠用嘴和耳朵配合起来探路的经过。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96" name="Freeform 36"/>
          <p:cNvSpPr/>
          <p:nvPr/>
        </p:nvSpPr>
        <p:spPr>
          <a:xfrm>
            <a:off x="684213" y="1844675"/>
            <a:ext cx="2519362" cy="936625"/>
          </a:xfrm>
          <a:custGeom>
            <a:avLst/>
            <a:gdLst/>
            <a:ahLst/>
            <a:cxnLst>
              <a:cxn ang="0">
                <a:pos x="0" y="936625"/>
              </a:cxn>
              <a:cxn ang="0">
                <a:pos x="1079500" y="144463"/>
              </a:cxn>
              <a:cxn ang="0">
                <a:pos x="2519362" y="71438"/>
              </a:cxn>
            </a:cxnLst>
            <a:pathLst>
              <a:path w="1587" h="590">
                <a:moveTo>
                  <a:pt x="0" y="590"/>
                </a:moveTo>
                <a:cubicBezTo>
                  <a:pt x="207" y="386"/>
                  <a:pt x="415" y="182"/>
                  <a:pt x="680" y="91"/>
                </a:cubicBezTo>
                <a:cubicBezTo>
                  <a:pt x="945" y="0"/>
                  <a:pt x="1443" y="53"/>
                  <a:pt x="1587" y="45"/>
                </a:cubicBez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97" name="Text Box 37"/>
          <p:cNvSpPr txBox="1"/>
          <p:nvPr/>
        </p:nvSpPr>
        <p:spPr>
          <a:xfrm>
            <a:off x="3886200" y="1676400"/>
            <a:ext cx="5257800" cy="47069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它一边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飞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，一边从嘴里发出一种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声音 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。这种声音叫做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超声波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，人的耳朵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是听不见的 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，蝙蝠的耳朵却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能听见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超声波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像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波浪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一样向前推进，遇到障碍物就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反射回来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，传到蝙蝠的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耳朵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里，蝙蝠就立刻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改变飞行的方向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animBg="1"/>
      <p:bldP spid="15375" grpId="0" animBg="1"/>
      <p:bldP spid="15394" grpId="0"/>
      <p:bldP spid="153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152400" y="1219200"/>
            <a:ext cx="8915400" cy="420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54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5400" dirty="0">
                <a:latin typeface="黑体" panose="02010609060101010101" pitchFamily="2" charset="-122"/>
                <a:ea typeface="黑体" panose="02010609060101010101" pitchFamily="2" charset="-122"/>
              </a:rPr>
              <a:t>蝙蝠一边飞，一边从</a:t>
            </a:r>
            <a:r>
              <a:rPr lang="en-US" altLang="zh-CN" sz="5400" dirty="0">
                <a:latin typeface="黑体" panose="02010609060101010101" pitchFamily="2" charset="-122"/>
                <a:ea typeface="黑体" panose="02010609060101010101" pitchFamily="2" charset="-122"/>
              </a:rPr>
              <a:t>(  )</a:t>
            </a:r>
            <a:r>
              <a:rPr lang="zh-CN" altLang="en-US" sz="5400" dirty="0">
                <a:latin typeface="黑体" panose="02010609060101010101" pitchFamily="2" charset="-122"/>
                <a:ea typeface="黑体" panose="02010609060101010101" pitchFamily="2" charset="-122"/>
              </a:rPr>
              <a:t>里发出</a:t>
            </a:r>
            <a:r>
              <a:rPr lang="en-US" altLang="zh-CN" sz="5400" dirty="0">
                <a:latin typeface="黑体" panose="02010609060101010101" pitchFamily="2" charset="-122"/>
                <a:ea typeface="黑体" panose="02010609060101010101" pitchFamily="2" charset="-122"/>
              </a:rPr>
              <a:t>(       )</a:t>
            </a:r>
            <a:r>
              <a:rPr lang="zh-CN" altLang="en-US" sz="5400" dirty="0">
                <a:latin typeface="黑体" panose="02010609060101010101" pitchFamily="2" charset="-122"/>
                <a:ea typeface="黑体" panose="02010609060101010101" pitchFamily="2" charset="-122"/>
              </a:rPr>
              <a:t>，遇到</a:t>
            </a:r>
            <a:r>
              <a:rPr lang="en-US" altLang="zh-CN" sz="5400" dirty="0">
                <a:latin typeface="黑体" panose="02010609060101010101" pitchFamily="2" charset="-122"/>
                <a:ea typeface="黑体" panose="02010609060101010101" pitchFamily="2" charset="-122"/>
              </a:rPr>
              <a:t>(      )</a:t>
            </a:r>
            <a:r>
              <a:rPr lang="zh-CN" altLang="en-US" sz="5400" dirty="0">
                <a:latin typeface="黑体" panose="02010609060101010101" pitchFamily="2" charset="-122"/>
                <a:ea typeface="黑体" panose="02010609060101010101" pitchFamily="2" charset="-122"/>
              </a:rPr>
              <a:t>就反射回来，传到的它（     ）里，蝙蝠就立刻（               ）。   </a:t>
            </a:r>
            <a:endParaRPr lang="zh-CN" altLang="en-US" sz="5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87" name="Text Box 3"/>
          <p:cNvSpPr txBox="1"/>
          <p:nvPr/>
        </p:nvSpPr>
        <p:spPr>
          <a:xfrm>
            <a:off x="8027988" y="1196975"/>
            <a:ext cx="7588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嘴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8" name="Text Box 4"/>
          <p:cNvSpPr txBox="1"/>
          <p:nvPr/>
        </p:nvSpPr>
        <p:spPr>
          <a:xfrm>
            <a:off x="2700338" y="2060575"/>
            <a:ext cx="22764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9" name="Text Box 5"/>
          <p:cNvSpPr txBox="1"/>
          <p:nvPr/>
        </p:nvSpPr>
        <p:spPr>
          <a:xfrm>
            <a:off x="533400" y="2860675"/>
            <a:ext cx="2667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障碍物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Text Box 6"/>
          <p:cNvSpPr txBox="1"/>
          <p:nvPr/>
        </p:nvSpPr>
        <p:spPr>
          <a:xfrm>
            <a:off x="2286000" y="3698875"/>
            <a:ext cx="16017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耳朵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1" name="Text Box 7"/>
          <p:cNvSpPr txBox="1"/>
          <p:nvPr/>
        </p:nvSpPr>
        <p:spPr>
          <a:xfrm>
            <a:off x="1600200" y="4460875"/>
            <a:ext cx="5486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改变飞行的方向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8" grpId="0"/>
      <p:bldP spid="93189" grpId="0"/>
      <p:bldP spid="93190" grpId="0"/>
      <p:bldP spid="931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back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6165850"/>
            <a:ext cx="74930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3" descr="up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663" y="6165850"/>
            <a:ext cx="736600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4" descr="next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913" y="6165850"/>
            <a:ext cx="762000" cy="73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5"/>
          <p:cNvSpPr txBox="1"/>
          <p:nvPr/>
        </p:nvSpPr>
        <p:spPr>
          <a:xfrm>
            <a:off x="539750" y="692150"/>
            <a:ext cx="8064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读课文第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小节，完成下列填空。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390" name="Text Box 8"/>
          <p:cNvSpPr txBox="1"/>
          <p:nvPr/>
        </p:nvSpPr>
        <p:spPr>
          <a:xfrm>
            <a:off x="3924300" y="3357563"/>
            <a:ext cx="41767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Text Box 11"/>
          <p:cNvSpPr txBox="1"/>
          <p:nvPr/>
        </p:nvSpPr>
        <p:spPr>
          <a:xfrm>
            <a:off x="611188" y="1628775"/>
            <a:ext cx="813752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(      )                  (     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雷达的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(       )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相当于蝙蝠的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(      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(      )                  (     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6392" name="Group 12"/>
          <p:cNvGrpSpPr/>
          <p:nvPr/>
        </p:nvGrpSpPr>
        <p:grpSpPr>
          <a:xfrm>
            <a:off x="1763713" y="2492375"/>
            <a:ext cx="506412" cy="1196975"/>
            <a:chOff x="2880" y="11268"/>
            <a:chExt cx="600" cy="583"/>
          </a:xfrm>
        </p:grpSpPr>
        <p:sp>
          <p:nvSpPr>
            <p:cNvPr id="16408" name="Line 13"/>
            <p:cNvSpPr/>
            <p:nvPr/>
          </p:nvSpPr>
          <p:spPr>
            <a:xfrm flipV="1">
              <a:off x="2880" y="11268"/>
              <a:ext cx="600" cy="27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9" name="Line 14"/>
            <p:cNvSpPr/>
            <p:nvPr/>
          </p:nvSpPr>
          <p:spPr>
            <a:xfrm>
              <a:off x="2880" y="11580"/>
              <a:ext cx="60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0" name="Line 15"/>
            <p:cNvSpPr/>
            <p:nvPr/>
          </p:nvSpPr>
          <p:spPr>
            <a:xfrm>
              <a:off x="2880" y="11580"/>
              <a:ext cx="600" cy="27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393" name="Group 16"/>
          <p:cNvGrpSpPr/>
          <p:nvPr/>
        </p:nvGrpSpPr>
        <p:grpSpPr>
          <a:xfrm>
            <a:off x="6372225" y="2492375"/>
            <a:ext cx="506413" cy="1196975"/>
            <a:chOff x="2880" y="11268"/>
            <a:chExt cx="600" cy="583"/>
          </a:xfrm>
        </p:grpSpPr>
        <p:sp>
          <p:nvSpPr>
            <p:cNvPr id="16405" name="Line 17"/>
            <p:cNvSpPr/>
            <p:nvPr/>
          </p:nvSpPr>
          <p:spPr>
            <a:xfrm flipV="1">
              <a:off x="2880" y="11268"/>
              <a:ext cx="600" cy="27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6" name="Line 18"/>
            <p:cNvSpPr/>
            <p:nvPr/>
          </p:nvSpPr>
          <p:spPr>
            <a:xfrm>
              <a:off x="2880" y="11580"/>
              <a:ext cx="60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7" name="Line 19"/>
            <p:cNvSpPr/>
            <p:nvPr/>
          </p:nvSpPr>
          <p:spPr>
            <a:xfrm>
              <a:off x="2880" y="11580"/>
              <a:ext cx="600" cy="27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394" name="Group 20"/>
          <p:cNvGrpSpPr/>
          <p:nvPr/>
        </p:nvGrpSpPr>
        <p:grpSpPr>
          <a:xfrm>
            <a:off x="3686175" y="2492375"/>
            <a:ext cx="504825" cy="1152525"/>
            <a:chOff x="4500" y="11264"/>
            <a:chExt cx="600" cy="587"/>
          </a:xfrm>
        </p:grpSpPr>
        <p:sp>
          <p:nvSpPr>
            <p:cNvPr id="16402" name="Line 21"/>
            <p:cNvSpPr/>
            <p:nvPr/>
          </p:nvSpPr>
          <p:spPr>
            <a:xfrm>
              <a:off x="4500" y="11264"/>
              <a:ext cx="600" cy="27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3" name="Line 22"/>
            <p:cNvSpPr/>
            <p:nvPr/>
          </p:nvSpPr>
          <p:spPr>
            <a:xfrm>
              <a:off x="4500" y="11580"/>
              <a:ext cx="60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4" name="Line 23"/>
            <p:cNvSpPr/>
            <p:nvPr/>
          </p:nvSpPr>
          <p:spPr>
            <a:xfrm flipV="1">
              <a:off x="4500" y="11580"/>
              <a:ext cx="600" cy="27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7672" name="Text Box 24"/>
          <p:cNvSpPr txBox="1"/>
          <p:nvPr/>
        </p:nvSpPr>
        <p:spPr>
          <a:xfrm>
            <a:off x="2411413" y="1989138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天线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73" name="Text Box 25"/>
          <p:cNvSpPr txBox="1"/>
          <p:nvPr/>
        </p:nvSpPr>
        <p:spPr>
          <a:xfrm>
            <a:off x="7235825" y="198913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嘴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74" name="Text Box 26"/>
          <p:cNvSpPr txBox="1"/>
          <p:nvPr/>
        </p:nvSpPr>
        <p:spPr>
          <a:xfrm>
            <a:off x="2209800" y="2895600"/>
            <a:ext cx="1627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无线电波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75" name="Text Box 27"/>
          <p:cNvSpPr txBox="1"/>
          <p:nvPr/>
        </p:nvSpPr>
        <p:spPr>
          <a:xfrm>
            <a:off x="6877050" y="2909888"/>
            <a:ext cx="15097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超声波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76" name="Text Box 28"/>
          <p:cNvSpPr txBox="1"/>
          <p:nvPr/>
        </p:nvSpPr>
        <p:spPr>
          <a:xfrm>
            <a:off x="2268538" y="3716338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荧光屏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77" name="Text Box 29"/>
          <p:cNvSpPr txBox="1"/>
          <p:nvPr/>
        </p:nvSpPr>
        <p:spPr>
          <a:xfrm>
            <a:off x="7019925" y="371633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耳朵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78" name="Text Box 30"/>
          <p:cNvSpPr txBox="1"/>
          <p:nvPr/>
        </p:nvSpPr>
        <p:spPr>
          <a:xfrm>
            <a:off x="611188" y="4724400"/>
            <a:ext cx="79216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用“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因为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所以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en-US" altLang="zh-CN" sz="28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说说蝙蝠和雷达之间的科学联系。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2" grpId="0"/>
      <p:bldP spid="27673" grpId="0"/>
      <p:bldP spid="27674" grpId="0"/>
      <p:bldP spid="27675" grpId="0"/>
      <p:bldP spid="27676" grpId="0"/>
      <p:bldP spid="27677" grpId="0"/>
      <p:bldP spid="276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back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6165850"/>
            <a:ext cx="74930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3" descr="up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663" y="6165850"/>
            <a:ext cx="736600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4" descr="next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913" y="6165850"/>
            <a:ext cx="762000" cy="73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5"/>
          <p:cNvSpPr txBox="1"/>
          <p:nvPr/>
        </p:nvSpPr>
        <p:spPr>
          <a:xfrm>
            <a:off x="539750" y="692150"/>
            <a:ext cx="8064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读课文第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自然段，完成作业。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3924300" y="3357563"/>
            <a:ext cx="41767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250825" y="1125538"/>
            <a:ext cx="864235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、说说雷达的各部分相当于蝙蝠的哪部分，连一连。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雷达的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天线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    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蝙蝠的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耳朵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雷达的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无线电波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蝙蝠的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嘴巴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雷达的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荧光屏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  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蝙蝠的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36" name="Line 28"/>
          <p:cNvSpPr/>
          <p:nvPr/>
        </p:nvSpPr>
        <p:spPr>
          <a:xfrm>
            <a:off x="2627313" y="2636838"/>
            <a:ext cx="2592387" cy="8636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4237" name="Line 29"/>
          <p:cNvSpPr/>
          <p:nvPr/>
        </p:nvSpPr>
        <p:spPr>
          <a:xfrm>
            <a:off x="3276600" y="3573463"/>
            <a:ext cx="1871663" cy="6477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4238" name="Line 30"/>
          <p:cNvSpPr/>
          <p:nvPr/>
        </p:nvSpPr>
        <p:spPr>
          <a:xfrm flipV="1">
            <a:off x="2843213" y="2565400"/>
            <a:ext cx="2376487" cy="17272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4239" name="Text Box 31"/>
          <p:cNvSpPr txBox="1"/>
          <p:nvPr/>
        </p:nvSpPr>
        <p:spPr>
          <a:xfrm>
            <a:off x="395288" y="5157788"/>
            <a:ext cx="7416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、我能动手画一画，雷达探路方法示意图。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4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蝙蝠与雷达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692150"/>
            <a:ext cx="2232025" cy="216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35" name="Picture 3" descr="11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141663"/>
            <a:ext cx="2376488" cy="237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36" name="Picture 4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675" y="3860800"/>
            <a:ext cx="201613" cy="1258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7" name="Text Box 5"/>
          <p:cNvSpPr txBox="1"/>
          <p:nvPr/>
        </p:nvSpPr>
        <p:spPr>
          <a:xfrm>
            <a:off x="3203575" y="476250"/>
            <a:ext cx="503238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嘴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耳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38" name="Text Box 6"/>
          <p:cNvSpPr txBox="1"/>
          <p:nvPr/>
        </p:nvSpPr>
        <p:spPr>
          <a:xfrm>
            <a:off x="3203575" y="3573463"/>
            <a:ext cx="1555750" cy="1739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天线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荧光屏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5239" name="Picture 7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238" y="1196975"/>
            <a:ext cx="201612" cy="1258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40" name="Text Box 8"/>
          <p:cNvSpPr txBox="1"/>
          <p:nvPr/>
        </p:nvSpPr>
        <p:spPr>
          <a:xfrm>
            <a:off x="4356100" y="90805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5241" name="Picture 9" descr="u=1277438304,250096797&amp;gp=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5" y="981075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42" name="Picture 10" descr="u=1277438304,250096797&amp;gp=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50" y="3500438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43" name="Text Box 11"/>
          <p:cNvSpPr txBox="1"/>
          <p:nvPr/>
        </p:nvSpPr>
        <p:spPr>
          <a:xfrm>
            <a:off x="4787900" y="34290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无线电波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44" name="Line 12"/>
          <p:cNvSpPr/>
          <p:nvPr/>
        </p:nvSpPr>
        <p:spPr>
          <a:xfrm>
            <a:off x="3851275" y="1557338"/>
            <a:ext cx="3311525" cy="3603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5" name="Line 13"/>
          <p:cNvSpPr/>
          <p:nvPr/>
        </p:nvSpPr>
        <p:spPr>
          <a:xfrm flipV="1">
            <a:off x="3851275" y="2133600"/>
            <a:ext cx="3313113" cy="2174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6" name="Line 14"/>
          <p:cNvSpPr/>
          <p:nvPr/>
        </p:nvSpPr>
        <p:spPr>
          <a:xfrm>
            <a:off x="4427538" y="3933825"/>
            <a:ext cx="3024187" cy="5032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7" name="Line 15"/>
          <p:cNvSpPr/>
          <p:nvPr/>
        </p:nvSpPr>
        <p:spPr>
          <a:xfrm flipV="1">
            <a:off x="4716463" y="4581525"/>
            <a:ext cx="273685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48" name="AutoShape 16"/>
          <p:cNvSpPr/>
          <p:nvPr/>
        </p:nvSpPr>
        <p:spPr>
          <a:xfrm>
            <a:off x="5148263" y="4868863"/>
            <a:ext cx="976312" cy="144462"/>
          </a:xfrm>
          <a:prstGeom prst="leftArrow">
            <a:avLst>
              <a:gd name="adj1" fmla="val 50000"/>
              <a:gd name="adj2" fmla="val 168956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49" name="AutoShape 17"/>
          <p:cNvSpPr/>
          <p:nvPr/>
        </p:nvSpPr>
        <p:spPr>
          <a:xfrm>
            <a:off x="5076825" y="4076700"/>
            <a:ext cx="976313" cy="142875"/>
          </a:xfrm>
          <a:prstGeom prst="rightArrow">
            <a:avLst>
              <a:gd name="adj1" fmla="val 50000"/>
              <a:gd name="adj2" fmla="val 170833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50" name="AutoShape 18"/>
          <p:cNvSpPr/>
          <p:nvPr/>
        </p:nvSpPr>
        <p:spPr>
          <a:xfrm>
            <a:off x="4500563" y="2276475"/>
            <a:ext cx="976312" cy="142875"/>
          </a:xfrm>
          <a:prstGeom prst="leftArrow">
            <a:avLst>
              <a:gd name="adj1" fmla="val 50000"/>
              <a:gd name="adj2" fmla="val 170833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51" name="AutoShape 19"/>
          <p:cNvSpPr/>
          <p:nvPr/>
        </p:nvSpPr>
        <p:spPr>
          <a:xfrm>
            <a:off x="4500563" y="1628775"/>
            <a:ext cx="976312" cy="142875"/>
          </a:xfrm>
          <a:prstGeom prst="rightArrow">
            <a:avLst>
              <a:gd name="adj1" fmla="val 50000"/>
              <a:gd name="adj2" fmla="val 170833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52" name="Text Box 20"/>
          <p:cNvSpPr txBox="1"/>
          <p:nvPr/>
        </p:nvSpPr>
        <p:spPr>
          <a:xfrm>
            <a:off x="539750" y="5949950"/>
            <a:ext cx="81359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我能用自己的话说说飞机夜间是怎么安全飞行的。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charRg st="1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charRg st="4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9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9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2" dur="20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8" grpId="0" animBg="1"/>
      <p:bldP spid="95249" grpId="0" animBg="1"/>
      <p:bldP spid="95250" grpId="0" animBg="1"/>
      <p:bldP spid="95251" grpId="0" animBg="1"/>
      <p:bldP spid="952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5"/>
          <p:cNvSpPr txBox="1"/>
          <p:nvPr/>
        </p:nvSpPr>
        <p:spPr>
          <a:xfrm>
            <a:off x="1042988" y="1700213"/>
            <a:ext cx="66246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9" name="Text Box 6"/>
          <p:cNvSpPr txBox="1"/>
          <p:nvPr/>
        </p:nvSpPr>
        <p:spPr>
          <a:xfrm>
            <a:off x="468313" y="981075"/>
            <a:ext cx="19446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填一填：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460" name="Text Box 7"/>
          <p:cNvSpPr txBox="1"/>
          <p:nvPr/>
        </p:nvSpPr>
        <p:spPr>
          <a:xfrm>
            <a:off x="323850" y="1628775"/>
            <a:ext cx="882015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课文主要讲科学家通过反复试验，揭开了蝙蝠（                      ）的秘密，并从中受到启发，给飞机装上了（         ），解决了飞机在夜间飞行的问题。告诉人们，研究（      ）可以对人类的发明创造有所启示，引导我们要热爱（      ）乐于（                 ）。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60" name="Text Box 8"/>
          <p:cNvSpPr txBox="1"/>
          <p:nvPr/>
        </p:nvSpPr>
        <p:spPr>
          <a:xfrm>
            <a:off x="1116013" y="2133600"/>
            <a:ext cx="2884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能在夜间飞行 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61" name="Text Box 9"/>
          <p:cNvSpPr txBox="1"/>
          <p:nvPr/>
        </p:nvSpPr>
        <p:spPr>
          <a:xfrm>
            <a:off x="3203575" y="2565400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雷达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62" name="Text Box 10"/>
          <p:cNvSpPr txBox="1"/>
          <p:nvPr/>
        </p:nvSpPr>
        <p:spPr>
          <a:xfrm>
            <a:off x="5508625" y="306863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生物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63" name="Text Box 11"/>
          <p:cNvSpPr txBox="1"/>
          <p:nvPr/>
        </p:nvSpPr>
        <p:spPr>
          <a:xfrm>
            <a:off x="7596188" y="357346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科学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64" name="Text Box 12"/>
          <p:cNvSpPr txBox="1"/>
          <p:nvPr/>
        </p:nvSpPr>
        <p:spPr>
          <a:xfrm>
            <a:off x="1476375" y="4005263"/>
            <a:ext cx="23034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观察与探究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0" grpId="0"/>
      <p:bldP spid="100361" grpId="0"/>
      <p:bldP spid="100362" grpId="0"/>
      <p:bldP spid="100363" grpId="0"/>
      <p:bldP spid="1003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ea typeface="黑体" panose="02010609060101010101" pitchFamily="2" charset="-122"/>
              </a:rPr>
              <a:t>资料袋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452596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/>
              <a:t>      </a:t>
            </a:r>
            <a:r>
              <a:rPr lang="zh-CN" altLang="en-US" b="1" dirty="0"/>
              <a:t>自然界中生物奇特本领，常常引起人们的浓厚兴趣。比如，</a:t>
            </a:r>
            <a:r>
              <a:rPr lang="zh-CN" altLang="en-US" b="1" dirty="0">
                <a:solidFill>
                  <a:srgbClr val="FF0000"/>
                </a:solidFill>
              </a:rPr>
              <a:t>青蛙的眼睛</a:t>
            </a:r>
            <a:r>
              <a:rPr lang="zh-CN" altLang="en-US" b="1" dirty="0"/>
              <a:t>非常奇怪，它们看活动的东西很敏锐，可是对静止的东西却是“视而不见”，</a:t>
            </a:r>
            <a:r>
              <a:rPr lang="zh-CN" altLang="en-US" b="1" dirty="0">
                <a:solidFill>
                  <a:srgbClr val="FF0000"/>
                </a:solidFill>
              </a:rPr>
              <a:t>人们从青蛙的眼睛得到启示，发明了“电子蛙眼”</a:t>
            </a:r>
            <a:r>
              <a:rPr lang="zh-CN" altLang="en-US" b="1" dirty="0"/>
              <a:t>。机场的指挥人员在电子蛙眼的帮助下，能更加准确地指挥飞机的降落。人们研究生物某些器官的构造和功能，从中得到启示并进行模仿，研制成功新的仪器、机械，于是产生了一门科学，就是仿生学。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5"/>
          <p:cNvSpPr txBox="1"/>
          <p:nvPr/>
        </p:nvSpPr>
        <p:spPr>
          <a:xfrm>
            <a:off x="539750" y="692150"/>
            <a:ext cx="8064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比一比，谁最多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☆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7" name="Text Box 6"/>
          <p:cNvSpPr txBox="1"/>
          <p:nvPr/>
        </p:nvSpPr>
        <p:spPr>
          <a:xfrm>
            <a:off x="3924300" y="3357563"/>
            <a:ext cx="41767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8" name="Text Box 7"/>
          <p:cNvSpPr txBox="1"/>
          <p:nvPr/>
        </p:nvSpPr>
        <p:spPr>
          <a:xfrm>
            <a:off x="250825" y="1125538"/>
            <a:ext cx="8642350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写一句得一颗星，看看自己能得几颗星（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☆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我知道：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、人们从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身上受到启发，发明了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、人们从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身上受到启发，发明了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、人们从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身上受到启发，发明了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idx="1"/>
          </p:nvPr>
        </p:nvSpPr>
        <p:spPr>
          <a:xfrm>
            <a:off x="179388" y="981075"/>
            <a:ext cx="8964612" cy="54006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。由令人讨厌的苍蝇，仿制成功一种十分奇特的小型气体分析仪。已经被安装在宇宙飞船的座舱里，用来检测舱内气体的成分。</a:t>
            </a:r>
            <a:endParaRPr lang="zh-CN" altLang="en-US" b="1" dirty="0"/>
          </a:p>
          <a:p>
            <a:pPr eaLnBrk="1" hangingPunct="1">
              <a:buNone/>
            </a:pP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。水母的顺风耳，仿照水母耳朵的结构和功能，设计了水母耳风暴预测仪，能提前</a:t>
            </a:r>
            <a:r>
              <a:rPr lang="en-US" altLang="zh-CN" b="1" dirty="0"/>
              <a:t>15</a:t>
            </a:r>
            <a:r>
              <a:rPr lang="zh-CN" altLang="en-US" b="1" dirty="0"/>
              <a:t>小时对风暴作出预报，对航海和渔业的安全都有重要意义。 </a:t>
            </a:r>
            <a:br>
              <a:rPr lang="zh-CN" altLang="en-US" b="1" dirty="0"/>
            </a:b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3</a:t>
            </a:r>
            <a:r>
              <a:rPr lang="zh-CN" altLang="en-US" b="1" dirty="0"/>
              <a:t>。现代起重机的挂钩起源于许多动物的爪子。 </a:t>
            </a:r>
            <a:br>
              <a:rPr lang="zh-CN" altLang="en-US" b="1" dirty="0"/>
            </a:br>
            <a:br>
              <a:rPr lang="zh-CN" altLang="en-US" b="1" dirty="0"/>
            </a:br>
            <a:endParaRPr lang="zh-CN" altLang="en-US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2124075" y="1341438"/>
            <a:ext cx="19224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雷达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6019" name="Text Box 3"/>
          <p:cNvSpPr txBox="1"/>
          <p:nvPr/>
        </p:nvSpPr>
        <p:spPr>
          <a:xfrm>
            <a:off x="4876800" y="1066800"/>
            <a:ext cx="388620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雷达是利用极短的无线电波进行探测的装置。可用来测定目标的方向、距离、大小等，在使用上不受气候条件的影响，它广泛应用于军事、天文、气象、航海、航空等方面。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endParaRPr lang="en-US" altLang="zh-CN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100" name="Picture 4" descr="bianhuleid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511425"/>
            <a:ext cx="4356100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6019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idx="1"/>
          </p:nvPr>
        </p:nvSpPr>
        <p:spPr>
          <a:xfrm>
            <a:off x="250825" y="188913"/>
            <a:ext cx="8496300" cy="626427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/>
              <a:t>4</a:t>
            </a:r>
            <a:r>
              <a:rPr lang="zh-CN" altLang="en-US" b="1" dirty="0"/>
              <a:t>。锯子学的是螳螂臂，或锯齿草。 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/>
              <a:t>5</a:t>
            </a:r>
            <a:r>
              <a:rPr lang="zh-CN" altLang="en-US" b="1" dirty="0"/>
              <a:t>。苍耳属植物获取灵感发明了尼龙搭扣。 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/>
              <a:t>6</a:t>
            </a:r>
            <a:r>
              <a:rPr lang="zh-CN" altLang="en-US" b="1" dirty="0"/>
              <a:t>。嗅觉灵敏的龙虾为人们制造气味探测仪提供了思路。 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/>
              <a:t>7</a:t>
            </a:r>
            <a:r>
              <a:rPr lang="zh-CN" altLang="en-US" b="1" dirty="0"/>
              <a:t>。壁虎脚趾对制造能反复使用的粘性录音带提供了令人鼓舞的前景。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 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/>
              <a:t>8</a:t>
            </a:r>
            <a:r>
              <a:rPr lang="zh-CN" altLang="en-US" b="1" dirty="0"/>
              <a:t>。贝用它的蛋白质生成的胶体非常牢固，这样一种胶体可应用在从外科手术的缝合到补船等一切事情上。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</a:pPr>
            <a:endParaRPr lang="en-US" altLang="zh-CN" b="1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4580" name="Picture 4" descr="好框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03250"/>
            <a:ext cx="9144000" cy="689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Text Box 5"/>
          <p:cNvSpPr txBox="1"/>
          <p:nvPr/>
        </p:nvSpPr>
        <p:spPr>
          <a:xfrm>
            <a:off x="1547813" y="620713"/>
            <a:ext cx="4397375" cy="18335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14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）完成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课堂作业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）完成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读书笔记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287338" y="2133600"/>
            <a:ext cx="8856662" cy="1057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）*以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蝙蝠的自述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为题写一段话，采用第一人称                                                                     手法，用我是蝙蝠的口气介绍自己夜里飞行的秘密。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9" name="Text Box 7"/>
          <p:cNvSpPr txBox="1"/>
          <p:nvPr/>
        </p:nvSpPr>
        <p:spPr>
          <a:xfrm>
            <a:off x="250825" y="3284538"/>
            <a:ext cx="8424863" cy="1057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）*课外书推荐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:《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开心小博士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奇妙的仿生学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endParaRPr lang="en-US" altLang="zh-CN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4" name="Text Box 8"/>
          <p:cNvSpPr txBox="1"/>
          <p:nvPr/>
        </p:nvSpPr>
        <p:spPr>
          <a:xfrm>
            <a:off x="1619250" y="0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作业：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4041" name="Picture 9" descr="《课外书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3860800"/>
            <a:ext cx="2305050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  <p:bldP spid="440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2247900" y="1778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4" name="Text Box 4"/>
          <p:cNvSpPr txBox="1"/>
          <p:nvPr/>
        </p:nvSpPr>
        <p:spPr>
          <a:xfrm>
            <a:off x="971550" y="1196975"/>
            <a:ext cx="7777163" cy="3871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biān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 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ú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  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ǔ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  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é</a:t>
            </a:r>
            <a:endParaRPr lang="en-US" altLang="zh-CN" sz="4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蝙　　  蝠　　 捕　　蛾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wén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  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ruì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dāng</a:t>
            </a:r>
            <a:endParaRPr lang="en-US" altLang="zh-CN" sz="4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蚊　　 避　    锐　    铛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yíng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</a:t>
            </a:r>
            <a:r>
              <a:rPr lang="zh-CN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  </a:t>
            </a:r>
            <a:r>
              <a:rPr lang="en-US" altLang="zh-CN" sz="4800" b="1" dirty="0">
                <a:solidFill>
                  <a:srgbClr val="FF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à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yíng</a:t>
            </a:r>
            <a:endParaRPr lang="en-US" altLang="zh-CN" sz="4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蝇　　 揭　    碍　　 荧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63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63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63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63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63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106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106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106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106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106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8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8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8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8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8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457200" y="1447800"/>
            <a:ext cx="8686800" cy="3816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蝙蝠     清朗   捕捉    飞蛾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蚊子     避开   敏锐    铃铛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苍蝇     揭开   推进    障碍物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荧光屏   横七竖八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back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6165850"/>
            <a:ext cx="74930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 descr="up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663" y="6165850"/>
            <a:ext cx="736600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 descr="next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913" y="6165850"/>
            <a:ext cx="762000" cy="73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Text Box 8"/>
          <p:cNvSpPr txBox="1"/>
          <p:nvPr/>
        </p:nvSpPr>
        <p:spPr>
          <a:xfrm>
            <a:off x="152400" y="228600"/>
            <a:ext cx="8839200" cy="5946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6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在漆黑的夜里，飞机怎么能安全飞行呢</a:t>
            </a:r>
            <a:r>
              <a:rPr lang="en-US" altLang="zh-CN" sz="6000" b="1" dirty="0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原来是人们从蝙蝠身上得到了启示。</a:t>
            </a:r>
            <a:endParaRPr lang="zh-CN" altLang="en-US" sz="6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/>
          <p:nvPr/>
        </p:nvSpPr>
        <p:spPr>
          <a:xfrm>
            <a:off x="5257800" y="838200"/>
            <a:ext cx="3886200" cy="584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　　  </a:t>
            </a:r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从哪儿看出蝙蝠的飞行本领高超？划出有关句子，说说你的理解</a:t>
            </a:r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19" name="Picture 3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65" t="1225" r="3299" b="4393"/>
          <a:stretch>
            <a:fillRect/>
          </a:stretch>
        </p:blipFill>
        <p:spPr>
          <a:xfrm>
            <a:off x="304800" y="457200"/>
            <a:ext cx="4419600" cy="586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0244" name="Picture 4" descr="2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8" y="19050"/>
            <a:ext cx="9115425" cy="681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Rectangle 5"/>
          <p:cNvSpPr/>
          <p:nvPr/>
        </p:nvSpPr>
        <p:spPr>
          <a:xfrm>
            <a:off x="690563" y="885825"/>
            <a:ext cx="8534400" cy="41560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>
              <a:lnSpc>
                <a:spcPct val="110000"/>
              </a:lnSpc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蝙蝠是在夜里飞行的，</a:t>
            </a:r>
            <a:r>
              <a:rPr lang="zh-CN" altLang="en-US" sz="4000" b="1" dirty="0">
                <a:solidFill>
                  <a:srgbClr val="A50021"/>
                </a:solidFill>
                <a:latin typeface="Arial" panose="020B0604020202020204" pitchFamily="34" charset="0"/>
                <a:ea typeface="楷体_GB2312" pitchFamily="49" charset="-122"/>
              </a:rPr>
              <a:t>还</a:t>
            </a: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能捕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捉飞蛾和蚊子；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而且</a:t>
            </a: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无论怎么飞，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从来没见过它跟什么东西相撞，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即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使</a:t>
            </a: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一根极细的电线，它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也</a:t>
            </a: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能灵巧地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避开。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难道它的眼睛特别敏锐，能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在漆黑的夜里看清楚所有的东西吗？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6" name="表格 11265"/>
          <p:cNvGraphicFramePr/>
          <p:nvPr/>
        </p:nvGraphicFramePr>
        <p:xfrm>
          <a:off x="539750" y="1196975"/>
          <a:ext cx="8280400" cy="4464050"/>
        </p:xfrm>
        <a:graphic>
          <a:graphicData uri="http://schemas.openxmlformats.org/drawingml/2006/table">
            <a:tbl>
              <a:tblPr/>
              <a:tblGrid>
                <a:gridCol w="612775"/>
                <a:gridCol w="460375"/>
                <a:gridCol w="538163"/>
                <a:gridCol w="458787"/>
                <a:gridCol w="2106613"/>
                <a:gridCol w="4103687"/>
              </a:tblGrid>
              <a:tr h="803275">
                <a:tc gridSpan="4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 dirty="0">
                          <a:latin typeface="楷体_GB2312" pitchFamily="49" charset="-122"/>
                          <a:ea typeface="楷体_GB2312" pitchFamily="49" charset="-122"/>
                        </a:rPr>
                        <a:t>试验条件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03300">
                <a:tc rowSpan="3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试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验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情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况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第一次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试验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lvl="0" eaLnBrk="1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做法：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结果：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330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第二次试验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lvl="0" eaLnBrk="1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做法：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结果：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8038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第三次试验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lvl="0" eaLnBrk="1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做法：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结果：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6137">
                <a:tc gridSpan="2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600" b="1" dirty="0">
                          <a:latin typeface="楷体_GB2312" pitchFamily="49" charset="-122"/>
                          <a:ea typeface="楷体_GB2312" pitchFamily="49" charset="-122"/>
                        </a:rPr>
                        <a:t>试验结论</a:t>
                      </a:r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94" name="Text Box 33"/>
          <p:cNvSpPr txBox="1"/>
          <p:nvPr/>
        </p:nvSpPr>
        <p:spPr>
          <a:xfrm>
            <a:off x="2627313" y="1125538"/>
            <a:ext cx="5832475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2000" b="1" dirty="0">
                <a:latin typeface="Times New Roman" panose="02020603050405020304" pitchFamily="18" charset="0"/>
                <a:ea typeface="楷体_GB2312" pitchFamily="49" charset="-122"/>
              </a:rPr>
              <a:t>在一间屋子里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横七竖八</a:t>
            </a:r>
            <a:r>
              <a:rPr lang="zh-CN" altLang="en-US" sz="2000" b="1" dirty="0">
                <a:latin typeface="Times New Roman" panose="02020603050405020304" pitchFamily="18" charset="0"/>
                <a:ea typeface="楷体_GB2312" pitchFamily="49" charset="-122"/>
              </a:rPr>
              <a:t>地拉了许多绳子，绳子上系着许多铃铛。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4" name="Text Box 34"/>
          <p:cNvSpPr txBox="1"/>
          <p:nvPr/>
        </p:nvSpPr>
        <p:spPr>
          <a:xfrm>
            <a:off x="2987675" y="3357563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塞上耳朵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5" name="Text Box 35"/>
          <p:cNvSpPr txBox="1"/>
          <p:nvPr/>
        </p:nvSpPr>
        <p:spPr>
          <a:xfrm>
            <a:off x="5364163" y="3284538"/>
            <a:ext cx="35639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到处乱撞，铃铛响个不停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6" name="Text Box 36"/>
          <p:cNvSpPr txBox="1"/>
          <p:nvPr/>
        </p:nvSpPr>
        <p:spPr>
          <a:xfrm>
            <a:off x="2987675" y="4292600"/>
            <a:ext cx="1657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封上嘴巴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7" name="Text Box 37"/>
          <p:cNvSpPr txBox="1"/>
          <p:nvPr/>
        </p:nvSpPr>
        <p:spPr>
          <a:xfrm>
            <a:off x="5508625" y="4221163"/>
            <a:ext cx="3959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到处乱撞，铃铛直响。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8" name="Text Box 38"/>
          <p:cNvSpPr txBox="1"/>
          <p:nvPr/>
        </p:nvSpPr>
        <p:spPr>
          <a:xfrm>
            <a:off x="1619250" y="4797425"/>
            <a:ext cx="70564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三次不同的试验证明，蝙蝠夜里飞行，靠的不是眼睛，它是用嘴和耳朵探路的。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9" name="Text Box 39"/>
          <p:cNvSpPr txBox="1"/>
          <p:nvPr/>
        </p:nvSpPr>
        <p:spPr>
          <a:xfrm>
            <a:off x="2987675" y="2276475"/>
            <a:ext cx="1512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蒙上眼睛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0" name="Text Box 40"/>
          <p:cNvSpPr txBox="1"/>
          <p:nvPr/>
        </p:nvSpPr>
        <p:spPr>
          <a:xfrm>
            <a:off x="5580063" y="2276475"/>
            <a:ext cx="3095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铃铛没响，绳子没碰。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02" name="Text Box 43"/>
          <p:cNvSpPr txBox="1"/>
          <p:nvPr/>
        </p:nvSpPr>
        <p:spPr>
          <a:xfrm>
            <a:off x="250825" y="333375"/>
            <a:ext cx="85407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默读课文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自然段，划出相关词句，填成表格：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4" grpId="0"/>
      <p:bldP spid="92195" grpId="0"/>
      <p:bldP spid="92196" grpId="0"/>
      <p:bldP spid="92197" grpId="0"/>
      <p:bldP spid="92198" grpId="0"/>
      <p:bldP spid="92199" grpId="0"/>
      <p:bldP spid="922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0" y="38100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试验结论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		</a:t>
            </a:r>
            <a:r>
              <a:rPr lang="zh-CN" altLang="en-US" sz="1600" b="1" dirty="0">
                <a:latin typeface="楷体_GB2312" pitchFamily="49" charset="-122"/>
                <a:ea typeface="楷体_GB2312" pitchFamily="49" charset="-122"/>
              </a:rPr>
              <a:t>			</a:t>
            </a:r>
            <a:endParaRPr lang="zh-CN" altLang="en-US" sz="1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0" y="1219200"/>
            <a:ext cx="9144000" cy="512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三次不同的试验证明，蝙蝠夜里飞行，靠的不是眼睛，它是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用嘴和耳朵配合</a:t>
            </a: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起来探路的。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2539</Words>
  <Application>WPS 演示</Application>
  <PresentationFormat>在屏幕上显示</PresentationFormat>
  <Paragraphs>240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楷体_GB2312</vt:lpstr>
      <vt:lpstr>黑体</vt:lpstr>
      <vt:lpstr>新宋体</vt:lpstr>
      <vt:lpstr>Times New Roman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资料袋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 User</dc:creator>
  <cp:lastModifiedBy>Administrator</cp:lastModifiedBy>
  <cp:revision>56</cp:revision>
  <dcterms:created xsi:type="dcterms:W3CDTF">2000-03-14T02:51:00Z</dcterms:created>
  <dcterms:modified xsi:type="dcterms:W3CDTF">2017-03-31T08:08:10Z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