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68" r:id="rId7"/>
    <p:sldId id="262" r:id="rId8"/>
    <p:sldId id="269" r:id="rId9"/>
    <p:sldId id="271" r:id="rId10"/>
    <p:sldId id="263" r:id="rId11"/>
    <p:sldId id="272" r:id="rId12"/>
    <p:sldId id="273" r:id="rId13"/>
    <p:sldId id="276" r:id="rId14"/>
    <p:sldId id="274" r:id="rId15"/>
    <p:sldId id="278" r:id="rId16"/>
    <p:sldId id="277" r:id="rId17"/>
    <p:sldId id="280" r:id="rId18"/>
    <p:sldId id="281" r:id="rId19"/>
    <p:sldId id="282" r:id="rId20"/>
    <p:sldId id="283" r:id="rId21"/>
    <p:sldId id="289" r:id="rId22"/>
    <p:sldId id="284" r:id="rId23"/>
    <p:sldId id="285" r:id="rId24"/>
    <p:sldId id="288" r:id="rId25"/>
    <p:sldId id="296" r:id="rId26"/>
    <p:sldId id="266" r:id="rId27"/>
    <p:sldId id="290" r:id="rId28"/>
    <p:sldId id="298" r:id="rId29"/>
    <p:sldId id="29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microsoft.com/office/2007/relationships/media" Target="../media/media1.m4a"/><Relationship Id="rId3" Type="http://schemas.openxmlformats.org/officeDocument/2006/relationships/audio" Target="../media/media1.m4a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3" Type="http://schemas.microsoft.com/office/2007/relationships/hdphoto" Target="../media/image45.wdp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timg (5)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73945" y="5751195"/>
            <a:ext cx="2205355" cy="113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" y="67945"/>
            <a:ext cx="2800350" cy="1085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8935" y="1317625"/>
            <a:ext cx="1145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聆听儿歌《小孩小孩你别馋》，你听到什么内容？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7" name="儿歌：小孩小孩你别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67060" y="6009640"/>
            <a:ext cx="619125" cy="619125"/>
          </a:xfrm>
          <a:prstGeom prst="rect">
            <a:avLst/>
          </a:prstGeom>
        </p:spPr>
      </p:pic>
      <p:pic>
        <p:nvPicPr>
          <p:cNvPr id="8" name="图片 7" descr="timg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3095" y="3153410"/>
            <a:ext cx="7292975" cy="373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38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46750" y="1229360"/>
            <a:ext cx="60826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除此之外，这一天还要泡腊八蒜。把蒜瓣放进醋里，封起来，为过年吃饺子用。到年底，蒜泡得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色如翡翠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，醋也有了些辣味，色味双美，使人忍不住要多吃几个饺子。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7" name="Picture 3" descr="14363410_302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197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6220" y="1813560"/>
            <a:ext cx="117201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自由朗读第七自然段，读出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热闹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。哪些句子让你想起了自家的除夕之夜，同桌之间互相说一说。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5445" y="539115"/>
            <a:ext cx="3802380" cy="768350"/>
            <a:chOff x="1190" y="594"/>
            <a:chExt cx="5988" cy="1210"/>
          </a:xfrm>
        </p:grpSpPr>
        <p:sp>
          <p:nvSpPr>
            <p:cNvPr id="2050" name=" 2050"/>
            <p:cNvSpPr/>
            <p:nvPr/>
          </p:nvSpPr>
          <p:spPr bwMode="auto">
            <a:xfrm>
              <a:off x="1190" y="719"/>
              <a:ext cx="976" cy="959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66" y="594"/>
              <a:ext cx="501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 u="sng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合作学习</a:t>
              </a:r>
              <a:endPara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723390" y="685165"/>
            <a:ext cx="8745220" cy="5487035"/>
            <a:chOff x="1155" y="1430"/>
            <a:chExt cx="11828" cy="8018"/>
          </a:xfrm>
        </p:grpSpPr>
        <p:pic>
          <p:nvPicPr>
            <p:cNvPr id="13314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5" y="1430"/>
              <a:ext cx="5735" cy="3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5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" y="1430"/>
              <a:ext cx="5790" cy="3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6" name="Picture 3" descr="C:\Users\Administrator\Desktop\北京的春节\timg (10)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5" y="5650"/>
              <a:ext cx="5743" cy="37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Picture 2" descr="C:\Users\Administrator\Desktop\北京的春节\timg (11)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13" y="5635"/>
              <a:ext cx="5670" cy="381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/>
        </p:nvSpPr>
        <p:spPr>
          <a:xfrm>
            <a:off x="1981200" y="17176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热闹</a:t>
            </a:r>
            <a:endParaRPr lang="zh-CN" altLang="en-US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1158240" y="1315085"/>
            <a:ext cx="9876155" cy="48425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家家赶做年菜，到处是酒肉的香味。男女老少都穿起新衣，门外贴上了红红的对联，屋里贴好了各色的年画。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除夕夜家家灯火通宵，不许间断，鞭炮声日夜不绝。这一夜，除了很小的孩子，没有什么人睡觉，都要守岁。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在外边做事的人，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除非万不得已，必定赶回家来吃团圆饭。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49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8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98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-10160"/>
            <a:ext cx="12179935" cy="68783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24130"/>
            <a:ext cx="12209145" cy="69380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2" name="Text Box 4"/>
          <p:cNvSpPr txBox="1"/>
          <p:nvPr/>
        </p:nvSpPr>
        <p:spPr>
          <a:xfrm>
            <a:off x="1778635" y="521335"/>
            <a:ext cx="8634095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除夕真是一种普天同庆的热闹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756285" y="1580515"/>
            <a:ext cx="1067816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家家赶做年菜，到处是酒肉的香味。男女老少都穿起新衣，门外贴上了红红的对联，屋里贴好了各色的年画。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2" name="Text Box 4"/>
          <p:cNvSpPr txBox="1"/>
          <p:nvPr/>
        </p:nvSpPr>
        <p:spPr>
          <a:xfrm>
            <a:off x="1778635" y="521335"/>
            <a:ext cx="8634095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这也是一种通宵达旦的热闹——</a:t>
            </a:r>
            <a:endParaRPr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756285" y="1580515"/>
            <a:ext cx="1067816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除夕夜家家灯火通宵，不许间断，鞭炮声日夜不绝。这一夜，除了很小的孩子，没有什么人睡觉，都要守岁。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2" name="Text Box 4"/>
          <p:cNvSpPr txBox="1"/>
          <p:nvPr/>
        </p:nvSpPr>
        <p:spPr>
          <a:xfrm>
            <a:off x="1778635" y="521335"/>
            <a:ext cx="8634095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这还是一种团团圆圆的热闹——</a:t>
            </a:r>
            <a:endParaRPr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756285" y="1580515"/>
            <a:ext cx="106781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在外边做事的人，除非万不得已，必定赶回家来吃团圆饭。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5585" y="434975"/>
            <a:ext cx="11720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元旦的光景与除夕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截然不同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434" name="图片 1" descr="u=615486023,331350113&amp;fm=0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235585" y="2012950"/>
            <a:ext cx="3944620" cy="360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1" descr="庙会.bmp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4194175" y="2012950"/>
            <a:ext cx="3945255" cy="360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8145780" y="2012950"/>
            <a:ext cx="38100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258185" y="1539875"/>
            <a:ext cx="5675630" cy="1106805"/>
            <a:chOff x="6589" y="2907"/>
            <a:chExt cx="8938" cy="1743"/>
          </a:xfrm>
        </p:grpSpPr>
        <p:sp>
          <p:nvSpPr>
            <p:cNvPr id="2" name="文本框 1"/>
            <p:cNvSpPr txBox="1"/>
            <p:nvPr/>
          </p:nvSpPr>
          <p:spPr>
            <a:xfrm>
              <a:off x="8441" y="2907"/>
              <a:ext cx="7086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</a:rPr>
                <a:t>北京的春节</a:t>
              </a:r>
              <a:endParaRPr lang="zh-CN" altLang="en-US" sz="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114" y="3162"/>
              <a:ext cx="1327" cy="1234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89" y="3052"/>
              <a:ext cx="237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5400"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zh-CN" sz="5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5124" name="Picture 10" descr="C:\Users\Administrator\Desktop\北京的春节\016ae456dbdb0f32f875520ff4f636.jpg"/>
          <p:cNvPicPr>
            <a:picLocks noChangeAspect="1"/>
          </p:cNvPicPr>
          <p:nvPr/>
        </p:nvPicPr>
        <p:blipFill>
          <a:blip r:embed="rId1"/>
          <a:srcRect t="16615" r="75116"/>
          <a:stretch>
            <a:fillRect/>
          </a:stretch>
        </p:blipFill>
        <p:spPr>
          <a:xfrm>
            <a:off x="10655935" y="0"/>
            <a:ext cx="15478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1" descr="C:\Users\Administrator\Desktop\北京的春节\016ae456dbdb0f32f875520ff4f636.jpg"/>
          <p:cNvPicPr>
            <a:picLocks noChangeAspect="1"/>
          </p:cNvPicPr>
          <p:nvPr/>
        </p:nvPicPr>
        <p:blipFill>
          <a:blip r:embed="rId1"/>
          <a:srcRect l="75143" t="16266"/>
          <a:stretch>
            <a:fillRect/>
          </a:stretch>
        </p:blipFill>
        <p:spPr>
          <a:xfrm>
            <a:off x="-12065" y="0"/>
            <a:ext cx="16192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2" descr="C:\Users\Administrator\Desktop\北京的春节\timg (6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666" t="30118" r="12666" b="19812"/>
          <a:stretch>
            <a:fillRect/>
          </a:stretch>
        </p:blipFill>
        <p:spPr>
          <a:xfrm>
            <a:off x="4737735" y="3547745"/>
            <a:ext cx="3491865" cy="3310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758430" y="2646680"/>
            <a:ext cx="2612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文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/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老舍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5585" y="228600"/>
            <a:ext cx="1172019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正月十五，处处张灯结彩，整条大街像是办喜事，红火而美丽。有的老铺子都要挂出几百盏灯来，各形各色，有的一律是玻璃的，有的清一色是牛角的，有的都是纱灯，有的通通彩绘全部《红楼梦》或《水浒传》故事。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" y="3397885"/>
            <a:ext cx="1172019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小孩子们买各种花炮燃放，即使不跑到街上去淘气，在家中照样能有声有光地玩耍。家中也有灯：走马灯、宫灯、各形各色的纸灯，还有纱灯，里面有小铃，到时候就叮叮地响。这一天大家还必须吃元宵呀！这的确是美好快乐的日子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5585" y="228600"/>
            <a:ext cx="1172019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正月十五，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处处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张灯结彩，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整条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大街像是办喜事，红火而美丽。有的老铺子都要挂出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几百盏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灯来，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各形各色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有的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一律是玻璃的，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有的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清一色是牛角的，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有的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都是纱灯，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有的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通通彩绘全部《红楼梦》或《水浒传》故事。</a:t>
            </a:r>
            <a:endParaRPr lang="zh-CN" altLang="en-US" sz="4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" y="3397885"/>
            <a:ext cx="1172019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小孩子们买各种花炮燃放，即使不跑到街上去淘气，在家中照样能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有声有光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地玩耍。家中也有灯：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走马灯、宫灯、各形各色的纸灯，还有纱灯，里面有小铃，到时候就叮叮地响。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这一天大家还必须吃元宵呀！这的确是美好快乐的日子。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72" name="Picture 8" descr="14563044885025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9620" cy="3824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9" descr="00302483559_de34b6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4605"/>
            <a:ext cx="61468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0" descr="W0201602253054161404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800" y="3835400"/>
            <a:ext cx="6052820" cy="3037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5585" y="1195705"/>
            <a:ext cx="117201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</a:rPr>
              <a:t>快速浏览课文，找出文中描写孩子们过春节的部分读一读。</a:t>
            </a:r>
            <a:endParaRPr lang="zh-CN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03325" y="3174365"/>
            <a:ext cx="2833370" cy="1583690"/>
            <a:chOff x="1895" y="4999"/>
            <a:chExt cx="4462" cy="2494"/>
          </a:xfrm>
        </p:grpSpPr>
        <p:sp>
          <p:nvSpPr>
            <p:cNvPr id="3" name="云形 2"/>
            <p:cNvSpPr/>
            <p:nvPr/>
          </p:nvSpPr>
          <p:spPr>
            <a:xfrm>
              <a:off x="1895" y="4999"/>
              <a:ext cx="4463" cy="2494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30" y="5375"/>
              <a:ext cx="2793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</a:rPr>
                <a:t>买</a:t>
              </a:r>
              <a:endParaRPr lang="zh-CN" altLang="en-US" sz="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63440" y="3175000"/>
            <a:ext cx="2834005" cy="1583690"/>
            <a:chOff x="1895" y="4999"/>
            <a:chExt cx="4463" cy="2494"/>
          </a:xfrm>
          <a:solidFill>
            <a:srgbClr val="00B0F0"/>
          </a:solidFill>
        </p:grpSpPr>
        <p:sp>
          <p:nvSpPr>
            <p:cNvPr id="9" name="云形 8"/>
            <p:cNvSpPr/>
            <p:nvPr/>
          </p:nvSpPr>
          <p:spPr>
            <a:xfrm>
              <a:off x="1895" y="4999"/>
              <a:ext cx="4463" cy="2494"/>
            </a:xfrm>
            <a:prstGeom prst="cloud">
              <a:avLst/>
            </a:prstGeom>
            <a:grpFill/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30" y="5375"/>
              <a:ext cx="2793" cy="17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pPr algn="ctr"/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</a:rPr>
                <a:t>吃</a:t>
              </a:r>
              <a:endParaRPr lang="zh-CN" altLang="en-US" sz="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23555" y="3174365"/>
            <a:ext cx="2834005" cy="1583690"/>
            <a:chOff x="1895" y="4999"/>
            <a:chExt cx="4463" cy="2494"/>
          </a:xfrm>
          <a:solidFill>
            <a:srgbClr val="92D050"/>
          </a:solidFill>
        </p:grpSpPr>
        <p:sp>
          <p:nvSpPr>
            <p:cNvPr id="12" name="云形 11"/>
            <p:cNvSpPr/>
            <p:nvPr/>
          </p:nvSpPr>
          <p:spPr>
            <a:xfrm>
              <a:off x="1895" y="4999"/>
              <a:ext cx="4463" cy="2494"/>
            </a:xfrm>
            <a:prstGeom prst="cloud">
              <a:avLst/>
            </a:prstGeom>
            <a:grpFill/>
            <a:ln>
              <a:noFill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30" y="5375"/>
              <a:ext cx="2793" cy="17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pPr algn="ctr"/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</a:rPr>
                <a:t>玩</a:t>
              </a:r>
              <a:endParaRPr lang="zh-CN" altLang="en-US" sz="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6220" y="1144905"/>
            <a:ext cx="11720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4400" b="1">
                <a:latin typeface="楷体" panose="02010609060101010101" charset="-122"/>
                <a:ea typeface="楷体" panose="02010609060101010101" charset="-122"/>
              </a:rPr>
              <a:t>说说你是怎么过春节的。</a:t>
            </a:r>
            <a:endParaRPr lang="zh-CN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2500" y="1311910"/>
            <a:ext cx="7747000" cy="548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83820"/>
            <a:ext cx="2800350" cy="1085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46195" y="726440"/>
            <a:ext cx="4499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北京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的春节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6220" y="1833245"/>
            <a:ext cx="117201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孩子们喜欢吃这些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零七八碎儿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。第二件大事是买爆竹，特别是男孩子们。恐怕第三件事才是买各种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玩意儿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风筝、空竹、口琴等。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6220" y="4789805"/>
            <a:ext cx="117201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腊月和正月，在农村正是大家最</a:t>
            </a:r>
            <a:r>
              <a:rPr lang="zh-CN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闲在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的时候。</a:t>
            </a:r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64250" y="3744595"/>
            <a:ext cx="4512310" cy="871220"/>
            <a:chOff x="9550" y="5897"/>
            <a:chExt cx="7106" cy="1372"/>
          </a:xfrm>
        </p:grpSpPr>
        <p:sp>
          <p:nvSpPr>
            <p:cNvPr id="10" name="圆角矩形标注 9"/>
            <p:cNvSpPr/>
            <p:nvPr/>
          </p:nvSpPr>
          <p:spPr>
            <a:xfrm>
              <a:off x="9550" y="5897"/>
              <a:ext cx="7106" cy="1372"/>
            </a:xfrm>
            <a:prstGeom prst="wedgeRoundRectCallout">
              <a:avLst>
                <a:gd name="adj1" fmla="val -41031"/>
                <a:gd name="adj2" fmla="val -175510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24" y="6124"/>
              <a:ext cx="655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北京话里的</a:t>
              </a:r>
              <a:r>
                <a:rPr lang="en-US" alt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“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儿化音</a:t>
              </a:r>
              <a:r>
                <a:rPr lang="en-US" alt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”</a:t>
              </a:r>
              <a:endPara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90695" y="5882640"/>
            <a:ext cx="4512310" cy="871220"/>
            <a:chOff x="9550" y="5897"/>
            <a:chExt cx="7106" cy="1372"/>
          </a:xfrm>
        </p:grpSpPr>
        <p:sp>
          <p:nvSpPr>
            <p:cNvPr id="14" name="圆角矩形标注 13"/>
            <p:cNvSpPr/>
            <p:nvPr/>
          </p:nvSpPr>
          <p:spPr>
            <a:xfrm>
              <a:off x="9550" y="5897"/>
              <a:ext cx="7106" cy="1372"/>
            </a:xfrm>
            <a:prstGeom prst="wedgeRoundRectCallout">
              <a:avLst>
                <a:gd name="adj1" fmla="val 42471"/>
                <a:gd name="adj2" fmla="val -104591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824" y="6124"/>
              <a:ext cx="655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普通话为一个字</a:t>
              </a:r>
              <a:r>
                <a:rPr lang="en-US" alt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“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闲</a:t>
              </a:r>
              <a:r>
                <a:rPr lang="en-US" alt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”</a:t>
              </a:r>
              <a:endPara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" y="115570"/>
            <a:ext cx="2800350" cy="1085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6220" y="1374140"/>
            <a:ext cx="117201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读一读课文的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阅读链接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，想想与老舍笔下的春节有什么不同？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u=1594383940,350571049&amp;fm=26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7145" y="2766695"/>
            <a:ext cx="7077710" cy="435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629410" y="203835"/>
            <a:ext cx="89325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《北京的春节》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           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舒乙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8445" y="1582420"/>
            <a:ext cx="3546361" cy="3935562"/>
            <a:chOff x="507" y="2877"/>
            <a:chExt cx="6807" cy="7340"/>
          </a:xfrm>
        </p:grpSpPr>
        <p:pic>
          <p:nvPicPr>
            <p:cNvPr id="2" name="图片 1" descr="u=201875528,3049208326&amp;fm=26&amp;gp=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/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959" y="2877"/>
              <a:ext cx="5903" cy="625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07" y="9129"/>
              <a:ext cx="6807" cy="1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腊月二十三：祭灶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01160" y="1648460"/>
            <a:ext cx="7390765" cy="3221355"/>
            <a:chOff x="6641" y="3618"/>
            <a:chExt cx="11639" cy="5073"/>
          </a:xfrm>
        </p:grpSpPr>
        <p:grpSp>
          <p:nvGrpSpPr>
            <p:cNvPr id="9" name="组合 8"/>
            <p:cNvGrpSpPr/>
            <p:nvPr/>
          </p:nvGrpSpPr>
          <p:grpSpPr>
            <a:xfrm>
              <a:off x="6641" y="4634"/>
              <a:ext cx="11639" cy="4057"/>
              <a:chOff x="6092" y="5244"/>
              <a:chExt cx="11639" cy="4057"/>
            </a:xfrm>
          </p:grpSpPr>
          <p:pic>
            <p:nvPicPr>
              <p:cNvPr id="5" name="图片 4" descr="timg (2)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92" y="5244"/>
                <a:ext cx="3635" cy="4057"/>
              </a:xfrm>
              <a:prstGeom prst="rect">
                <a:avLst/>
              </a:prstGeom>
            </p:spPr>
          </p:pic>
          <p:pic>
            <p:nvPicPr>
              <p:cNvPr id="7" name="图片 6" descr="timg (3)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89" y="5244"/>
                <a:ext cx="3629" cy="4056"/>
              </a:xfrm>
              <a:prstGeom prst="rect">
                <a:avLst/>
              </a:prstGeom>
            </p:spPr>
          </p:pic>
          <p:pic>
            <p:nvPicPr>
              <p:cNvPr id="8" name="图片 7" descr="u=1161917934,3091225219&amp;fm=26&amp;gp=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03" y="5245"/>
                <a:ext cx="3628" cy="4057"/>
              </a:xfrm>
              <a:prstGeom prst="rect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9323" y="3618"/>
              <a:ext cx="625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三样食品</a:t>
              </a:r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（详）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79665" y="4393565"/>
            <a:ext cx="822960" cy="922020"/>
            <a:chOff x="9674" y="8690"/>
            <a:chExt cx="1296" cy="1452"/>
          </a:xfrm>
        </p:grpSpPr>
        <p:sp>
          <p:nvSpPr>
            <p:cNvPr id="12" name="椭圆 11"/>
            <p:cNvSpPr/>
            <p:nvPr/>
          </p:nvSpPr>
          <p:spPr>
            <a:xfrm>
              <a:off x="9674" y="8815"/>
              <a:ext cx="1297" cy="127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761" y="8690"/>
              <a:ext cx="112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5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详</a:t>
              </a:r>
              <a:endParaRPr lang="zh-CN" altLang="en-US" sz="5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43475" y="4415790"/>
            <a:ext cx="823595" cy="922020"/>
            <a:chOff x="9674" y="8690"/>
            <a:chExt cx="1297" cy="1452"/>
          </a:xfrm>
        </p:grpSpPr>
        <p:sp>
          <p:nvSpPr>
            <p:cNvPr id="16" name="椭圆 15"/>
            <p:cNvSpPr/>
            <p:nvPr/>
          </p:nvSpPr>
          <p:spPr>
            <a:xfrm>
              <a:off x="9674" y="8815"/>
              <a:ext cx="1297" cy="127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761" y="8690"/>
              <a:ext cx="112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5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略</a:t>
              </a:r>
              <a:endParaRPr lang="zh-CN" altLang="en-US" sz="5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28555" y="4415790"/>
            <a:ext cx="823595" cy="922020"/>
            <a:chOff x="9674" y="8690"/>
            <a:chExt cx="1297" cy="1452"/>
          </a:xfrm>
        </p:grpSpPr>
        <p:sp>
          <p:nvSpPr>
            <p:cNvPr id="19" name="椭圆 18"/>
            <p:cNvSpPr/>
            <p:nvPr/>
          </p:nvSpPr>
          <p:spPr>
            <a:xfrm>
              <a:off x="9674" y="8815"/>
              <a:ext cx="1297" cy="127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761" y="8690"/>
              <a:ext cx="112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54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略</a:t>
              </a:r>
              <a:endParaRPr lang="zh-CN" altLang="en-US" sz="5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34390" y="5771515"/>
            <a:ext cx="105225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春节的忌讳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：不准动刀动剪，不准倒土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7805" y="4113530"/>
            <a:ext cx="3086735" cy="2730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0045" y="409575"/>
            <a:ext cx="89325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《除夕》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           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斯妤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1460" y="2275205"/>
            <a:ext cx="661035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大忙特忙的日子</a:t>
            </a:r>
            <a:endParaRPr lang="zh-CN" altLang="en-US" sz="7200" b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（一整天）</a:t>
            </a:r>
            <a:endParaRPr lang="zh-CN" altLang="en-US" sz="7200" b="1">
              <a:ln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114935"/>
            <a:ext cx="2800350" cy="1085850"/>
          </a:xfrm>
          <a:prstGeom prst="rect">
            <a:avLst/>
          </a:prstGeom>
        </p:spPr>
      </p:pic>
      <p:pic>
        <p:nvPicPr>
          <p:cNvPr id="6" name="图片 5" descr="timg (1)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909955" y="1369060"/>
            <a:ext cx="3119755" cy="35007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53560" y="1369060"/>
            <a:ext cx="6918960" cy="3384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，原名舒庆春，新中国第一位获得“人民艺术家”称号的作家。代表作有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《骆驼祥子》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《四世同堂》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，剧本</a:t>
            </a:r>
            <a:r>
              <a:rPr lang="zh-CN" altLang="en-US" sz="40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《茶馆》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585" y="4964430"/>
            <a:ext cx="10450195" cy="1753235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明天只是今天的继续，明天承继着今天的委屈。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老舍《骆驼祥子》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4205" y="168275"/>
            <a:ext cx="3323590" cy="143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" y="35560"/>
            <a:ext cx="2800350" cy="108585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27990" y="1606550"/>
            <a:ext cx="1133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腊月  展览  风筝  空竹  口琴  更新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7990" y="2436495"/>
            <a:ext cx="1133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鞭炮  除夕  春联  扫除  年糕  充足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7355" y="3266440"/>
            <a:ext cx="1133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店铺  开张  对联  年画  通宵  间断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7355" y="4096385"/>
            <a:ext cx="1133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除非  必定  光景  燃放  亲戚  拜年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7990" y="4926330"/>
            <a:ext cx="1133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寺院  轿车  骆驼  元宵  一律  彩绘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7355" y="5756275"/>
            <a:ext cx="11336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分外  万不得已  截然不同  张灯结彩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2061845" y="676275"/>
            <a:ext cx="3572510" cy="4538345"/>
          </a:xfrm>
          <a:prstGeom prst="rect">
            <a:avLst/>
          </a:prstGeom>
        </p:spPr>
      </p:pic>
      <p:pic>
        <p:nvPicPr>
          <p:cNvPr id="3" name="图片 2" descr="004jPn8Mzy6YTuX6FbX0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6273800" y="676275"/>
            <a:ext cx="3572510" cy="4538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76245" y="5215255"/>
            <a:ext cx="2153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空竹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3730" y="5214620"/>
            <a:ext cx="2153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年画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68935" y="1223010"/>
            <a:ext cx="114541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默读课文，圈出春节期间的重要日子，想一想哪些部分写得详细，哪些部分写得简略。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137160"/>
            <a:ext cx="2800350" cy="108585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474980" y="4029710"/>
            <a:ext cx="11242040" cy="158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35255" y="3061970"/>
            <a:ext cx="1298575" cy="1245235"/>
            <a:chOff x="1396" y="4822"/>
            <a:chExt cx="2045" cy="1961"/>
          </a:xfrm>
        </p:grpSpPr>
        <p:sp>
          <p:nvSpPr>
            <p:cNvPr id="12" name="椭圆 11"/>
            <p:cNvSpPr/>
            <p:nvPr/>
          </p:nvSpPr>
          <p:spPr>
            <a:xfrm>
              <a:off x="2019" y="5935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96" y="4822"/>
              <a:ext cx="204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腊八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11995" y="3061970"/>
            <a:ext cx="2437765" cy="1245235"/>
            <a:chOff x="499" y="4822"/>
            <a:chExt cx="3839" cy="1961"/>
          </a:xfrm>
        </p:grpSpPr>
        <p:sp>
          <p:nvSpPr>
            <p:cNvPr id="16" name="椭圆 15"/>
            <p:cNvSpPr/>
            <p:nvPr/>
          </p:nvSpPr>
          <p:spPr>
            <a:xfrm>
              <a:off x="2019" y="5935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9" y="4822"/>
              <a:ext cx="38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正月十九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2955" y="3060700"/>
            <a:ext cx="3197225" cy="1245235"/>
            <a:chOff x="1022" y="4822"/>
            <a:chExt cx="5035" cy="1961"/>
          </a:xfrm>
        </p:grpSpPr>
        <p:sp>
          <p:nvSpPr>
            <p:cNvPr id="19" name="椭圆 18"/>
            <p:cNvSpPr/>
            <p:nvPr/>
          </p:nvSpPr>
          <p:spPr>
            <a:xfrm>
              <a:off x="3140" y="5935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2" y="4822"/>
              <a:ext cx="50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腊月二十三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65475" y="3061335"/>
            <a:ext cx="1851025" cy="1244600"/>
            <a:chOff x="1022" y="4822"/>
            <a:chExt cx="2915" cy="1960"/>
          </a:xfrm>
        </p:grpSpPr>
        <p:sp>
          <p:nvSpPr>
            <p:cNvPr id="22" name="椭圆 21"/>
            <p:cNvSpPr/>
            <p:nvPr/>
          </p:nvSpPr>
          <p:spPr>
            <a:xfrm>
              <a:off x="2081" y="5934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2" y="4822"/>
              <a:ext cx="291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除夕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41165" y="3060700"/>
            <a:ext cx="2501265" cy="1245235"/>
            <a:chOff x="2118" y="4822"/>
            <a:chExt cx="3939" cy="1961"/>
          </a:xfrm>
        </p:grpSpPr>
        <p:sp>
          <p:nvSpPr>
            <p:cNvPr id="25" name="椭圆 24"/>
            <p:cNvSpPr/>
            <p:nvPr/>
          </p:nvSpPr>
          <p:spPr>
            <a:xfrm>
              <a:off x="3688" y="5935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18" y="4822"/>
              <a:ext cx="39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正月初一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75045" y="3060700"/>
            <a:ext cx="2501265" cy="1245235"/>
            <a:chOff x="2118" y="4822"/>
            <a:chExt cx="3939" cy="1961"/>
          </a:xfrm>
        </p:grpSpPr>
        <p:sp>
          <p:nvSpPr>
            <p:cNvPr id="28" name="椭圆 27"/>
            <p:cNvSpPr/>
            <p:nvPr/>
          </p:nvSpPr>
          <p:spPr>
            <a:xfrm>
              <a:off x="3688" y="5935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18" y="4822"/>
              <a:ext cx="39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正月初六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27645" y="3061970"/>
            <a:ext cx="2501265" cy="1245235"/>
            <a:chOff x="2118" y="4822"/>
            <a:chExt cx="3939" cy="1961"/>
          </a:xfrm>
        </p:grpSpPr>
        <p:sp>
          <p:nvSpPr>
            <p:cNvPr id="31" name="椭圆 30"/>
            <p:cNvSpPr/>
            <p:nvPr/>
          </p:nvSpPr>
          <p:spPr>
            <a:xfrm>
              <a:off x="3688" y="5935"/>
              <a:ext cx="798" cy="8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118" y="4822"/>
              <a:ext cx="393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正月十五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531495" y="3768725"/>
            <a:ext cx="506730" cy="5384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128520" y="3767455"/>
            <a:ext cx="506730" cy="5384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837940" y="3768725"/>
            <a:ext cx="506730" cy="5384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238750" y="3767455"/>
            <a:ext cx="506730" cy="5384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825230" y="3768725"/>
            <a:ext cx="506730" cy="5384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68935" y="257175"/>
            <a:ext cx="1145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按照时间顺序梳理春节期间的民俗活动。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2" name="Group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30998" y="902018"/>
          <a:ext cx="8929370" cy="5708650"/>
        </p:xfrm>
        <a:graphic>
          <a:graphicData uri="http://schemas.openxmlformats.org/drawingml/2006/table">
            <a:tbl>
              <a:tblPr/>
              <a:tblGrid>
                <a:gridCol w="1917700"/>
                <a:gridCol w="7011670"/>
              </a:tblGrid>
              <a:tr h="46355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时 间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风    俗    活    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effectLst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9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腊月初八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1896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腊月初九至腊月二十三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9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腊月二十三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9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过了二十三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21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除夕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48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正月初一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9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正月初六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9199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正月十五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317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" panose="02010609060101010101" charset="-122"/>
                          <a:ea typeface="仿宋" panose="02010609060101010101" charset="-122"/>
                        </a:rPr>
                        <a:t>正月十九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仿宋_GB2312" panose="02010609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34" name="Text Box 38"/>
          <p:cNvSpPr txBox="1"/>
          <p:nvPr/>
        </p:nvSpPr>
        <p:spPr>
          <a:xfrm>
            <a:off x="3596640" y="1376680"/>
            <a:ext cx="4998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熬腊八粥，泡腊八蒜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38"/>
          <p:cNvSpPr txBox="1"/>
          <p:nvPr/>
        </p:nvSpPr>
        <p:spPr>
          <a:xfrm>
            <a:off x="3596640" y="1804035"/>
            <a:ext cx="69634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孩子：买杂拌儿，买爆竹，买各种玩意儿大人：预备过年的物品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38"/>
          <p:cNvSpPr txBox="1"/>
          <p:nvPr/>
        </p:nvSpPr>
        <p:spPr>
          <a:xfrm>
            <a:off x="3596640" y="2659380"/>
            <a:ext cx="696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过小年，放鞭炮，吃糖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38"/>
          <p:cNvSpPr txBox="1"/>
          <p:nvPr/>
        </p:nvSpPr>
        <p:spPr>
          <a:xfrm>
            <a:off x="3596640" y="3086735"/>
            <a:ext cx="696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大扫除，把吃的准备充足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38"/>
          <p:cNvSpPr txBox="1"/>
          <p:nvPr/>
        </p:nvSpPr>
        <p:spPr>
          <a:xfrm>
            <a:off x="3597275" y="3569970"/>
            <a:ext cx="69634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做年菜，穿新衣，贴对联，贴年画，灯火通宵，放鞭炮，吃团圆饭，守岁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38"/>
          <p:cNvSpPr txBox="1"/>
          <p:nvPr/>
        </p:nvSpPr>
        <p:spPr>
          <a:xfrm>
            <a:off x="3597275" y="4523105"/>
            <a:ext cx="696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店铺关门，男人拜年，女人待客，逛庙会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38"/>
          <p:cNvSpPr txBox="1"/>
          <p:nvPr/>
        </p:nvSpPr>
        <p:spPr>
          <a:xfrm>
            <a:off x="3597275" y="5045075"/>
            <a:ext cx="696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铺户开张，还可以逛庙会、逛天桥和听戏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38"/>
          <p:cNvSpPr txBox="1"/>
          <p:nvPr/>
        </p:nvSpPr>
        <p:spPr>
          <a:xfrm>
            <a:off x="3597275" y="5567045"/>
            <a:ext cx="696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看花灯，小孩放花炮，吃元宵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38"/>
          <p:cNvSpPr txBox="1"/>
          <p:nvPr/>
        </p:nvSpPr>
        <p:spPr>
          <a:xfrm>
            <a:off x="3597275" y="6089015"/>
            <a:ext cx="696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春节结束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4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68935" y="574040"/>
            <a:ext cx="1145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为什么这么安排课文的详略呢？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725" y="1626235"/>
            <a:ext cx="107511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腊八、腊月二十三、除夕、正月初一、正月十五这几天最能表现北京的独特习俗，算得上老北京人过春节的小高潮了，所以要详写。其他日子大体相似，没有必要一一详细描述。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因此，文章主要写什么，次要写什么，是根据作者想要表达的意思决定的。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36220" y="1305560"/>
            <a:ext cx="117201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粥是用各种米，各种豆，与各种干果熬成的。这不是粥，而是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小型的农业展览会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" y="67945"/>
            <a:ext cx="2800350" cy="1085850"/>
          </a:xfrm>
          <a:prstGeom prst="rect">
            <a:avLst/>
          </a:prstGeom>
        </p:spPr>
      </p:pic>
      <p:pic>
        <p:nvPicPr>
          <p:cNvPr id="5123" name="Picture 3" descr="13686682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1899920" y="2833370"/>
            <a:ext cx="4048125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6447155" y="2833370"/>
            <a:ext cx="40481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25d30c59-83a5-4d3f-9b41-a098ad85999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1887</Words>
  <Application>WPS 演示</Application>
  <PresentationFormat>宽屏</PresentationFormat>
  <Paragraphs>171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仿宋</vt:lpstr>
      <vt:lpstr>楷体</vt:lpstr>
      <vt:lpstr>黑体</vt:lpstr>
      <vt:lpstr>仿宋_GB2312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申纯</cp:lastModifiedBy>
  <cp:revision>13</cp:revision>
  <dcterms:created xsi:type="dcterms:W3CDTF">2019-10-27T02:21:00Z</dcterms:created>
  <dcterms:modified xsi:type="dcterms:W3CDTF">2019-12-18T03:31:31Z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