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86" r:id="rId2"/>
    <p:sldId id="3087" r:id="rId3"/>
    <p:sldId id="3124" r:id="rId4"/>
    <p:sldId id="3165" r:id="rId5"/>
    <p:sldId id="3126" r:id="rId6"/>
    <p:sldId id="3125" r:id="rId7"/>
    <p:sldId id="3135" r:id="rId8"/>
    <p:sldId id="3099" r:id="rId9"/>
    <p:sldId id="3137" r:id="rId10"/>
    <p:sldId id="3139" r:id="rId11"/>
    <p:sldId id="3140" r:id="rId12"/>
    <p:sldId id="3138" r:id="rId13"/>
    <p:sldId id="3141" r:id="rId14"/>
    <p:sldId id="3144" r:id="rId15"/>
    <p:sldId id="3142" r:id="rId16"/>
    <p:sldId id="3143" r:id="rId17"/>
    <p:sldId id="3128" r:id="rId18"/>
    <p:sldId id="3145" r:id="rId19"/>
    <p:sldId id="3129" r:id="rId20"/>
    <p:sldId id="3147" r:id="rId21"/>
    <p:sldId id="3130" r:id="rId22"/>
    <p:sldId id="3131" r:id="rId23"/>
    <p:sldId id="3132" r:id="rId24"/>
    <p:sldId id="3151" r:id="rId25"/>
    <p:sldId id="3154" r:id="rId26"/>
    <p:sldId id="3149" r:id="rId27"/>
    <p:sldId id="3150" r:id="rId28"/>
    <p:sldId id="3153" r:id="rId29"/>
    <p:sldId id="3152" r:id="rId30"/>
    <p:sldId id="3155" r:id="rId31"/>
    <p:sldId id="3156" r:id="rId3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istrator" initials="" lastIdx="1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</p:showPr>
  <p:clrMru>
    <a:srgbClr val="A57404"/>
    <a:srgbClr val="006600"/>
    <a:srgbClr val="A4CFE2"/>
    <a:srgbClr val="F8B857"/>
    <a:srgbClr val="F0786A"/>
    <a:srgbClr val="7AC1A4"/>
    <a:srgbClr val="CC6600"/>
    <a:srgbClr val="89C2D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32" autoAdjust="0"/>
    <p:restoredTop sz="92986" autoAdjust="0"/>
  </p:normalViewPr>
  <p:slideViewPr>
    <p:cSldViewPr>
      <p:cViewPr varScale="1">
        <p:scale>
          <a:sx n="110" d="100"/>
          <a:sy n="110" d="100"/>
        </p:scale>
        <p:origin x="-246" y="-210"/>
      </p:cViewPr>
      <p:guideLst>
        <p:guide orient="horz" pos="350"/>
        <p:guide orient="horz" pos="3963"/>
        <p:guide pos="3840"/>
        <p:guide pos="7226"/>
        <p:guide pos="390"/>
        <p:guide pos="1255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86" d="100"/>
        <a:sy n="86" d="100"/>
      </p:scale>
      <p:origin x="0" y="0"/>
    </p:cViewPr>
  </p:sorter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fld id="{717742FC-62BB-4B81-9CA5-3B750A4B4580}" type="datetimeFigureOut">
              <a:rPr lang="zh-CN" altLang="en-US"/>
              <a:pPr/>
              <a:t>2018/9/9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89DC3D9D-1C10-4E15-9AA4-2A576CC14FF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2018/9/9</a:t>
            </a:fld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5125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9E6857E-DE54-4B44-96A9-1A79FF507AE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43DF6D0-1C59-4E55-9890-58857C1CF5E6}" type="slidenum">
              <a:rPr lang="zh-CN" altLang="en-US"/>
              <a:pPr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867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867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603B1F5-289C-472C-9CDB-A95BF8006C04}" type="slidenum">
              <a:rPr lang="zh-CN" altLang="en-US"/>
              <a:pPr/>
              <a:t>13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07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07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502708B-E632-4B72-90A9-64FE021145D1}" type="slidenum">
              <a:rPr lang="zh-CN" altLang="en-US"/>
              <a:pPr/>
              <a:t>14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27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27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2820DC1-B9C4-447A-B75C-5A21ED5B425A}" type="slidenum">
              <a:rPr lang="zh-CN" altLang="en-US"/>
              <a:pPr/>
              <a:t>15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481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481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087350F-1294-406C-82AE-5D8AC22A6534}" type="slidenum">
              <a:rPr lang="zh-CN" altLang="en-US"/>
              <a:pPr/>
              <a:t>16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686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686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C72A692-7602-4409-9328-433A2CAAAFD1}" type="slidenum">
              <a:rPr lang="zh-CN" altLang="en-US"/>
              <a:pPr/>
              <a:t>17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993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993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E4A084E-9E48-4005-A4A4-BBD09966A1F2}" type="slidenum">
              <a:rPr lang="zh-CN" altLang="en-US"/>
              <a:pPr/>
              <a:t>19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301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301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79D7AAA-7C05-4C88-9FBA-89CCEAC90A4D}" type="slidenum">
              <a:rPr lang="zh-CN" altLang="en-US"/>
              <a:pPr/>
              <a:t>21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505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505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964BC8E-A961-4163-BE71-7D5468741D66}" type="slidenum">
              <a:rPr lang="zh-CN" altLang="en-US"/>
              <a:pPr/>
              <a:t>22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710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710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8766222-7688-4383-BDD4-875DDB535BC6}" type="slidenum">
              <a:rPr lang="zh-CN" altLang="en-US"/>
              <a:pPr/>
              <a:t>23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915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915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11209CB-057C-4FD0-96B6-8FABE426777D}" type="slidenum">
              <a:rPr lang="zh-CN" altLang="en-US"/>
              <a:pPr/>
              <a:t>24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921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921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7E7A9E2-62E5-45EC-A8CB-2D968B92ABB1}" type="slidenum">
              <a:rPr lang="zh-CN" altLang="en-US"/>
              <a:pPr/>
              <a:t>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5120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5120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2DFBB6D-90BD-432B-BACC-C95AAC637F3C}" type="slidenum">
              <a:rPr lang="zh-CN" altLang="en-US"/>
              <a:pPr/>
              <a:t>25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5325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5325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F1C2171-C7CF-40B8-8AFD-9B9C7BF651DB}" type="slidenum">
              <a:rPr lang="zh-CN" altLang="en-US"/>
              <a:pPr/>
              <a:t>26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5529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5529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7BF6670-14BD-4EA0-93EB-FB76ABCF79B4}" type="slidenum">
              <a:rPr lang="zh-CN" altLang="en-US"/>
              <a:pPr/>
              <a:t>27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5734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573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888F78F-982E-4444-A63B-3B15844CF6CE}" type="slidenum">
              <a:rPr lang="zh-CN" altLang="en-US"/>
              <a:pPr/>
              <a:t>28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5939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593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5DDC1A3-A018-428B-8BBD-E435FA6E1B19}" type="slidenum">
              <a:rPr lang="zh-CN" altLang="en-US"/>
              <a:pPr/>
              <a:t>29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6246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6246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9223D04-BA35-4BCA-B9D9-FAAC2A343B76}" type="slidenum">
              <a:rPr lang="zh-CN" altLang="en-US"/>
              <a:pPr/>
              <a:t>31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126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126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147C60D-C9DC-496B-9BC5-8A1EE6378469}" type="slidenum">
              <a:rPr lang="zh-CN" altLang="en-US"/>
              <a:pPr/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433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433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30503C9-2812-4966-AE51-FAC1A7C16AAA}" type="slidenum">
              <a:rPr lang="zh-CN" altLang="en-US"/>
              <a:pPr/>
              <a:t>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638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638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6E089C6-0F76-49B5-AE66-44DD72333315}" type="slidenum">
              <a:rPr lang="zh-CN" altLang="en-US"/>
              <a:pPr/>
              <a:t>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843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843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68C47BD-D367-4510-8DDF-2EF6FB4E0B3F}" type="slidenum">
              <a:rPr lang="zh-CN" altLang="en-US"/>
              <a:pPr/>
              <a:t>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150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150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5492E72-39D4-4239-A7DE-BCBAB058F676}" type="slidenum">
              <a:rPr lang="zh-CN" altLang="en-US"/>
              <a:pPr/>
              <a:t>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355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355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94E65D0-7E7D-4BF1-882C-12CAEBF35020}" type="slidenum">
              <a:rPr lang="zh-CN" altLang="en-US"/>
              <a:pPr/>
              <a:t>10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560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560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0D20E72-3B98-4DC6-92E0-E4E406DDA80F}" type="slidenum">
              <a:rPr lang="zh-CN" altLang="en-US"/>
              <a:pPr/>
              <a:t>11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图片1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2700" y="-23813"/>
            <a:ext cx="12215813" cy="690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3A93E93-166D-47F5-9EF1-ACEABE24AEEA}" type="datetimeFigureOut">
              <a:rPr lang="zh-CN" altLang="en-US"/>
              <a:pPr/>
              <a:t>2018/9/9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E635F4-AB15-44F0-8A22-0B923408D0A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 bwMode="auto">
      <p:bgPr>
        <a:blipFill dpi="0" rotWithShape="0">
          <a:blip r:embed="rId2" cstate="print">
            <a:alphaModFix amt="98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3A93E93-166D-47F5-9EF1-ACEABE24AEEA}" type="datetimeFigureOut">
              <a:rPr lang="zh-CN" altLang="en-US"/>
              <a:pPr/>
              <a:t>2018/9/9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D936A9-3091-4FCE-B1AD-C74388EC6ED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40" noProof="1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/>
              <a:pPr/>
              <a:t>2018/9/9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4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100">
                <a:solidFill>
                  <a:srgbClr val="898989"/>
                </a:solidFill>
              </a:defRPr>
            </a:lvl1pPr>
          </a:lstStyle>
          <a:p>
            <a:fld id="{78787539-8AD2-45AA-A66B-FA2364C17888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1031" name="图片 2" descr="图片1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2700" y="-23813"/>
            <a:ext cx="12215813" cy="690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</p:sldLayoutIdLst>
  <p:txStyles>
    <p:titleStyle>
      <a:lvl1pPr algn="l" defTabSz="866775" rtl="0" fontAlgn="base">
        <a:lnSpc>
          <a:spcPct val="90000"/>
        </a:lnSpc>
        <a:spcBef>
          <a:spcPct val="0"/>
        </a:spcBef>
        <a:spcAft>
          <a:spcPct val="0"/>
        </a:spcAft>
        <a:defRPr sz="41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6775" rtl="0" fontAlgn="base">
        <a:lnSpc>
          <a:spcPct val="90000"/>
        </a:lnSpc>
        <a:spcBef>
          <a:spcPct val="0"/>
        </a:spcBef>
        <a:spcAft>
          <a:spcPct val="0"/>
        </a:spcAft>
        <a:defRPr sz="41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defTabSz="866775" rtl="0" fontAlgn="base">
        <a:lnSpc>
          <a:spcPct val="90000"/>
        </a:lnSpc>
        <a:spcBef>
          <a:spcPct val="0"/>
        </a:spcBef>
        <a:spcAft>
          <a:spcPct val="0"/>
        </a:spcAft>
        <a:defRPr sz="41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defTabSz="866775" rtl="0" fontAlgn="base">
        <a:lnSpc>
          <a:spcPct val="90000"/>
        </a:lnSpc>
        <a:spcBef>
          <a:spcPct val="0"/>
        </a:spcBef>
        <a:spcAft>
          <a:spcPct val="0"/>
        </a:spcAft>
        <a:defRPr sz="41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defTabSz="866775" rtl="0" fontAlgn="base">
        <a:lnSpc>
          <a:spcPct val="90000"/>
        </a:lnSpc>
        <a:spcBef>
          <a:spcPct val="0"/>
        </a:spcBef>
        <a:spcAft>
          <a:spcPct val="0"/>
        </a:spcAft>
        <a:defRPr sz="41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defTabSz="866775" rtl="0" fontAlgn="base">
        <a:lnSpc>
          <a:spcPct val="90000"/>
        </a:lnSpc>
        <a:spcBef>
          <a:spcPct val="0"/>
        </a:spcBef>
        <a:spcAft>
          <a:spcPct val="0"/>
        </a:spcAft>
        <a:defRPr sz="41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defTabSz="866775" rtl="0" fontAlgn="base">
        <a:lnSpc>
          <a:spcPct val="90000"/>
        </a:lnSpc>
        <a:spcBef>
          <a:spcPct val="0"/>
        </a:spcBef>
        <a:spcAft>
          <a:spcPct val="0"/>
        </a:spcAft>
        <a:defRPr sz="41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defTabSz="866775" rtl="0" fontAlgn="base">
        <a:lnSpc>
          <a:spcPct val="90000"/>
        </a:lnSpc>
        <a:spcBef>
          <a:spcPct val="0"/>
        </a:spcBef>
        <a:spcAft>
          <a:spcPct val="0"/>
        </a:spcAft>
        <a:defRPr sz="41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defTabSz="866775" rtl="0" fontAlgn="base">
        <a:lnSpc>
          <a:spcPct val="90000"/>
        </a:lnSpc>
        <a:spcBef>
          <a:spcPct val="0"/>
        </a:spcBef>
        <a:spcAft>
          <a:spcPct val="0"/>
        </a:spcAft>
        <a:defRPr sz="41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15900" indent="-215900" algn="l" defTabSz="866775" rtl="0" fontAlgn="base">
        <a:lnSpc>
          <a:spcPct val="90000"/>
        </a:lnSpc>
        <a:spcBef>
          <a:spcPct val="190000"/>
        </a:spcBef>
        <a:spcAft>
          <a:spcPct val="0"/>
        </a:spcAft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50875" indent="-217488" algn="l" defTabSz="866775" rtl="0" fontAlgn="base">
        <a:lnSpc>
          <a:spcPct val="90000"/>
        </a:lnSpc>
        <a:spcBef>
          <a:spcPct val="95000"/>
        </a:spcBef>
        <a:spcAft>
          <a:spcPct val="0"/>
        </a:spcAft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084263" indent="-217488" algn="l" defTabSz="866775" rtl="0" fontAlgn="base">
        <a:lnSpc>
          <a:spcPct val="90000"/>
        </a:lnSpc>
        <a:spcBef>
          <a:spcPct val="950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517650" indent="-217488" algn="l" defTabSz="866775" rtl="0" fontAlgn="base">
        <a:lnSpc>
          <a:spcPct val="90000"/>
        </a:lnSpc>
        <a:spcBef>
          <a:spcPct val="95000"/>
        </a:spcBef>
        <a:spcAft>
          <a:spcPct val="0"/>
        </a:spcAft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51038" indent="-217488" algn="l" defTabSz="866775" rtl="0" fontAlgn="base">
        <a:lnSpc>
          <a:spcPct val="90000"/>
        </a:lnSpc>
        <a:spcBef>
          <a:spcPct val="95000"/>
        </a:spcBef>
        <a:spcAft>
          <a:spcPct val="0"/>
        </a:spcAft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38442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81813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68490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16789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03466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46837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27000" y="-187325"/>
            <a:ext cx="7232650" cy="723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Box 6"/>
          <p:cNvSpPr txBox="1">
            <a:spLocks noChangeArrowheads="1"/>
          </p:cNvSpPr>
          <p:nvPr/>
        </p:nvSpPr>
        <p:spPr bwMode="auto">
          <a:xfrm>
            <a:off x="6627813" y="4070350"/>
            <a:ext cx="5400675" cy="1198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7200" b="1" cap="all" noProof="1">
                <a:solidFill>
                  <a:schemeClr val="accent6">
                    <a:lumMod val="50000"/>
                  </a:schemeClr>
                </a:solidFill>
                <a:latin typeface="方正稚艺简体" pitchFamily="65" charset="-122"/>
                <a:ea typeface="方正稚艺简体" pitchFamily="65" charset="-122"/>
                <a:cs typeface="Arial" panose="020B0604020202020204" pitchFamily="34" charset="0"/>
              </a:rPr>
              <a:t>语文园地二</a:t>
            </a: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6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1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4"/>
          <p:cNvSpPr txBox="1">
            <a:spLocks noChangeArrowheads="1"/>
          </p:cNvSpPr>
          <p:nvPr/>
        </p:nvSpPr>
        <p:spPr bwMode="auto">
          <a:xfrm>
            <a:off x="1311275" y="1125538"/>
            <a:ext cx="10360025" cy="169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b="1">
                <a:solidFill>
                  <a:srgbClr val="CC6600"/>
                </a:solidFill>
                <a:latin typeface="宋体" pitchFamily="2" charset="-122"/>
                <a:sym typeface="Calibri" pitchFamily="34" charset="0"/>
              </a:rPr>
              <a:t>听了老师的这番话，我</a:t>
            </a:r>
            <a:r>
              <a:rPr lang="zh-CN" altLang="en-US" sz="4000" b="1">
                <a:solidFill>
                  <a:srgbClr val="336600"/>
                </a:solidFill>
                <a:latin typeface="宋体" pitchFamily="2" charset="-122"/>
                <a:sym typeface="Calibri" pitchFamily="34" charset="0"/>
              </a:rPr>
              <a:t>憧憬</a:t>
            </a:r>
            <a:r>
              <a:rPr lang="zh-CN" altLang="en-US" sz="4000" b="1">
                <a:solidFill>
                  <a:srgbClr val="CC6600"/>
                </a:solidFill>
                <a:latin typeface="宋体" pitchFamily="2" charset="-122"/>
                <a:sym typeface="Calibri" pitchFamily="34" charset="0"/>
              </a:rPr>
              <a:t>着即将到来的一天，期待着在活动中有出色的表现。</a:t>
            </a:r>
            <a:endParaRPr lang="zh-CN" altLang="en-US" sz="4000" b="1">
              <a:solidFill>
                <a:srgbClr val="CC6600"/>
              </a:solidFill>
              <a:latin typeface="宋体" pitchFamily="2" charset="-122"/>
              <a:ea typeface="楷体" pitchFamily="49" charset="-122"/>
              <a:sym typeface="Calibri" pitchFamily="34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800725" y="3233738"/>
            <a:ext cx="4786313" cy="204946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20000"/>
              </a:lnSpc>
            </a:pPr>
            <a:r>
              <a:rPr lang="zh-CN" altLang="en-US" sz="4800" b="1" noProof="1">
                <a:solidFill>
                  <a:srgbClr val="006600"/>
                </a:solidFill>
                <a:latin typeface="楷体" panose="02010609060101010101" charset="-122"/>
                <a:ea typeface="楷体" panose="02010609060101010101" charset="-122"/>
              </a:rPr>
              <a:t>憧憬：</a:t>
            </a:r>
            <a:r>
              <a:rPr lang="zh-CN" altLang="en-US" sz="4400" b="1" noProof="1">
                <a:solidFill>
                  <a:srgbClr val="006600"/>
                </a:solidFill>
                <a:latin typeface="楷体" panose="02010609060101010101" charset="-122"/>
                <a:ea typeface="楷体" panose="02010609060101010101" charset="-122"/>
              </a:rPr>
              <a:t>期待。</a:t>
            </a:r>
          </a:p>
          <a:p>
            <a:pPr>
              <a:lnSpc>
                <a:spcPct val="120000"/>
              </a:lnSpc>
            </a:pPr>
            <a:r>
              <a:rPr lang="zh-CN" altLang="en-US" sz="4400" b="1" noProof="1">
                <a:solidFill>
                  <a:schemeClr val="accent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向往。</a:t>
            </a:r>
          </a:p>
        </p:txBody>
      </p:sp>
      <p:sp>
        <p:nvSpPr>
          <p:cNvPr id="3" name="椭圆 2"/>
          <p:cNvSpPr/>
          <p:nvPr/>
        </p:nvSpPr>
        <p:spPr>
          <a:xfrm rot="20340000">
            <a:off x="174625" y="3654425"/>
            <a:ext cx="4248150" cy="108743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4400" b="1" noProof="1">
                <a:solidFill>
                  <a:srgbClr val="006600"/>
                </a:solidFill>
                <a:latin typeface="楷体" panose="02010609060101010101" charset="-122"/>
                <a:ea typeface="楷体" panose="02010609060101010101" charset="-122"/>
              </a:rPr>
              <a:t>联系上下文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3844925" y="2681288"/>
            <a:ext cx="1195388" cy="12700"/>
          </a:xfrm>
          <a:prstGeom prst="line">
            <a:avLst/>
          </a:prstGeom>
          <a:ln w="28575" cmpd="sng">
            <a:solidFill>
              <a:schemeClr val="accent6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4"/>
          <p:cNvSpPr txBox="1">
            <a:spLocks noChangeArrowheads="1"/>
          </p:cNvSpPr>
          <p:nvPr/>
        </p:nvSpPr>
        <p:spPr bwMode="auto">
          <a:xfrm>
            <a:off x="1428750" y="884238"/>
            <a:ext cx="8561388" cy="18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4000" b="1">
                <a:solidFill>
                  <a:srgbClr val="CC6600"/>
                </a:solidFill>
                <a:latin typeface="宋体" pitchFamily="2" charset="-122"/>
                <a:sym typeface="Calibri" pitchFamily="34" charset="0"/>
              </a:rPr>
              <a:t>小明打碎了家里的花瓶，心中有些</a:t>
            </a:r>
            <a:r>
              <a:rPr lang="zh-CN" altLang="en-US" sz="4000" b="1">
                <a:solidFill>
                  <a:srgbClr val="336600"/>
                </a:solidFill>
                <a:latin typeface="宋体" pitchFamily="2" charset="-122"/>
                <a:sym typeface="Calibri" pitchFamily="34" charset="0"/>
              </a:rPr>
              <a:t>忐忑不安</a:t>
            </a:r>
            <a:r>
              <a:rPr lang="zh-CN" altLang="en-US" sz="4000" b="1">
                <a:solidFill>
                  <a:srgbClr val="CC6600"/>
                </a:solidFill>
                <a:latin typeface="宋体" pitchFamily="2" charset="-122"/>
                <a:sym typeface="Calibri" pitchFamily="34" charset="0"/>
              </a:rPr>
              <a:t>，害怕爸爸妈妈会责备他。</a:t>
            </a:r>
            <a:endParaRPr lang="zh-CN" altLang="en-US" sz="4000" b="1">
              <a:solidFill>
                <a:srgbClr val="CC6600"/>
              </a:solidFill>
              <a:latin typeface="宋体" pitchFamily="2" charset="-122"/>
              <a:ea typeface="楷体" pitchFamily="49" charset="-122"/>
              <a:sym typeface="Calibri" pitchFamily="34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69900" y="3167063"/>
            <a:ext cx="7078663" cy="222726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20000"/>
              </a:lnSpc>
            </a:pPr>
            <a:r>
              <a:rPr lang="zh-CN" altLang="en-US" sz="4800" b="1" noProof="1">
                <a:solidFill>
                  <a:srgbClr val="006600"/>
                </a:solidFill>
                <a:latin typeface="楷体" panose="02010609060101010101" charset="-122"/>
                <a:ea typeface="楷体" panose="02010609060101010101" charset="-122"/>
              </a:rPr>
              <a:t>忐忑不安：害怕责备</a:t>
            </a:r>
            <a:r>
              <a:rPr lang="zh-CN" altLang="en-US" sz="4400" b="1" noProof="1">
                <a:solidFill>
                  <a:srgbClr val="0066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</a:p>
          <a:p>
            <a:pPr>
              <a:lnSpc>
                <a:spcPct val="120000"/>
              </a:lnSpc>
            </a:pPr>
            <a:r>
              <a:rPr lang="zh-CN" altLang="en-US" sz="4400" b="1" noProof="1">
                <a:solidFill>
                  <a:schemeClr val="accent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向往：心神不定，不安心。</a:t>
            </a:r>
          </a:p>
        </p:txBody>
      </p:sp>
      <p:sp>
        <p:nvSpPr>
          <p:cNvPr id="2" name="椭圆 1"/>
          <p:cNvSpPr/>
          <p:nvPr/>
        </p:nvSpPr>
        <p:spPr>
          <a:xfrm rot="960000">
            <a:off x="7896225" y="2886075"/>
            <a:ext cx="4249738" cy="108585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4400" b="1" noProof="1">
                <a:solidFill>
                  <a:srgbClr val="006600"/>
                </a:solidFill>
                <a:latin typeface="楷体" panose="02010609060101010101" charset="-122"/>
                <a:ea typeface="楷体" panose="02010609060101010101" charset="-122"/>
              </a:rPr>
              <a:t>联系上下文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3575050" y="2565400"/>
            <a:ext cx="5113338" cy="0"/>
          </a:xfrm>
          <a:prstGeom prst="line">
            <a:avLst/>
          </a:prstGeom>
          <a:ln w="28575" cmpd="sng">
            <a:solidFill>
              <a:schemeClr val="accent6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1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 cstate="print"/>
          <a:srcRect l="5080" t="35909" r="36827"/>
          <a:stretch>
            <a:fillRect/>
          </a:stretch>
        </p:blipFill>
        <p:spPr bwMode="auto">
          <a:xfrm>
            <a:off x="-73025" y="1076325"/>
            <a:ext cx="5278438" cy="582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5489575" y="1536700"/>
            <a:ext cx="5332413" cy="37465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5400" noProof="1">
                <a:solidFill>
                  <a:schemeClr val="accent4">
                    <a:lumMod val="50000"/>
                  </a:schemeClr>
                </a:solidFill>
                <a:latin typeface="方正少儿_GBK" charset="-122"/>
                <a:ea typeface="方正少儿_GBK" charset="-122"/>
              </a:rPr>
              <a:t>       </a:t>
            </a:r>
            <a:r>
              <a:rPr lang="zh-CN" altLang="en-US" sz="5400" noProof="1">
                <a:solidFill>
                  <a:schemeClr val="accent4">
                    <a:lumMod val="50000"/>
                  </a:schemeClr>
                </a:solidFill>
                <a:latin typeface="方正少儿_GBK" charset="-122"/>
                <a:ea typeface="方正少儿_GBK" charset="-122"/>
              </a:rPr>
              <a:t>交流平台中学到的方法好用吗？大家都猜对词意了吗？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185863" y="285750"/>
            <a:ext cx="10047287" cy="171608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400" b="1" noProof="1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4400" b="1" noProof="1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</a:rPr>
              <a:t>你会用哪些词语来形容不同的季节？写下来和同学交流。</a:t>
            </a:r>
          </a:p>
        </p:txBody>
      </p:sp>
      <p:pic>
        <p:nvPicPr>
          <p:cNvPr id="27651" name="图片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82838" y="2155825"/>
            <a:ext cx="7653337" cy="3605213"/>
          </a:xfrm>
          <a:prstGeom prst="rect">
            <a:avLst/>
          </a:prstGeom>
          <a:solidFill>
            <a:srgbClr val="FEEED7"/>
          </a:solidFill>
          <a:ln w="9525">
            <a:noFill/>
            <a:miter lim="800000"/>
            <a:headEnd/>
            <a:tailEnd/>
          </a:ln>
        </p:spPr>
      </p:pic>
      <p:sp>
        <p:nvSpPr>
          <p:cNvPr id="11" name="文本框 10"/>
          <p:cNvSpPr txBox="1"/>
          <p:nvPr/>
        </p:nvSpPr>
        <p:spPr>
          <a:xfrm>
            <a:off x="3573463" y="3302000"/>
            <a:ext cx="4114800" cy="7683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4400" b="1" noProof="1">
                <a:solidFill>
                  <a:schemeClr val="accent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炎热  夏日炎炎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573463" y="4070350"/>
            <a:ext cx="4114800" cy="7683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4400" b="1" noProof="1">
                <a:solidFill>
                  <a:schemeClr val="accent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凉爽  秋高气爽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573463" y="4921250"/>
            <a:ext cx="4114800" cy="7683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4400" b="1" noProof="1">
                <a:solidFill>
                  <a:schemeClr val="accent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寒冷  冰封十里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4"/>
          <p:cNvPicPr>
            <a:picLocks noChangeAspect="1" noChangeArrowheads="1"/>
          </p:cNvPicPr>
          <p:nvPr/>
        </p:nvPicPr>
        <p:blipFill>
          <a:blip r:embed="rId3" cstate="print"/>
          <a:srcRect l="74976" t="13602" b="45607"/>
          <a:stretch>
            <a:fillRect/>
          </a:stretch>
        </p:blipFill>
        <p:spPr bwMode="auto">
          <a:xfrm>
            <a:off x="431800" y="238125"/>
            <a:ext cx="1503363" cy="174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图片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6598" t="14354" r="26163" b="25848"/>
          <a:stretch>
            <a:fillRect/>
          </a:stretch>
        </p:blipFill>
        <p:spPr bwMode="auto">
          <a:xfrm>
            <a:off x="9521825" y="2819400"/>
            <a:ext cx="2579688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2341563" y="515938"/>
            <a:ext cx="7153275" cy="4892675"/>
          </a:xfrm>
          <a:prstGeom prst="rect">
            <a:avLst/>
          </a:prstGeom>
          <a:solidFill>
            <a:srgbClr val="DBFDED">
              <a:alpha val="75000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6000" b="1">
                <a:solidFill>
                  <a:srgbClr val="7AC1A4"/>
                </a:solidFill>
                <a:latin typeface="楷体" pitchFamily="49" charset="-122"/>
                <a:ea typeface="楷体" pitchFamily="49" charset="-122"/>
              </a:rPr>
              <a:t>春回大地  柳绿花红</a:t>
            </a:r>
          </a:p>
          <a:p>
            <a:pPr>
              <a:lnSpc>
                <a:spcPct val="130000"/>
              </a:lnSpc>
            </a:pPr>
            <a:r>
              <a:rPr lang="zh-CN" altLang="en-US" sz="6000" b="1">
                <a:solidFill>
                  <a:srgbClr val="7AC1A4"/>
                </a:solidFill>
                <a:latin typeface="楷体" pitchFamily="49" charset="-122"/>
                <a:ea typeface="楷体" pitchFamily="49" charset="-122"/>
              </a:rPr>
              <a:t>鸟语花香  和风细雨</a:t>
            </a:r>
          </a:p>
          <a:p>
            <a:pPr>
              <a:lnSpc>
                <a:spcPct val="130000"/>
              </a:lnSpc>
            </a:pPr>
            <a:r>
              <a:rPr lang="zh-CN" altLang="en-US" sz="6000" b="1">
                <a:solidFill>
                  <a:srgbClr val="7AC1A4"/>
                </a:solidFill>
                <a:latin typeface="楷体" pitchFamily="49" charset="-122"/>
                <a:ea typeface="楷体" pitchFamily="49" charset="-122"/>
              </a:rPr>
              <a:t>莺歌燕舞  春暖花开</a:t>
            </a:r>
          </a:p>
          <a:p>
            <a:pPr>
              <a:lnSpc>
                <a:spcPct val="130000"/>
              </a:lnSpc>
            </a:pPr>
            <a:r>
              <a:rPr lang="zh-CN" altLang="en-US" sz="6000" b="1">
                <a:solidFill>
                  <a:srgbClr val="7AC1A4"/>
                </a:solidFill>
                <a:latin typeface="楷体" pitchFamily="49" charset="-122"/>
                <a:ea typeface="楷体" pitchFamily="49" charset="-122"/>
              </a:rPr>
              <a:t>生机勃勃  春意盎然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3"/>
          <p:cNvPicPr>
            <a:picLocks noChangeAspect="1" noChangeArrowheads="1"/>
          </p:cNvPicPr>
          <p:nvPr/>
        </p:nvPicPr>
        <p:blipFill>
          <a:blip r:embed="rId3" cstate="print"/>
          <a:srcRect l="49973" r="24881" b="61002"/>
          <a:stretch>
            <a:fillRect/>
          </a:stretch>
        </p:blipFill>
        <p:spPr bwMode="auto">
          <a:xfrm>
            <a:off x="431800" y="238125"/>
            <a:ext cx="1503363" cy="174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图片 8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0179" t="13792" r="2782" b="25378"/>
          <a:stretch>
            <a:fillRect/>
          </a:stretch>
        </p:blipFill>
        <p:spPr bwMode="auto">
          <a:xfrm>
            <a:off x="9513888" y="2616200"/>
            <a:ext cx="2652712" cy="419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2179638" y="533400"/>
            <a:ext cx="7153275" cy="4892675"/>
          </a:xfrm>
          <a:prstGeom prst="rect">
            <a:avLst/>
          </a:prstGeom>
          <a:solidFill>
            <a:srgbClr val="DBFDED">
              <a:alpha val="75000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6000" b="1">
                <a:solidFill>
                  <a:srgbClr val="F0786A"/>
                </a:solidFill>
                <a:latin typeface="楷体" pitchFamily="49" charset="-122"/>
                <a:ea typeface="楷体" pitchFamily="49" charset="-122"/>
              </a:rPr>
              <a:t>烈日炎炎  骄阳似火</a:t>
            </a:r>
          </a:p>
          <a:p>
            <a:pPr>
              <a:lnSpc>
                <a:spcPct val="130000"/>
              </a:lnSpc>
            </a:pPr>
            <a:r>
              <a:rPr lang="zh-CN" altLang="en-US" sz="6000" b="1">
                <a:solidFill>
                  <a:srgbClr val="F0786A"/>
                </a:solidFill>
                <a:latin typeface="楷体" pitchFamily="49" charset="-122"/>
                <a:ea typeface="楷体" pitchFamily="49" charset="-122"/>
              </a:rPr>
              <a:t>流金铄石  海天云蒸</a:t>
            </a:r>
          </a:p>
          <a:p>
            <a:pPr>
              <a:lnSpc>
                <a:spcPct val="130000"/>
              </a:lnSpc>
            </a:pPr>
            <a:r>
              <a:rPr lang="zh-CN" altLang="en-US" sz="6000" b="1">
                <a:solidFill>
                  <a:srgbClr val="F0786A"/>
                </a:solidFill>
                <a:latin typeface="楷体" pitchFamily="49" charset="-122"/>
                <a:ea typeface="楷体" pitchFamily="49" charset="-122"/>
              </a:rPr>
              <a:t>汗流浃背  </a:t>
            </a:r>
            <a:r>
              <a:rPr lang="zh-CN" altLang="en-US" sz="6000" b="1">
                <a:solidFill>
                  <a:srgbClr val="F0786A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挥汗如雨</a:t>
            </a:r>
            <a:endParaRPr lang="zh-CN" altLang="en-US" sz="6000" b="1">
              <a:solidFill>
                <a:srgbClr val="F0786A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6000" b="1">
                <a:solidFill>
                  <a:srgbClr val="F0786A"/>
                </a:solidFill>
                <a:latin typeface="楷体" pitchFamily="49" charset="-122"/>
                <a:ea typeface="楷体" pitchFamily="49" charset="-122"/>
              </a:rPr>
              <a:t>暑雨祁寒  寒耕暑耘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2"/>
          <p:cNvPicPr>
            <a:picLocks noChangeAspect="1" noChangeArrowheads="1"/>
          </p:cNvPicPr>
          <p:nvPr/>
        </p:nvPicPr>
        <p:blipFill>
          <a:blip r:embed="rId3" cstate="print"/>
          <a:srcRect l="25735" t="12135" r="50650" b="51962"/>
          <a:stretch>
            <a:fillRect/>
          </a:stretch>
        </p:blipFill>
        <p:spPr bwMode="auto">
          <a:xfrm>
            <a:off x="431800" y="238125"/>
            <a:ext cx="1503363" cy="174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图片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920" t="9399" r="74796" b="29477"/>
          <a:stretch>
            <a:fillRect/>
          </a:stretch>
        </p:blipFill>
        <p:spPr bwMode="auto">
          <a:xfrm>
            <a:off x="9082088" y="2681288"/>
            <a:ext cx="3151187" cy="401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1935163" y="596900"/>
            <a:ext cx="7153275" cy="4892675"/>
          </a:xfrm>
          <a:prstGeom prst="rect">
            <a:avLst/>
          </a:prstGeom>
          <a:solidFill>
            <a:srgbClr val="DBFDED">
              <a:alpha val="75000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6000" b="1">
                <a:solidFill>
                  <a:srgbClr val="F8B857"/>
                </a:solidFill>
                <a:latin typeface="楷体" pitchFamily="49" charset="-122"/>
                <a:ea typeface="楷体" pitchFamily="49" charset="-122"/>
              </a:rPr>
              <a:t>金风玉露  秋风萧瑟</a:t>
            </a:r>
          </a:p>
          <a:p>
            <a:pPr>
              <a:lnSpc>
                <a:spcPct val="130000"/>
              </a:lnSpc>
            </a:pPr>
            <a:r>
              <a:rPr lang="zh-CN" altLang="en-US" sz="6000" b="1">
                <a:solidFill>
                  <a:srgbClr val="F8B857"/>
                </a:solidFill>
                <a:latin typeface="楷体" pitchFamily="49" charset="-122"/>
                <a:ea typeface="楷体" pitchFamily="49" charset="-122"/>
              </a:rPr>
              <a:t>硕果累累  春花秋月</a:t>
            </a:r>
          </a:p>
          <a:p>
            <a:pPr>
              <a:lnSpc>
                <a:spcPct val="130000"/>
              </a:lnSpc>
            </a:pPr>
            <a:r>
              <a:rPr lang="zh-CN" altLang="en-US" sz="6000" b="1">
                <a:solidFill>
                  <a:srgbClr val="F8B857"/>
                </a:solidFill>
                <a:latin typeface="楷体" pitchFamily="49" charset="-122"/>
                <a:ea typeface="楷体" pitchFamily="49" charset="-122"/>
              </a:rPr>
              <a:t>寒蝉凄切  秋收冬藏</a:t>
            </a:r>
          </a:p>
          <a:p>
            <a:pPr>
              <a:lnSpc>
                <a:spcPct val="130000"/>
              </a:lnSpc>
            </a:pPr>
            <a:r>
              <a:rPr lang="zh-CN" altLang="en-US" sz="6000" b="1">
                <a:solidFill>
                  <a:srgbClr val="F8B857"/>
                </a:solidFill>
                <a:latin typeface="楷体" pitchFamily="49" charset="-122"/>
                <a:ea typeface="楷体" pitchFamily="49" charset="-122"/>
              </a:rPr>
              <a:t>秋风送爽  北雁南飞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1"/>
          <p:cNvPicPr>
            <a:picLocks noChangeAspect="1" noChangeArrowheads="1"/>
          </p:cNvPicPr>
          <p:nvPr/>
        </p:nvPicPr>
        <p:blipFill>
          <a:blip r:embed="rId3" cstate="print"/>
          <a:srcRect t="4860" r="75853" b="55000"/>
          <a:stretch>
            <a:fillRect/>
          </a:stretch>
        </p:blipFill>
        <p:spPr bwMode="auto">
          <a:xfrm>
            <a:off x="431800" y="238125"/>
            <a:ext cx="1503363" cy="174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图片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8156" t="8815" r="48570" b="28972"/>
          <a:stretch>
            <a:fillRect/>
          </a:stretch>
        </p:blipFill>
        <p:spPr bwMode="auto">
          <a:xfrm>
            <a:off x="8674100" y="2514600"/>
            <a:ext cx="3375025" cy="399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1935163" y="596900"/>
            <a:ext cx="7153275" cy="4892675"/>
          </a:xfrm>
          <a:prstGeom prst="rect">
            <a:avLst/>
          </a:prstGeom>
          <a:solidFill>
            <a:srgbClr val="DBFDED">
              <a:alpha val="75000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6000" b="1">
                <a:solidFill>
                  <a:srgbClr val="89C2D9"/>
                </a:solidFill>
                <a:latin typeface="楷体" pitchFamily="49" charset="-122"/>
                <a:ea typeface="楷体" pitchFamily="49" charset="-122"/>
              </a:rPr>
              <a:t>银装素裹  冰天雪地</a:t>
            </a:r>
          </a:p>
          <a:p>
            <a:pPr>
              <a:lnSpc>
                <a:spcPct val="130000"/>
              </a:lnSpc>
            </a:pPr>
            <a:r>
              <a:rPr lang="zh-CN" altLang="en-US" sz="6000" b="1">
                <a:solidFill>
                  <a:srgbClr val="89C2D9"/>
                </a:solidFill>
                <a:latin typeface="楷体" pitchFamily="49" charset="-122"/>
                <a:ea typeface="楷体" pitchFamily="49" charset="-122"/>
              </a:rPr>
              <a:t>白雪皑皑  粉妆玉砌</a:t>
            </a:r>
          </a:p>
          <a:p>
            <a:pPr>
              <a:lnSpc>
                <a:spcPct val="130000"/>
              </a:lnSpc>
            </a:pPr>
            <a:r>
              <a:rPr lang="zh-CN" altLang="en-US" sz="6000" b="1">
                <a:solidFill>
                  <a:srgbClr val="89C2D9"/>
                </a:solidFill>
                <a:latin typeface="楷体" pitchFamily="49" charset="-122"/>
                <a:ea typeface="楷体" pitchFamily="49" charset="-122"/>
              </a:rPr>
              <a:t>寒冬腊月  数九寒冬</a:t>
            </a:r>
          </a:p>
          <a:p>
            <a:pPr>
              <a:lnSpc>
                <a:spcPct val="130000"/>
              </a:lnSpc>
            </a:pPr>
            <a:r>
              <a:rPr lang="zh-CN" altLang="en-US" sz="6000" b="1">
                <a:solidFill>
                  <a:srgbClr val="89C2D9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朔风凛冽</a:t>
            </a:r>
            <a:r>
              <a:rPr lang="zh-CN" altLang="en-US" sz="6000" b="1">
                <a:solidFill>
                  <a:srgbClr val="89C2D9"/>
                </a:solidFill>
                <a:latin typeface="楷体" pitchFamily="49" charset="-122"/>
                <a:ea typeface="楷体" pitchFamily="49" charset="-122"/>
              </a:rPr>
              <a:t>  傲雪凌霜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 cstate="print"/>
          <a:srcRect l="5080" t="35909" r="36827"/>
          <a:stretch>
            <a:fillRect/>
          </a:stretch>
        </p:blipFill>
        <p:spPr bwMode="auto">
          <a:xfrm>
            <a:off x="-73025" y="1076325"/>
            <a:ext cx="5278438" cy="582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5205413" y="890588"/>
            <a:ext cx="5784850" cy="50768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5400" noProof="1">
                <a:solidFill>
                  <a:schemeClr val="accent4">
                    <a:lumMod val="50000"/>
                  </a:schemeClr>
                </a:solidFill>
                <a:latin typeface="方正少儿_GBK" charset="-122"/>
                <a:ea typeface="方正少儿_GBK" charset="-122"/>
              </a:rPr>
              <a:t>       </a:t>
            </a:r>
            <a:r>
              <a:rPr lang="zh-CN" altLang="en-US" sz="5400" noProof="1">
                <a:solidFill>
                  <a:schemeClr val="accent4">
                    <a:lumMod val="50000"/>
                  </a:schemeClr>
                </a:solidFill>
                <a:latin typeface="方正少儿_GBK" charset="-122"/>
                <a:ea typeface="方正少儿_GBK" charset="-122"/>
              </a:rPr>
              <a:t>你自己可以说出多少形容季节的词语呢？用笔记本把它们抄下来，读一读，记一记吧！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644525" y="1071563"/>
            <a:ext cx="10902950" cy="4522787"/>
          </a:xfrm>
          <a:prstGeom prst="rect">
            <a:avLst/>
          </a:prstGeom>
          <a:solidFill>
            <a:schemeClr val="accent2">
              <a:lumMod val="20000"/>
              <a:lumOff val="80000"/>
              <a:alpha val="75000"/>
            </a:schemeClr>
          </a:solidFill>
        </p:spPr>
        <p:txBody>
          <a:bodyPr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6000" b="1" noProof="1">
                <a:solidFill>
                  <a:schemeClr val="accent4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秋高气爽  天高云淡  秋风习习</a:t>
            </a:r>
          </a:p>
          <a:p>
            <a:pPr>
              <a:lnSpc>
                <a:spcPct val="160000"/>
              </a:lnSpc>
            </a:pPr>
            <a:r>
              <a:rPr lang="zh-CN" altLang="en-US" sz="6000" b="1" noProof="1">
                <a:solidFill>
                  <a:schemeClr val="accent4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一叶知秋  金桂飘香  层林尽染</a:t>
            </a:r>
          </a:p>
          <a:p>
            <a:pPr>
              <a:lnSpc>
                <a:spcPct val="160000"/>
              </a:lnSpc>
            </a:pPr>
            <a:r>
              <a:rPr lang="zh-CN" altLang="en-US" sz="6000" b="1" noProof="1">
                <a:solidFill>
                  <a:schemeClr val="accent4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五谷丰登  果实累累  春华秋实</a:t>
            </a:r>
          </a:p>
        </p:txBody>
      </p:sp>
      <p:grpSp>
        <p:nvGrpSpPr>
          <p:cNvPr id="38915" name="组合 8"/>
          <p:cNvGrpSpPr>
            <a:grpSpLocks/>
          </p:cNvGrpSpPr>
          <p:nvPr/>
        </p:nvGrpSpPr>
        <p:grpSpPr bwMode="auto">
          <a:xfrm>
            <a:off x="219075" y="198438"/>
            <a:ext cx="3221038" cy="714375"/>
            <a:chOff x="1328" y="452"/>
            <a:chExt cx="5073" cy="1126"/>
          </a:xfrm>
        </p:grpSpPr>
        <p:pic>
          <p:nvPicPr>
            <p:cNvPr id="38916" name="图片 14" descr="PPT图标蓝色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8917" name="TextBox 76"/>
            <p:cNvSpPr txBox="1">
              <a:spLocks noChangeArrowheads="1"/>
            </p:cNvSpPr>
            <p:nvPr/>
          </p:nvSpPr>
          <p:spPr bwMode="auto">
            <a:xfrm>
              <a:off x="1328" y="452"/>
              <a:ext cx="3632" cy="1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4000" b="1">
                  <a:sym typeface="Calibri" pitchFamily="34" charset="0"/>
                </a:rPr>
                <a:t>日积月累</a:t>
              </a:r>
            </a:p>
          </p:txBody>
        </p:sp>
      </p:grpSp>
    </p:spTree>
  </p:cSld>
  <p:clrMapOvr>
    <a:masterClrMapping/>
  </p:clrMapOvr>
  <p:transition spd="slow" advTm="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9"/>
          <p:cNvSpPr>
            <a:spLocks noChangeArrowheads="1"/>
          </p:cNvSpPr>
          <p:nvPr/>
        </p:nvSpPr>
        <p:spPr bwMode="auto">
          <a:xfrm>
            <a:off x="1795463" y="3136900"/>
            <a:ext cx="8601075" cy="2070100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002060"/>
            </a:solidFill>
            <a:round/>
            <a:headEnd/>
            <a:tailEnd/>
          </a:ln>
        </p:spPr>
        <p:txBody>
          <a:bodyPr anchor="ctr"/>
          <a:lstStyle/>
          <a:p>
            <a:pPr>
              <a:lnSpc>
                <a:spcPct val="130000"/>
              </a:lnSpc>
            </a:pPr>
            <a:r>
              <a:rPr lang="zh-CN" altLang="en-US" sz="4400" b="1">
                <a:solidFill>
                  <a:srgbClr val="CC6600"/>
                </a:solidFill>
                <a:latin typeface="宋体" pitchFamily="2" charset="-122"/>
                <a:sym typeface="Calibri" pitchFamily="34" charset="0"/>
              </a:rPr>
              <a:t>    读书的时候，如果遇到不理解的词语，你会怎样做呢？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73150" y="1031875"/>
            <a:ext cx="10047288" cy="1863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800" b="1" noProof="1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4800" b="1" noProof="1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</a:rPr>
              <a:t>分小组完成下面的活动，看看哪个小组总结的方法多。</a:t>
            </a:r>
          </a:p>
        </p:txBody>
      </p:sp>
      <p:grpSp>
        <p:nvGrpSpPr>
          <p:cNvPr id="8196" name="组合 8"/>
          <p:cNvGrpSpPr>
            <a:grpSpLocks/>
          </p:cNvGrpSpPr>
          <p:nvPr/>
        </p:nvGrpSpPr>
        <p:grpSpPr bwMode="auto">
          <a:xfrm>
            <a:off x="219075" y="198438"/>
            <a:ext cx="3221038" cy="714375"/>
            <a:chOff x="1328" y="452"/>
            <a:chExt cx="5073" cy="1126"/>
          </a:xfrm>
        </p:grpSpPr>
        <p:pic>
          <p:nvPicPr>
            <p:cNvPr id="8197" name="图片 14" descr="PPT图标蓝色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198" name="TextBox 76"/>
            <p:cNvSpPr txBox="1">
              <a:spLocks noChangeArrowheads="1"/>
            </p:cNvSpPr>
            <p:nvPr/>
          </p:nvSpPr>
          <p:spPr bwMode="auto">
            <a:xfrm>
              <a:off x="1328" y="452"/>
              <a:ext cx="3632" cy="1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4000" b="1">
                  <a:sym typeface="Calibri" pitchFamily="34" charset="0"/>
                </a:rPr>
                <a:t>交流平台</a:t>
              </a:r>
            </a:p>
          </p:txBody>
        </p:sp>
      </p:grpSp>
    </p:spTree>
  </p:cSld>
  <p:clrMapOvr>
    <a:masterClrMapping/>
  </p:clrMapOvr>
  <p:transition spd="slow" advTm="0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 cstate="print"/>
          <a:srcRect l="5080" t="35909" r="36827"/>
          <a:stretch>
            <a:fillRect/>
          </a:stretch>
        </p:blipFill>
        <p:spPr bwMode="auto">
          <a:xfrm>
            <a:off x="-73025" y="1076325"/>
            <a:ext cx="5278438" cy="582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5205413" y="1536700"/>
            <a:ext cx="5784850" cy="4079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5400" noProof="1">
                <a:solidFill>
                  <a:schemeClr val="accent4">
                    <a:lumMod val="50000"/>
                  </a:schemeClr>
                </a:solidFill>
                <a:latin typeface="方正少儿_GBK" charset="-122"/>
                <a:ea typeface="方正少儿_GBK" charset="-122"/>
              </a:rPr>
              <a:t>       </a:t>
            </a:r>
            <a:r>
              <a:rPr lang="zh-CN" altLang="en-US" sz="5400" noProof="1">
                <a:solidFill>
                  <a:schemeClr val="accent4">
                    <a:lumMod val="50000"/>
                  </a:schemeClr>
                </a:solidFill>
                <a:latin typeface="方正少儿_GBK" charset="-122"/>
                <a:ea typeface="方正少儿_GBK" charset="-122"/>
              </a:rPr>
              <a:t>我们又学会了九个写秋天的词，真棒！要记下来，会写会用哦！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图片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C9B"/>
              </a:clrFrom>
              <a:clrTo>
                <a:srgbClr val="FFFC9B">
                  <a:alpha val="0"/>
                </a:srgbClr>
              </a:clrTo>
            </a:clrChange>
          </a:blip>
          <a:srcRect l="17130" t="9306" r="15419"/>
          <a:stretch>
            <a:fillRect/>
          </a:stretch>
        </p:blipFill>
        <p:spPr bwMode="auto">
          <a:xfrm>
            <a:off x="6591300" y="2243138"/>
            <a:ext cx="4565650" cy="457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云形标注 4"/>
          <p:cNvSpPr/>
          <p:nvPr/>
        </p:nvSpPr>
        <p:spPr>
          <a:xfrm>
            <a:off x="219075" y="1381125"/>
            <a:ext cx="6175375" cy="4405313"/>
          </a:xfrm>
          <a:prstGeom prst="cloudCallout">
            <a:avLst>
              <a:gd name="adj1" fmla="val 74102"/>
              <a:gd name="adj2" fmla="val -25716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altLang="zh-CN" sz="4400" b="1" noProof="1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400" b="1" noProof="1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开始使用钢笔，注意执笔姿势和坐姿，把字写的规范、端正、整洁。</a:t>
            </a:r>
          </a:p>
        </p:txBody>
      </p:sp>
      <p:grpSp>
        <p:nvGrpSpPr>
          <p:cNvPr id="41988" name="组合 8"/>
          <p:cNvGrpSpPr>
            <a:grpSpLocks/>
          </p:cNvGrpSpPr>
          <p:nvPr/>
        </p:nvGrpSpPr>
        <p:grpSpPr bwMode="auto">
          <a:xfrm>
            <a:off x="219075" y="198438"/>
            <a:ext cx="3221038" cy="714375"/>
            <a:chOff x="1328" y="452"/>
            <a:chExt cx="5073" cy="1126"/>
          </a:xfrm>
        </p:grpSpPr>
        <p:pic>
          <p:nvPicPr>
            <p:cNvPr id="41989" name="图片 14" descr="PPT图标蓝色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990" name="TextBox 76"/>
            <p:cNvSpPr txBox="1">
              <a:spLocks noChangeArrowheads="1"/>
            </p:cNvSpPr>
            <p:nvPr/>
          </p:nvSpPr>
          <p:spPr bwMode="auto">
            <a:xfrm>
              <a:off x="1328" y="452"/>
              <a:ext cx="3632" cy="1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4000" b="1">
                  <a:sym typeface="Calibri" pitchFamily="34" charset="0"/>
                </a:rPr>
                <a:t>书写提示</a:t>
              </a:r>
            </a:p>
          </p:txBody>
        </p:sp>
      </p:grpSp>
    </p:spTree>
  </p:cSld>
  <p:clrMapOvr>
    <a:masterClrMapping/>
  </p:clrMapOvr>
  <p:transition spd="slow" advTm="0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4" name="组合 43"/>
          <p:cNvGrpSpPr>
            <a:grpSpLocks/>
          </p:cNvGrpSpPr>
          <p:nvPr/>
        </p:nvGrpSpPr>
        <p:grpSpPr bwMode="auto">
          <a:xfrm>
            <a:off x="146050" y="506413"/>
            <a:ext cx="5903913" cy="5780087"/>
            <a:chOff x="9365" y="1040"/>
            <a:chExt cx="9298" cy="9102"/>
          </a:xfrm>
        </p:grpSpPr>
        <p:grpSp>
          <p:nvGrpSpPr>
            <p:cNvPr id="44035" name="组合 35"/>
            <p:cNvGrpSpPr>
              <a:grpSpLocks/>
            </p:cNvGrpSpPr>
            <p:nvPr/>
          </p:nvGrpSpPr>
          <p:grpSpPr bwMode="auto">
            <a:xfrm>
              <a:off x="9365" y="1040"/>
              <a:ext cx="9298" cy="9099"/>
              <a:chOff x="9365" y="1040"/>
              <a:chExt cx="9298" cy="9099"/>
            </a:xfrm>
          </p:grpSpPr>
          <p:grpSp>
            <p:nvGrpSpPr>
              <p:cNvPr id="44036" name="组合 19"/>
              <p:cNvGrpSpPr>
                <a:grpSpLocks/>
              </p:cNvGrpSpPr>
              <p:nvPr/>
            </p:nvGrpSpPr>
            <p:grpSpPr bwMode="auto">
              <a:xfrm>
                <a:off x="9365" y="7865"/>
                <a:ext cx="9299" cy="2274"/>
                <a:chOff x="8855" y="7757"/>
                <a:chExt cx="9299" cy="2274"/>
              </a:xfrm>
            </p:grpSpPr>
            <p:pic>
              <p:nvPicPr>
                <p:cNvPr id="44037" name="图片 15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 l="55087" t="29495" r="7915" b="22250"/>
                <a:stretch>
                  <a:fillRect/>
                </a:stretch>
              </p:blipFill>
              <p:spPr bwMode="auto">
                <a:xfrm>
                  <a:off x="15830" y="7757"/>
                  <a:ext cx="2325" cy="22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4038" name="图片 16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 l="55087" t="29495" r="7915" b="22250"/>
                <a:stretch>
                  <a:fillRect/>
                </a:stretch>
              </p:blipFill>
              <p:spPr bwMode="auto">
                <a:xfrm>
                  <a:off x="13505" y="7757"/>
                  <a:ext cx="2325" cy="22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4039" name="图片 17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 l="55087" t="29495" r="7915" b="22250"/>
                <a:stretch>
                  <a:fillRect/>
                </a:stretch>
              </p:blipFill>
              <p:spPr bwMode="auto">
                <a:xfrm>
                  <a:off x="11180" y="7757"/>
                  <a:ext cx="2325" cy="22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4040" name="图片 18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 l="55087" t="29495" r="7915" b="22250"/>
                <a:stretch>
                  <a:fillRect/>
                </a:stretch>
              </p:blipFill>
              <p:spPr bwMode="auto">
                <a:xfrm>
                  <a:off x="8855" y="7757"/>
                  <a:ext cx="2325" cy="22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44041" name="组合 20"/>
              <p:cNvGrpSpPr>
                <a:grpSpLocks/>
              </p:cNvGrpSpPr>
              <p:nvPr/>
            </p:nvGrpSpPr>
            <p:grpSpPr bwMode="auto">
              <a:xfrm>
                <a:off x="9365" y="5590"/>
                <a:ext cx="9299" cy="2274"/>
                <a:chOff x="8855" y="7757"/>
                <a:chExt cx="9299" cy="2274"/>
              </a:xfrm>
            </p:grpSpPr>
            <p:pic>
              <p:nvPicPr>
                <p:cNvPr id="44042" name="图片 21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 l="55087" t="29495" r="7915" b="22250"/>
                <a:stretch>
                  <a:fillRect/>
                </a:stretch>
              </p:blipFill>
              <p:spPr bwMode="auto">
                <a:xfrm>
                  <a:off x="15830" y="7757"/>
                  <a:ext cx="2325" cy="22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4043" name="图片 22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 l="55087" t="29495" r="7915" b="22250"/>
                <a:stretch>
                  <a:fillRect/>
                </a:stretch>
              </p:blipFill>
              <p:spPr bwMode="auto">
                <a:xfrm>
                  <a:off x="13505" y="7757"/>
                  <a:ext cx="2325" cy="22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4044" name="图片 23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 l="55087" t="29495" r="7915" b="22250"/>
                <a:stretch>
                  <a:fillRect/>
                </a:stretch>
              </p:blipFill>
              <p:spPr bwMode="auto">
                <a:xfrm>
                  <a:off x="11180" y="7757"/>
                  <a:ext cx="2325" cy="22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4045" name="图片 24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 l="55087" t="29495" r="7915" b="22250"/>
                <a:stretch>
                  <a:fillRect/>
                </a:stretch>
              </p:blipFill>
              <p:spPr bwMode="auto">
                <a:xfrm>
                  <a:off x="8855" y="7757"/>
                  <a:ext cx="2325" cy="22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44046" name="组合 25"/>
              <p:cNvGrpSpPr>
                <a:grpSpLocks/>
              </p:cNvGrpSpPr>
              <p:nvPr/>
            </p:nvGrpSpPr>
            <p:grpSpPr bwMode="auto">
              <a:xfrm>
                <a:off x="9365" y="3315"/>
                <a:ext cx="9299" cy="2274"/>
                <a:chOff x="8855" y="7757"/>
                <a:chExt cx="9299" cy="2274"/>
              </a:xfrm>
            </p:grpSpPr>
            <p:pic>
              <p:nvPicPr>
                <p:cNvPr id="44047" name="图片 26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 l="55087" t="29495" r="7915" b="22250"/>
                <a:stretch>
                  <a:fillRect/>
                </a:stretch>
              </p:blipFill>
              <p:spPr bwMode="auto">
                <a:xfrm>
                  <a:off x="15830" y="7757"/>
                  <a:ext cx="2325" cy="22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4048" name="图片 27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 l="55087" t="29495" r="7915" b="22250"/>
                <a:stretch>
                  <a:fillRect/>
                </a:stretch>
              </p:blipFill>
              <p:spPr bwMode="auto">
                <a:xfrm>
                  <a:off x="13505" y="7757"/>
                  <a:ext cx="2325" cy="22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4049" name="图片 28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 l="55087" t="29495" r="7915" b="22250"/>
                <a:stretch>
                  <a:fillRect/>
                </a:stretch>
              </p:blipFill>
              <p:spPr bwMode="auto">
                <a:xfrm>
                  <a:off x="11180" y="7757"/>
                  <a:ext cx="2325" cy="22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4050" name="图片 29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 l="55087" t="29495" r="7915" b="22250"/>
                <a:stretch>
                  <a:fillRect/>
                </a:stretch>
              </p:blipFill>
              <p:spPr bwMode="auto">
                <a:xfrm>
                  <a:off x="8855" y="7757"/>
                  <a:ext cx="2325" cy="22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44051" name="组合 30"/>
              <p:cNvGrpSpPr>
                <a:grpSpLocks/>
              </p:cNvGrpSpPr>
              <p:nvPr/>
            </p:nvGrpSpPr>
            <p:grpSpPr bwMode="auto">
              <a:xfrm>
                <a:off x="9365" y="1040"/>
                <a:ext cx="9299" cy="2274"/>
                <a:chOff x="8855" y="7757"/>
                <a:chExt cx="9299" cy="2274"/>
              </a:xfrm>
            </p:grpSpPr>
            <p:pic>
              <p:nvPicPr>
                <p:cNvPr id="44052" name="图片 31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 l="55087" t="29495" r="7915" b="22250"/>
                <a:stretch>
                  <a:fillRect/>
                </a:stretch>
              </p:blipFill>
              <p:spPr bwMode="auto">
                <a:xfrm>
                  <a:off x="15830" y="7757"/>
                  <a:ext cx="2325" cy="22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4053" name="图片 32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 l="55087" t="29495" r="7915" b="22250"/>
                <a:stretch>
                  <a:fillRect/>
                </a:stretch>
              </p:blipFill>
              <p:spPr bwMode="auto">
                <a:xfrm>
                  <a:off x="13505" y="7757"/>
                  <a:ext cx="2325" cy="22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4054" name="图片 33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 l="55087" t="29495" r="7915" b="22250"/>
                <a:stretch>
                  <a:fillRect/>
                </a:stretch>
              </p:blipFill>
              <p:spPr bwMode="auto">
                <a:xfrm>
                  <a:off x="11180" y="7757"/>
                  <a:ext cx="2325" cy="22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4055" name="图片 34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 l="55087" t="29495" r="7915" b="22250"/>
                <a:stretch>
                  <a:fillRect/>
                </a:stretch>
              </p:blipFill>
              <p:spPr bwMode="auto">
                <a:xfrm>
                  <a:off x="8855" y="7757"/>
                  <a:ext cx="2325" cy="22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sp>
          <p:nvSpPr>
            <p:cNvPr id="3" name="文本框 2"/>
            <p:cNvSpPr txBox="1"/>
            <p:nvPr/>
          </p:nvSpPr>
          <p:spPr>
            <a:xfrm>
              <a:off x="9480" y="1040"/>
              <a:ext cx="2095" cy="22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8800" b="1" noProof="1">
                  <a:solidFill>
                    <a:schemeClr val="accent3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狂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4130" y="3315"/>
              <a:ext cx="2095" cy="22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8800" b="1" noProof="1">
                  <a:solidFill>
                    <a:schemeClr val="accent3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票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4130" y="1040"/>
              <a:ext cx="2093" cy="22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8800" b="1" noProof="1">
                  <a:solidFill>
                    <a:schemeClr val="accent3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排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4130" y="5590"/>
              <a:ext cx="2095" cy="22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8800" b="1" noProof="1">
                  <a:solidFill>
                    <a:schemeClr val="accent3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寒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4130" y="7865"/>
              <a:ext cx="2095" cy="22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8800" b="1" noProof="1">
                  <a:solidFill>
                    <a:schemeClr val="accent3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假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9480" y="7867"/>
              <a:ext cx="2095" cy="22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8800" b="1" noProof="1">
                  <a:solidFill>
                    <a:schemeClr val="accent3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臂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9480" y="5587"/>
              <a:ext cx="2095" cy="22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8800" b="1" noProof="1">
                  <a:solidFill>
                    <a:schemeClr val="accent3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盖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9480" y="3315"/>
              <a:ext cx="2095" cy="22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8800" b="1" noProof="1">
                  <a:solidFill>
                    <a:schemeClr val="accent3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铺</a:t>
              </a:r>
            </a:p>
          </p:txBody>
        </p:sp>
      </p:grpSp>
      <p:sp>
        <p:nvSpPr>
          <p:cNvPr id="45" name="云形标注 44"/>
          <p:cNvSpPr/>
          <p:nvPr/>
        </p:nvSpPr>
        <p:spPr>
          <a:xfrm>
            <a:off x="6616700" y="1598613"/>
            <a:ext cx="5722938" cy="4067175"/>
          </a:xfrm>
          <a:prstGeom prst="cloudCallout">
            <a:avLst>
              <a:gd name="adj1" fmla="val -54905"/>
              <a:gd name="adj2" fmla="val -61786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altLang="zh-CN" sz="4400" b="1" noProof="1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zh-CN" altLang="en-US" sz="4400" b="1" noProof="1">
              <a:solidFill>
                <a:schemeClr val="accent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4065" name="文本框 45"/>
          <p:cNvSpPr txBox="1">
            <a:spLocks noChangeArrowheads="1"/>
          </p:cNvSpPr>
          <p:nvPr/>
        </p:nvSpPr>
        <p:spPr bwMode="auto">
          <a:xfrm>
            <a:off x="7181850" y="2355850"/>
            <a:ext cx="4884738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945A04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    </a:t>
            </a:r>
            <a:r>
              <a:rPr lang="zh-CN" altLang="en-US" sz="4000" b="1">
                <a:solidFill>
                  <a:srgbClr val="945A04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横画要写得平稳，竖画要写得端正。横平竖直，字就写得平稳端正。</a:t>
            </a:r>
          </a:p>
        </p:txBody>
      </p:sp>
    </p:spTree>
  </p:cSld>
  <p:clrMapOvr>
    <a:masterClrMapping/>
  </p:clrMapOvr>
  <p:transition spd="slow" advTm="0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图片 33"/>
          <p:cNvPicPr>
            <a:picLocks noChangeAspect="1" noChangeArrowheads="1"/>
          </p:cNvPicPr>
          <p:nvPr/>
        </p:nvPicPr>
        <p:blipFill>
          <a:blip r:embed="rId3" cstate="print"/>
          <a:srcRect l="55087" t="29495" r="7915" b="22250"/>
          <a:stretch>
            <a:fillRect/>
          </a:stretch>
        </p:blipFill>
        <p:spPr bwMode="auto">
          <a:xfrm>
            <a:off x="927100" y="1087438"/>
            <a:ext cx="2705100" cy="264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1057275" y="1087438"/>
            <a:ext cx="2444750" cy="26463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66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狂</a:t>
            </a:r>
          </a:p>
        </p:txBody>
      </p:sp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4" cstate="print"/>
          <a:srcRect r="62827"/>
          <a:stretch>
            <a:fillRect/>
          </a:stretch>
        </p:blipFill>
        <p:spPr bwMode="auto">
          <a:xfrm>
            <a:off x="1057275" y="1087438"/>
            <a:ext cx="909638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圆角矩形 7"/>
          <p:cNvSpPr/>
          <p:nvPr/>
        </p:nvSpPr>
        <p:spPr>
          <a:xfrm>
            <a:off x="4125913" y="2270125"/>
            <a:ext cx="7773987" cy="3321050"/>
          </a:xfrm>
          <a:prstGeom prst="roundRect">
            <a:avLst>
              <a:gd name="adj" fmla="val 30885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30000"/>
              </a:lnSpc>
            </a:pPr>
            <a:r>
              <a:rPr lang="en-US" altLang="zh-CN" sz="48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8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注意</a:t>
            </a:r>
            <a:r>
              <a:rPr lang="en-US" altLang="zh-CN" sz="48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8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狂</a:t>
            </a:r>
            <a:r>
              <a:rPr lang="en-US" altLang="zh-CN" sz="48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48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在田字格中的占位情况，特别要注意反犬旁的笔画和写法。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图片 33"/>
          <p:cNvPicPr>
            <a:picLocks noChangeAspect="1" noChangeArrowheads="1"/>
          </p:cNvPicPr>
          <p:nvPr/>
        </p:nvPicPr>
        <p:blipFill>
          <a:blip r:embed="rId3" cstate="print"/>
          <a:srcRect l="55087" t="29495" r="7915" b="22250"/>
          <a:stretch>
            <a:fillRect/>
          </a:stretch>
        </p:blipFill>
        <p:spPr bwMode="auto">
          <a:xfrm>
            <a:off x="2039938" y="101600"/>
            <a:ext cx="2703512" cy="264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2168525" y="101600"/>
            <a:ext cx="2446338" cy="26463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66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铺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555625" y="3028950"/>
            <a:ext cx="10875963" cy="3514725"/>
          </a:xfrm>
          <a:prstGeom prst="roundRect">
            <a:avLst>
              <a:gd name="adj" fmla="val 30885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30000"/>
              </a:lnSpc>
            </a:pPr>
            <a:r>
              <a:rPr lang="en-US" altLang="zh-CN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注意这两个字都是左边窄右边宽。其中</a:t>
            </a:r>
            <a:r>
              <a:rPr lang="en-US" altLang="zh-CN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铺</a:t>
            </a:r>
            <a:r>
              <a:rPr lang="en-US" altLang="zh-CN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的部首的最后一笔是竖提，右上角的点不要忘记；</a:t>
            </a:r>
            <a:r>
              <a:rPr lang="en-US" altLang="zh-CN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排</a:t>
            </a:r>
            <a:r>
              <a:rPr lang="en-US" altLang="zh-CN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的部首的最后一笔是提，右边是</a:t>
            </a:r>
            <a:r>
              <a:rPr lang="en-US" altLang="zh-CN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非</a:t>
            </a:r>
            <a:r>
              <a:rPr lang="en-US" altLang="zh-CN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</a:p>
        </p:txBody>
      </p:sp>
      <p:pic>
        <p:nvPicPr>
          <p:cNvPr id="48133" name="图片 1"/>
          <p:cNvPicPr>
            <a:picLocks noChangeAspect="1" noChangeArrowheads="1"/>
          </p:cNvPicPr>
          <p:nvPr/>
        </p:nvPicPr>
        <p:blipFill>
          <a:blip r:embed="rId3" cstate="print"/>
          <a:srcRect l="55087" t="29495" r="7915" b="22250"/>
          <a:stretch>
            <a:fillRect/>
          </a:stretch>
        </p:blipFill>
        <p:spPr bwMode="auto">
          <a:xfrm>
            <a:off x="7429500" y="101600"/>
            <a:ext cx="2703513" cy="264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7558088" y="101600"/>
            <a:ext cx="2446337" cy="264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66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排</a:t>
            </a:r>
          </a:p>
        </p:txBody>
      </p:sp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4" cstate="print"/>
          <a:srcRect r="59663"/>
          <a:stretch>
            <a:fillRect/>
          </a:stretch>
        </p:blipFill>
        <p:spPr bwMode="auto">
          <a:xfrm>
            <a:off x="2168525" y="101600"/>
            <a:ext cx="98742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5" cstate="print"/>
          <a:srcRect r="62595"/>
          <a:stretch>
            <a:fillRect/>
          </a:stretch>
        </p:blipFill>
        <p:spPr bwMode="auto">
          <a:xfrm>
            <a:off x="7558088" y="101600"/>
            <a:ext cx="915987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图片 33"/>
          <p:cNvPicPr>
            <a:picLocks noChangeAspect="1" noChangeArrowheads="1"/>
          </p:cNvPicPr>
          <p:nvPr/>
        </p:nvPicPr>
        <p:blipFill>
          <a:blip r:embed="rId3" cstate="print"/>
          <a:srcRect l="55087" t="29495" r="7915" b="22250"/>
          <a:stretch>
            <a:fillRect/>
          </a:stretch>
        </p:blipFill>
        <p:spPr bwMode="auto">
          <a:xfrm>
            <a:off x="927100" y="1087438"/>
            <a:ext cx="2705100" cy="264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1136650" y="1087438"/>
            <a:ext cx="2284413" cy="26463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66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盖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3883025" y="1620838"/>
            <a:ext cx="8207375" cy="4338637"/>
          </a:xfrm>
          <a:prstGeom prst="roundRect">
            <a:avLst>
              <a:gd name="adj" fmla="val 30885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30000"/>
              </a:lnSpc>
            </a:pPr>
            <a:r>
              <a:rPr lang="en-US" altLang="zh-CN" sz="40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0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注意</a:t>
            </a:r>
            <a:r>
              <a:rPr lang="en-US" altLang="zh-CN" sz="40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0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盖</a:t>
            </a:r>
            <a:r>
              <a:rPr lang="en-US" altLang="zh-CN" sz="40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40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在田字格中的占位情况，上面两点的写法要看清，中间的</a:t>
            </a:r>
            <a:r>
              <a:rPr lang="en-US" altLang="zh-CN" sz="40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0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王</a:t>
            </a:r>
            <a:r>
              <a:rPr lang="en-US" altLang="zh-CN" sz="40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40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跟平时写法不一样，最后一横跟第一横长度差不多，下面是一个</a:t>
            </a:r>
            <a:r>
              <a:rPr lang="en-US" altLang="zh-CN" sz="40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0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皿</a:t>
            </a:r>
            <a:r>
              <a:rPr lang="en-US" altLang="zh-CN" sz="40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40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4" cstate="print"/>
          <a:srcRect t="27345" b="45718"/>
          <a:stretch>
            <a:fillRect/>
          </a:stretch>
        </p:blipFill>
        <p:spPr bwMode="auto">
          <a:xfrm>
            <a:off x="1135063" y="1809750"/>
            <a:ext cx="22860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图片 33"/>
          <p:cNvPicPr>
            <a:picLocks noChangeAspect="1" noChangeArrowheads="1"/>
          </p:cNvPicPr>
          <p:nvPr/>
        </p:nvPicPr>
        <p:blipFill>
          <a:blip r:embed="rId3" cstate="print"/>
          <a:srcRect l="55087" t="29495" r="7915" b="22250"/>
          <a:stretch>
            <a:fillRect/>
          </a:stretch>
        </p:blipFill>
        <p:spPr bwMode="auto">
          <a:xfrm>
            <a:off x="927100" y="1087438"/>
            <a:ext cx="2705100" cy="264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1057275" y="1087438"/>
            <a:ext cx="2444750" cy="26463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66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臂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3867150" y="1831975"/>
            <a:ext cx="7900988" cy="4079875"/>
          </a:xfrm>
          <a:prstGeom prst="roundRect">
            <a:avLst>
              <a:gd name="adj" fmla="val 30885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30000"/>
              </a:lnSpc>
            </a:pPr>
            <a:r>
              <a:rPr lang="en-US" altLang="zh-CN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   “</a:t>
            </a:r>
            <a:r>
              <a:rPr lang="zh-CN" altLang="en-US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臂</a:t>
            </a:r>
            <a:r>
              <a:rPr lang="en-US" altLang="zh-CN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是上下结构的，书写时要注意下面</a:t>
            </a:r>
            <a:r>
              <a:rPr lang="en-US" altLang="zh-CN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月</a:t>
            </a:r>
            <a:r>
              <a:rPr lang="en-US" altLang="zh-CN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的写法</a:t>
            </a:r>
            <a:r>
              <a:rPr lang="zh-CN" altLang="en-US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（第一笔由撇变成竖），上面要写得稍宽一点</a:t>
            </a:r>
            <a:r>
              <a:rPr lang="zh-CN" altLang="en-US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图片 33"/>
          <p:cNvPicPr>
            <a:picLocks noChangeAspect="1" noChangeArrowheads="1"/>
          </p:cNvPicPr>
          <p:nvPr/>
        </p:nvPicPr>
        <p:blipFill>
          <a:blip r:embed="rId3" cstate="print"/>
          <a:srcRect l="55087" t="29495" r="7915" b="22250"/>
          <a:stretch>
            <a:fillRect/>
          </a:stretch>
        </p:blipFill>
        <p:spPr bwMode="auto">
          <a:xfrm>
            <a:off x="409575" y="1087438"/>
            <a:ext cx="2705100" cy="264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539750" y="1087438"/>
            <a:ext cx="2444750" cy="26463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66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票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3260725" y="1331913"/>
            <a:ext cx="8745538" cy="4759325"/>
          </a:xfrm>
          <a:prstGeom prst="roundRect">
            <a:avLst>
              <a:gd name="adj" fmla="val 30885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30000"/>
              </a:lnSpc>
            </a:pPr>
            <a:r>
              <a:rPr lang="en-US" altLang="zh-CN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注意</a:t>
            </a:r>
            <a:r>
              <a:rPr lang="en-US" altLang="zh-CN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票</a:t>
            </a:r>
            <a:r>
              <a:rPr lang="en-US" altLang="zh-CN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在田字格中的占位情况，特别要注意的</a:t>
            </a:r>
            <a:r>
              <a:rPr lang="en-US" altLang="zh-CN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西</a:t>
            </a:r>
            <a:r>
              <a:rPr lang="en-US" altLang="zh-CN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en-US" altLang="zh-CN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示</a:t>
            </a:r>
            <a:r>
              <a:rPr lang="en-US" altLang="zh-CN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的写法</a:t>
            </a:r>
            <a:r>
              <a:rPr lang="zh-CN" altLang="en-US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与平常的不同</a:t>
            </a:r>
            <a:r>
              <a:rPr lang="zh-CN" altLang="en-US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。（</a:t>
            </a:r>
            <a:r>
              <a:rPr lang="en-US" altLang="zh-CN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西</a:t>
            </a:r>
            <a:r>
              <a:rPr lang="en-US" altLang="zh-CN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里面变成两竖，</a:t>
            </a:r>
            <a:r>
              <a:rPr lang="en-US" altLang="zh-CN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示</a:t>
            </a:r>
            <a:r>
              <a:rPr lang="en-US" altLang="zh-CN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写得宽一些，第二横要长）</a:t>
            </a:r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4" cstate="print"/>
          <a:srcRect t="13217" b="53490"/>
          <a:stretch>
            <a:fillRect/>
          </a:stretch>
        </p:blipFill>
        <p:spPr bwMode="auto">
          <a:xfrm>
            <a:off x="539750" y="1428750"/>
            <a:ext cx="2447925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4" cstate="print"/>
          <a:srcRect t="46198"/>
          <a:stretch>
            <a:fillRect/>
          </a:stretch>
        </p:blipFill>
        <p:spPr bwMode="auto">
          <a:xfrm>
            <a:off x="536575" y="2309813"/>
            <a:ext cx="2447925" cy="14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图片 33"/>
          <p:cNvPicPr>
            <a:picLocks noChangeAspect="1" noChangeArrowheads="1"/>
          </p:cNvPicPr>
          <p:nvPr/>
        </p:nvPicPr>
        <p:blipFill>
          <a:blip r:embed="rId3" cstate="print"/>
          <a:srcRect l="55087" t="29495" r="7915" b="22250"/>
          <a:stretch>
            <a:fillRect/>
          </a:stretch>
        </p:blipFill>
        <p:spPr bwMode="auto">
          <a:xfrm>
            <a:off x="927100" y="1087438"/>
            <a:ext cx="2705100" cy="264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1136650" y="1087438"/>
            <a:ext cx="2284413" cy="26463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66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寒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3867150" y="1831975"/>
            <a:ext cx="7900988" cy="4079875"/>
          </a:xfrm>
          <a:prstGeom prst="roundRect">
            <a:avLst>
              <a:gd name="adj" fmla="val 30885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30000"/>
              </a:lnSpc>
            </a:pPr>
            <a:r>
              <a:rPr lang="en-US" altLang="zh-CN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注意</a:t>
            </a:r>
            <a:r>
              <a:rPr lang="en-US" altLang="zh-CN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寒</a:t>
            </a:r>
            <a:r>
              <a:rPr lang="en-US" altLang="zh-CN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在田字格中的占位情况，特别要注意下面两点在同一垂直线上，第二点要稍大一些。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图片 33"/>
          <p:cNvPicPr>
            <a:picLocks noChangeAspect="1" noChangeArrowheads="1"/>
          </p:cNvPicPr>
          <p:nvPr/>
        </p:nvPicPr>
        <p:blipFill>
          <a:blip r:embed="rId3" cstate="print"/>
          <a:srcRect l="55087" t="29495" r="7915" b="22250"/>
          <a:stretch>
            <a:fillRect/>
          </a:stretch>
        </p:blipFill>
        <p:spPr bwMode="auto">
          <a:xfrm>
            <a:off x="927100" y="1087438"/>
            <a:ext cx="2705100" cy="264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1112838" y="1087438"/>
            <a:ext cx="2333625" cy="26463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66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假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3776663" y="2501900"/>
            <a:ext cx="8156575" cy="2997200"/>
          </a:xfrm>
          <a:prstGeom prst="roundRect">
            <a:avLst>
              <a:gd name="adj" fmla="val 30885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30000"/>
              </a:lnSpc>
            </a:pPr>
            <a:r>
              <a:rPr lang="en-US" altLang="zh-CN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   “</a:t>
            </a:r>
            <a:r>
              <a:rPr lang="zh-CN" altLang="en-US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假</a:t>
            </a:r>
            <a:r>
              <a:rPr lang="en-US" altLang="zh-CN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是左中右结构的，</a:t>
            </a:r>
            <a:r>
              <a:rPr lang="zh-CN" altLang="en-US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注意在书写时要写得结构紧凑，排列好各部分在格中的位置</a:t>
            </a:r>
            <a:r>
              <a:rPr lang="zh-CN" altLang="en-US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885" t="11192" r="21890" b="8653"/>
          <a:stretch>
            <a:fillRect/>
          </a:stretch>
        </p:blipFill>
        <p:spPr bwMode="auto">
          <a:xfrm>
            <a:off x="8775700" y="2425700"/>
            <a:ext cx="2600325" cy="434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椭圆形标注 2"/>
          <p:cNvSpPr/>
          <p:nvPr/>
        </p:nvSpPr>
        <p:spPr>
          <a:xfrm>
            <a:off x="7299325" y="1239838"/>
            <a:ext cx="3140075" cy="1042987"/>
          </a:xfrm>
          <a:prstGeom prst="wedgeEllipseCallout">
            <a:avLst>
              <a:gd name="adj1" fmla="val 41098"/>
              <a:gd name="adj2" fmla="val 54631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4800" b="1" noProof="1">
                <a:solidFill>
                  <a:srgbClr val="006600"/>
                </a:solidFill>
                <a:latin typeface="楷体" panose="02010609060101010101" charset="-122"/>
                <a:ea typeface="楷体" panose="02010609060101010101" charset="-122"/>
              </a:rPr>
              <a:t>查字典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630363" y="1611313"/>
            <a:ext cx="6202362" cy="363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71500" indent="-571500">
              <a:lnSpc>
                <a:spcPct val="120000"/>
              </a:lnSpc>
              <a:buFont typeface="Wingdings" pitchFamily="2" charset="2"/>
              <a:buChar char=""/>
            </a:pPr>
            <a:r>
              <a:rPr lang="zh-CN" altLang="en-US" sz="4800" b="1">
                <a:solidFill>
                  <a:srgbClr val="006600"/>
                </a:solidFill>
              </a:rPr>
              <a:t>《新华字典》</a:t>
            </a:r>
          </a:p>
          <a:p>
            <a:pPr marL="571500" indent="-571500">
              <a:lnSpc>
                <a:spcPct val="120000"/>
              </a:lnSpc>
              <a:buFont typeface="Wingdings" pitchFamily="2" charset="2"/>
              <a:buChar char=""/>
            </a:pPr>
            <a:r>
              <a:rPr lang="zh-CN" altLang="en-US" sz="4800" b="1">
                <a:solidFill>
                  <a:srgbClr val="006600"/>
                </a:solidFill>
              </a:rPr>
              <a:t>《成语大词典》</a:t>
            </a:r>
          </a:p>
          <a:p>
            <a:pPr marL="571500" indent="-571500">
              <a:lnSpc>
                <a:spcPct val="120000"/>
              </a:lnSpc>
              <a:buFont typeface="Wingdings" pitchFamily="2" charset="2"/>
              <a:buChar char=""/>
            </a:pPr>
            <a:r>
              <a:rPr lang="zh-CN" altLang="en-US" sz="4800" b="1">
                <a:solidFill>
                  <a:srgbClr val="006600"/>
                </a:solidFill>
              </a:rPr>
              <a:t>《</a:t>
            </a:r>
            <a:r>
              <a:rPr lang="zh-CN" altLang="en-US" sz="4800" b="1">
                <a:solidFill>
                  <a:srgbClr val="006600"/>
                </a:solidFill>
                <a:sym typeface="宋体" pitchFamily="2" charset="-122"/>
              </a:rPr>
              <a:t>现代汉语词典</a:t>
            </a:r>
            <a:r>
              <a:rPr lang="zh-CN" altLang="en-US" sz="4800" b="1">
                <a:solidFill>
                  <a:srgbClr val="006600"/>
                </a:solidFill>
              </a:rPr>
              <a:t>》</a:t>
            </a:r>
          </a:p>
          <a:p>
            <a:pPr marL="571500" indent="-571500">
              <a:lnSpc>
                <a:spcPct val="120000"/>
              </a:lnSpc>
              <a:buFont typeface="Wingdings" pitchFamily="2" charset="2"/>
              <a:buChar char=""/>
            </a:pPr>
            <a:r>
              <a:rPr lang="zh-CN" altLang="en-US" sz="4800" b="1">
                <a:solidFill>
                  <a:srgbClr val="006600"/>
                </a:solidFill>
              </a:rPr>
              <a:t>《</a:t>
            </a:r>
            <a:r>
              <a:rPr lang="zh-CN" altLang="en-US" sz="4800" b="1">
                <a:solidFill>
                  <a:srgbClr val="006600"/>
                </a:solidFill>
                <a:sym typeface="宋体" pitchFamily="2" charset="-122"/>
              </a:rPr>
              <a:t>古代汉语词典</a:t>
            </a:r>
            <a:r>
              <a:rPr lang="zh-CN" altLang="en-US" sz="4800" b="1">
                <a:solidFill>
                  <a:srgbClr val="006600"/>
                </a:solidFill>
              </a:rPr>
              <a:t>》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 cstate="print"/>
          <a:srcRect l="5080" t="35909" r="36827"/>
          <a:stretch>
            <a:fillRect/>
          </a:stretch>
        </p:blipFill>
        <p:spPr bwMode="auto">
          <a:xfrm>
            <a:off x="-73025" y="1076325"/>
            <a:ext cx="4606925" cy="582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4675188" y="579438"/>
            <a:ext cx="6454775" cy="54895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5400" noProof="1">
                <a:solidFill>
                  <a:schemeClr val="accent4">
                    <a:lumMod val="50000"/>
                  </a:schemeClr>
                </a:solidFill>
                <a:latin typeface="方正少儿_GBK" charset="-122"/>
                <a:ea typeface="方正少儿_GBK" charset="-122"/>
              </a:rPr>
              <a:t>       </a:t>
            </a:r>
            <a:r>
              <a:rPr lang="zh-CN" altLang="en-US" sz="5400" noProof="1">
                <a:solidFill>
                  <a:schemeClr val="accent4">
                    <a:lumMod val="50000"/>
                  </a:schemeClr>
                </a:solidFill>
                <a:latin typeface="方正少儿_GBK" charset="-122"/>
                <a:ea typeface="方正少儿_GBK" charset="-122"/>
              </a:rPr>
              <a:t>本单元还有哪些难写字呢？我们找出来一起写写吧！注意各部分占格情况以及偏旁和字的写法区别。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42" name="组合 43"/>
          <p:cNvGrpSpPr>
            <a:grpSpLocks/>
          </p:cNvGrpSpPr>
          <p:nvPr/>
        </p:nvGrpSpPr>
        <p:grpSpPr bwMode="auto">
          <a:xfrm>
            <a:off x="454025" y="506413"/>
            <a:ext cx="5903913" cy="5780087"/>
            <a:chOff x="9365" y="1040"/>
            <a:chExt cx="9298" cy="9102"/>
          </a:xfrm>
        </p:grpSpPr>
        <p:grpSp>
          <p:nvGrpSpPr>
            <p:cNvPr id="61443" name="组合 35"/>
            <p:cNvGrpSpPr>
              <a:grpSpLocks/>
            </p:cNvGrpSpPr>
            <p:nvPr/>
          </p:nvGrpSpPr>
          <p:grpSpPr bwMode="auto">
            <a:xfrm>
              <a:off x="9365" y="1040"/>
              <a:ext cx="9298" cy="9099"/>
              <a:chOff x="9365" y="1040"/>
              <a:chExt cx="9298" cy="9099"/>
            </a:xfrm>
          </p:grpSpPr>
          <p:grpSp>
            <p:nvGrpSpPr>
              <p:cNvPr id="61444" name="组合 19"/>
              <p:cNvGrpSpPr>
                <a:grpSpLocks/>
              </p:cNvGrpSpPr>
              <p:nvPr/>
            </p:nvGrpSpPr>
            <p:grpSpPr bwMode="auto">
              <a:xfrm>
                <a:off x="9365" y="7865"/>
                <a:ext cx="9299" cy="2274"/>
                <a:chOff x="8855" y="7757"/>
                <a:chExt cx="9299" cy="2274"/>
              </a:xfrm>
            </p:grpSpPr>
            <p:pic>
              <p:nvPicPr>
                <p:cNvPr id="61445" name="图片 15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 l="55087" t="29495" r="7915" b="22250"/>
                <a:stretch>
                  <a:fillRect/>
                </a:stretch>
              </p:blipFill>
              <p:spPr bwMode="auto">
                <a:xfrm>
                  <a:off x="15830" y="7757"/>
                  <a:ext cx="2325" cy="22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61446" name="图片 16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 l="55087" t="29495" r="7915" b="22250"/>
                <a:stretch>
                  <a:fillRect/>
                </a:stretch>
              </p:blipFill>
              <p:spPr bwMode="auto">
                <a:xfrm>
                  <a:off x="13505" y="7757"/>
                  <a:ext cx="2325" cy="22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61447" name="图片 17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 l="55087" t="29495" r="7915" b="22250"/>
                <a:stretch>
                  <a:fillRect/>
                </a:stretch>
              </p:blipFill>
              <p:spPr bwMode="auto">
                <a:xfrm>
                  <a:off x="11180" y="7757"/>
                  <a:ext cx="2325" cy="22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61448" name="图片 18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 l="55087" t="29495" r="7915" b="22250"/>
                <a:stretch>
                  <a:fillRect/>
                </a:stretch>
              </p:blipFill>
              <p:spPr bwMode="auto">
                <a:xfrm>
                  <a:off x="8855" y="7757"/>
                  <a:ext cx="2325" cy="22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61449" name="组合 20"/>
              <p:cNvGrpSpPr>
                <a:grpSpLocks/>
              </p:cNvGrpSpPr>
              <p:nvPr/>
            </p:nvGrpSpPr>
            <p:grpSpPr bwMode="auto">
              <a:xfrm>
                <a:off x="9365" y="5590"/>
                <a:ext cx="9299" cy="2274"/>
                <a:chOff x="8855" y="7757"/>
                <a:chExt cx="9299" cy="2274"/>
              </a:xfrm>
            </p:grpSpPr>
            <p:pic>
              <p:nvPicPr>
                <p:cNvPr id="61450" name="图片 21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 l="55087" t="29495" r="7915" b="22250"/>
                <a:stretch>
                  <a:fillRect/>
                </a:stretch>
              </p:blipFill>
              <p:spPr bwMode="auto">
                <a:xfrm>
                  <a:off x="15830" y="7757"/>
                  <a:ext cx="2325" cy="22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61451" name="图片 22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 l="55087" t="29495" r="7915" b="22250"/>
                <a:stretch>
                  <a:fillRect/>
                </a:stretch>
              </p:blipFill>
              <p:spPr bwMode="auto">
                <a:xfrm>
                  <a:off x="13505" y="7757"/>
                  <a:ext cx="2325" cy="22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61452" name="图片 23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 l="55087" t="29495" r="7915" b="22250"/>
                <a:stretch>
                  <a:fillRect/>
                </a:stretch>
              </p:blipFill>
              <p:spPr bwMode="auto">
                <a:xfrm>
                  <a:off x="11180" y="7757"/>
                  <a:ext cx="2325" cy="22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61453" name="图片 24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 l="55087" t="29495" r="7915" b="22250"/>
                <a:stretch>
                  <a:fillRect/>
                </a:stretch>
              </p:blipFill>
              <p:spPr bwMode="auto">
                <a:xfrm>
                  <a:off x="8855" y="7757"/>
                  <a:ext cx="2325" cy="22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61454" name="组合 25"/>
              <p:cNvGrpSpPr>
                <a:grpSpLocks/>
              </p:cNvGrpSpPr>
              <p:nvPr/>
            </p:nvGrpSpPr>
            <p:grpSpPr bwMode="auto">
              <a:xfrm>
                <a:off x="9365" y="3315"/>
                <a:ext cx="9299" cy="2274"/>
                <a:chOff x="8855" y="7757"/>
                <a:chExt cx="9299" cy="2274"/>
              </a:xfrm>
            </p:grpSpPr>
            <p:pic>
              <p:nvPicPr>
                <p:cNvPr id="61455" name="图片 26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 l="55087" t="29495" r="7915" b="22250"/>
                <a:stretch>
                  <a:fillRect/>
                </a:stretch>
              </p:blipFill>
              <p:spPr bwMode="auto">
                <a:xfrm>
                  <a:off x="15830" y="7757"/>
                  <a:ext cx="2325" cy="22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61456" name="图片 27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 l="55087" t="29495" r="7915" b="22250"/>
                <a:stretch>
                  <a:fillRect/>
                </a:stretch>
              </p:blipFill>
              <p:spPr bwMode="auto">
                <a:xfrm>
                  <a:off x="13505" y="7757"/>
                  <a:ext cx="2325" cy="22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61457" name="图片 28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 l="55087" t="29495" r="7915" b="22250"/>
                <a:stretch>
                  <a:fillRect/>
                </a:stretch>
              </p:blipFill>
              <p:spPr bwMode="auto">
                <a:xfrm>
                  <a:off x="11180" y="7757"/>
                  <a:ext cx="2325" cy="22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61458" name="图片 29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 l="55087" t="29495" r="7915" b="22250"/>
                <a:stretch>
                  <a:fillRect/>
                </a:stretch>
              </p:blipFill>
              <p:spPr bwMode="auto">
                <a:xfrm>
                  <a:off x="8855" y="7757"/>
                  <a:ext cx="2325" cy="22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61459" name="组合 30"/>
              <p:cNvGrpSpPr>
                <a:grpSpLocks/>
              </p:cNvGrpSpPr>
              <p:nvPr/>
            </p:nvGrpSpPr>
            <p:grpSpPr bwMode="auto">
              <a:xfrm>
                <a:off x="9365" y="1040"/>
                <a:ext cx="9299" cy="2274"/>
                <a:chOff x="8855" y="7757"/>
                <a:chExt cx="9299" cy="2274"/>
              </a:xfrm>
            </p:grpSpPr>
            <p:pic>
              <p:nvPicPr>
                <p:cNvPr id="61460" name="图片 31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 l="55087" t="29495" r="7915" b="22250"/>
                <a:stretch>
                  <a:fillRect/>
                </a:stretch>
              </p:blipFill>
              <p:spPr bwMode="auto">
                <a:xfrm>
                  <a:off x="15830" y="7757"/>
                  <a:ext cx="2325" cy="22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61461" name="图片 32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 l="55087" t="29495" r="7915" b="22250"/>
                <a:stretch>
                  <a:fillRect/>
                </a:stretch>
              </p:blipFill>
              <p:spPr bwMode="auto">
                <a:xfrm>
                  <a:off x="13505" y="7757"/>
                  <a:ext cx="2325" cy="22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61462" name="图片 33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 l="55087" t="29495" r="7915" b="22250"/>
                <a:stretch>
                  <a:fillRect/>
                </a:stretch>
              </p:blipFill>
              <p:spPr bwMode="auto">
                <a:xfrm>
                  <a:off x="11180" y="7757"/>
                  <a:ext cx="2325" cy="22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61463" name="图片 34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 l="55087" t="29495" r="7915" b="22250"/>
                <a:stretch>
                  <a:fillRect/>
                </a:stretch>
              </p:blipFill>
              <p:spPr bwMode="auto">
                <a:xfrm>
                  <a:off x="8855" y="7757"/>
                  <a:ext cx="2325" cy="22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sp>
          <p:nvSpPr>
            <p:cNvPr id="61464" name="文本框 2"/>
            <p:cNvSpPr txBox="1">
              <a:spLocks noChangeArrowheads="1"/>
            </p:cNvSpPr>
            <p:nvPr/>
          </p:nvSpPr>
          <p:spPr bwMode="auto">
            <a:xfrm>
              <a:off x="9480" y="1040"/>
              <a:ext cx="2094" cy="2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8800" b="1">
                  <a:solidFill>
                    <a:srgbClr val="006600"/>
                  </a:solidFill>
                  <a:latin typeface="楷体" pitchFamily="49" charset="-122"/>
                  <a:ea typeface="楷体" pitchFamily="49" charset="-122"/>
                </a:rPr>
                <a:t>君</a:t>
              </a:r>
            </a:p>
          </p:txBody>
        </p:sp>
        <p:sp>
          <p:nvSpPr>
            <p:cNvPr id="61465" name="文本框 36"/>
            <p:cNvSpPr txBox="1">
              <a:spLocks noChangeArrowheads="1"/>
            </p:cNvSpPr>
            <p:nvPr/>
          </p:nvSpPr>
          <p:spPr bwMode="auto">
            <a:xfrm>
              <a:off x="14131" y="3314"/>
              <a:ext cx="2094" cy="2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8800" b="1">
                  <a:solidFill>
                    <a:srgbClr val="006600"/>
                  </a:solidFill>
                  <a:latin typeface="楷体" pitchFamily="49" charset="-122"/>
                  <a:ea typeface="楷体" pitchFamily="49" charset="-122"/>
                </a:rPr>
                <a:t>斜</a:t>
              </a:r>
            </a:p>
          </p:txBody>
        </p:sp>
        <p:sp>
          <p:nvSpPr>
            <p:cNvPr id="61466" name="文本框 37"/>
            <p:cNvSpPr txBox="1">
              <a:spLocks noChangeArrowheads="1"/>
            </p:cNvSpPr>
            <p:nvPr/>
          </p:nvSpPr>
          <p:spPr bwMode="auto">
            <a:xfrm>
              <a:off x="14130" y="1040"/>
              <a:ext cx="2094" cy="2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8800" b="1">
                  <a:solidFill>
                    <a:srgbClr val="006600"/>
                  </a:solidFill>
                  <a:latin typeface="楷体" pitchFamily="49" charset="-122"/>
                  <a:ea typeface="楷体" pitchFamily="49" charset="-122"/>
                </a:rPr>
                <a:t>残</a:t>
              </a:r>
            </a:p>
          </p:txBody>
        </p:sp>
        <p:sp>
          <p:nvSpPr>
            <p:cNvPr id="61467" name="文本框 38"/>
            <p:cNvSpPr txBox="1">
              <a:spLocks noChangeArrowheads="1"/>
            </p:cNvSpPr>
            <p:nvPr/>
          </p:nvSpPr>
          <p:spPr bwMode="auto">
            <a:xfrm>
              <a:off x="14131" y="5590"/>
              <a:ext cx="2094" cy="2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8800" b="1">
                  <a:solidFill>
                    <a:srgbClr val="006600"/>
                  </a:solidFill>
                  <a:latin typeface="楷体" pitchFamily="49" charset="-122"/>
                  <a:ea typeface="楷体" pitchFamily="49" charset="-122"/>
                </a:rPr>
                <a:t>颜</a:t>
              </a:r>
            </a:p>
          </p:txBody>
        </p:sp>
        <p:sp>
          <p:nvSpPr>
            <p:cNvPr id="61468" name="文本框 39"/>
            <p:cNvSpPr txBox="1">
              <a:spLocks noChangeArrowheads="1"/>
            </p:cNvSpPr>
            <p:nvPr/>
          </p:nvSpPr>
          <p:spPr bwMode="auto">
            <a:xfrm>
              <a:off x="14131" y="7864"/>
              <a:ext cx="2094" cy="2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8800" b="1">
                  <a:solidFill>
                    <a:srgbClr val="006600"/>
                  </a:solidFill>
                  <a:latin typeface="楷体" pitchFamily="49" charset="-122"/>
                  <a:ea typeface="楷体" pitchFamily="49" charset="-122"/>
                </a:rPr>
                <a:t>猜</a:t>
              </a:r>
            </a:p>
          </p:txBody>
        </p:sp>
        <p:sp>
          <p:nvSpPr>
            <p:cNvPr id="61469" name="文本框 40"/>
            <p:cNvSpPr txBox="1">
              <a:spLocks noChangeArrowheads="1"/>
            </p:cNvSpPr>
            <p:nvPr/>
          </p:nvSpPr>
          <p:spPr bwMode="auto">
            <a:xfrm>
              <a:off x="9481" y="7866"/>
              <a:ext cx="2094" cy="2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8800" b="1">
                  <a:solidFill>
                    <a:srgbClr val="006600"/>
                  </a:solidFill>
                  <a:latin typeface="楷体" pitchFamily="49" charset="-122"/>
                  <a:ea typeface="楷体" pitchFamily="49" charset="-122"/>
                </a:rPr>
                <a:t>闻</a:t>
              </a:r>
            </a:p>
          </p:txBody>
        </p:sp>
        <p:sp>
          <p:nvSpPr>
            <p:cNvPr id="61470" name="文本框 41"/>
            <p:cNvSpPr txBox="1">
              <a:spLocks noChangeArrowheads="1"/>
            </p:cNvSpPr>
            <p:nvPr/>
          </p:nvSpPr>
          <p:spPr bwMode="auto">
            <a:xfrm>
              <a:off x="9480" y="5588"/>
              <a:ext cx="2094" cy="2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8800" b="1">
                  <a:solidFill>
                    <a:srgbClr val="006600"/>
                  </a:solidFill>
                  <a:latin typeface="楷体" pitchFamily="49" charset="-122"/>
                  <a:ea typeface="楷体" pitchFamily="49" charset="-122"/>
                </a:rPr>
                <a:t>迟</a:t>
              </a:r>
            </a:p>
          </p:txBody>
        </p:sp>
        <p:sp>
          <p:nvSpPr>
            <p:cNvPr id="61471" name="文本框 42"/>
            <p:cNvSpPr txBox="1">
              <a:spLocks noChangeArrowheads="1"/>
            </p:cNvSpPr>
            <p:nvPr/>
          </p:nvSpPr>
          <p:spPr bwMode="auto">
            <a:xfrm>
              <a:off x="9480" y="3316"/>
              <a:ext cx="2094" cy="2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8800" b="1">
                  <a:solidFill>
                    <a:srgbClr val="006600"/>
                  </a:solidFill>
                  <a:latin typeface="楷体" pitchFamily="49" charset="-122"/>
                  <a:ea typeface="楷体" pitchFamily="49" charset="-122"/>
                </a:rPr>
                <a:t>绒</a:t>
              </a:r>
            </a:p>
          </p:txBody>
        </p:sp>
      </p:grp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4" cstate="print"/>
          <a:srcRect l="5080" t="35909" r="36827"/>
          <a:stretch>
            <a:fillRect/>
          </a:stretch>
        </p:blipFill>
        <p:spPr bwMode="auto">
          <a:xfrm flipH="1">
            <a:off x="6654800" y="1204913"/>
            <a:ext cx="5278438" cy="582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9"/>
          <p:cNvSpPr>
            <a:spLocks noChangeArrowheads="1"/>
          </p:cNvSpPr>
          <p:nvPr/>
        </p:nvSpPr>
        <p:spPr bwMode="auto">
          <a:xfrm>
            <a:off x="1795463" y="1803400"/>
            <a:ext cx="8601075" cy="3251200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002060"/>
            </a:solidFill>
            <a:round/>
            <a:headEnd/>
            <a:tailEnd/>
          </a:ln>
        </p:spPr>
        <p:txBody>
          <a:bodyPr anchor="ctr"/>
          <a:lstStyle/>
          <a:p>
            <a:pPr>
              <a:lnSpc>
                <a:spcPct val="170000"/>
              </a:lnSpc>
            </a:pPr>
            <a:r>
              <a:rPr lang="zh-CN" altLang="en-US" sz="4800" b="1">
                <a:solidFill>
                  <a:srgbClr val="CC6600"/>
                </a:solidFill>
                <a:latin typeface="宋体" pitchFamily="2" charset="-122"/>
                <a:sym typeface="Calibri" pitchFamily="34" charset="0"/>
              </a:rPr>
              <a:t>    除了查字典，你还有别的什么办法理解生词吗？试试吧！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388" t="6485" r="17484" b="7201"/>
          <a:stretch>
            <a:fillRect/>
          </a:stretch>
        </p:blipFill>
        <p:spPr bwMode="auto">
          <a:xfrm flipH="1">
            <a:off x="307975" y="3506788"/>
            <a:ext cx="2733675" cy="331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椭圆形标注 2"/>
          <p:cNvSpPr/>
          <p:nvPr/>
        </p:nvSpPr>
        <p:spPr>
          <a:xfrm>
            <a:off x="407988" y="1943100"/>
            <a:ext cx="4249737" cy="1087438"/>
          </a:xfrm>
          <a:prstGeom prst="wedgeEllipseCallout">
            <a:avLst>
              <a:gd name="adj1" fmla="val -31491"/>
              <a:gd name="adj2" fmla="val 63666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4400" b="1" noProof="1">
                <a:solidFill>
                  <a:srgbClr val="006600"/>
                </a:solidFill>
                <a:latin typeface="楷体" panose="02010609060101010101" charset="-122"/>
                <a:ea typeface="楷体" panose="02010609060101010101" charset="-122"/>
              </a:rPr>
              <a:t>联系上下文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12850" y="239713"/>
            <a:ext cx="7867650" cy="1568450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txBody>
          <a:bodyPr>
            <a:spAutoFit/>
          </a:bodyPr>
          <a:lstStyle/>
          <a:p>
            <a:r>
              <a:rPr lang="zh-CN" altLang="en-US" sz="4800" b="1" noProof="1">
                <a:solidFill>
                  <a:srgbClr val="336600"/>
                </a:solidFill>
                <a:latin typeface="楷体" panose="02010609060101010101" charset="-122"/>
                <a:ea typeface="楷体" panose="02010609060101010101" charset="-122"/>
              </a:rPr>
              <a:t>它们排列得并不规则，甚至有些</a:t>
            </a:r>
            <a:r>
              <a:rPr lang="zh-CN" altLang="en-US" sz="4800" b="1" noProof="1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凌乱</a:t>
            </a:r>
            <a:r>
              <a:rPr lang="zh-CN" altLang="en-US" sz="4800" b="1" noProof="1">
                <a:solidFill>
                  <a:srgbClr val="3366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4872038" y="2489200"/>
            <a:ext cx="6048375" cy="222726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20000"/>
              </a:lnSpc>
            </a:pPr>
            <a:r>
              <a:rPr lang="zh-CN" altLang="en-US" sz="5400" b="1" noProof="1">
                <a:solidFill>
                  <a:srgbClr val="945A39"/>
                </a:solidFill>
                <a:latin typeface="楷体" panose="02010609060101010101" charset="-122"/>
                <a:ea typeface="楷体" panose="02010609060101010101" charset="-122"/>
              </a:rPr>
              <a:t>凌乱</a:t>
            </a:r>
            <a:r>
              <a:rPr lang="zh-CN" altLang="en-US" sz="4800" b="1" noProof="1">
                <a:solidFill>
                  <a:srgbClr val="945A39"/>
                </a:solidFill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zh-CN" altLang="en-US" sz="4400" b="1" noProof="1">
                <a:solidFill>
                  <a:schemeClr val="accent4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排列得不规则。</a:t>
            </a:r>
            <a:r>
              <a:rPr lang="zh-CN" altLang="en-US" sz="4400" b="1" noProof="1">
                <a:solidFill>
                  <a:schemeClr val="accent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不整齐，没有秩序。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4334" b="3090"/>
          <a:stretch>
            <a:fillRect/>
          </a:stretch>
        </p:blipFill>
        <p:spPr bwMode="auto">
          <a:xfrm flipH="1">
            <a:off x="8821738" y="2089150"/>
            <a:ext cx="3019425" cy="490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椭圆形标注 2"/>
          <p:cNvSpPr/>
          <p:nvPr/>
        </p:nvSpPr>
        <p:spPr>
          <a:xfrm>
            <a:off x="7670800" y="1638300"/>
            <a:ext cx="2898775" cy="885825"/>
          </a:xfrm>
          <a:prstGeom prst="wedgeEllipseCallout">
            <a:avLst>
              <a:gd name="adj1" fmla="val 26432"/>
              <a:gd name="adj2" fmla="val 78607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4800" b="1" noProof="1">
                <a:solidFill>
                  <a:srgbClr val="006600"/>
                </a:solidFill>
                <a:latin typeface="楷体" panose="02010609060101010101" charset="-122"/>
                <a:ea typeface="楷体" panose="02010609060101010101" charset="-122"/>
              </a:rPr>
              <a:t>换词法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39775" y="554038"/>
            <a:ext cx="6149975" cy="2306637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r>
              <a:rPr lang="zh-CN" altLang="en-US" sz="4800" b="1" noProof="1">
                <a:solidFill>
                  <a:srgbClr val="336600"/>
                </a:solidFill>
                <a:latin typeface="楷体" panose="02010609060101010101" charset="-122"/>
                <a:ea typeface="楷体" panose="02010609060101010101" charset="-122"/>
              </a:rPr>
              <a:t>小鸟在秋天金黄的叶丛间，</a:t>
            </a:r>
            <a:r>
              <a:rPr lang="zh-CN" altLang="en-US" sz="4800" b="1" noProof="1">
                <a:solidFill>
                  <a:srgbClr val="945A39"/>
                </a:solidFill>
                <a:latin typeface="楷体" panose="02010609060101010101" charset="-122"/>
                <a:ea typeface="楷体" panose="02010609060101010101" charset="-122"/>
              </a:rPr>
              <a:t>愉快</a:t>
            </a:r>
            <a:r>
              <a:rPr lang="zh-CN" altLang="en-US" sz="4800" b="1" noProof="1">
                <a:solidFill>
                  <a:srgbClr val="336600"/>
                </a:solidFill>
                <a:latin typeface="楷体" panose="02010609060101010101" charset="-122"/>
                <a:ea typeface="楷体" panose="02010609060101010101" charset="-122"/>
              </a:rPr>
              <a:t>地蹦跳着、歌唱着……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981075" y="3260725"/>
            <a:ext cx="5449888" cy="188912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20000"/>
              </a:lnSpc>
            </a:pPr>
            <a:r>
              <a:rPr lang="zh-CN" altLang="en-US" sz="5400" b="1" noProof="1">
                <a:solidFill>
                  <a:srgbClr val="945A39"/>
                </a:solidFill>
                <a:latin typeface="楷体" panose="02010609060101010101" charset="-122"/>
                <a:ea typeface="楷体" panose="02010609060101010101" charset="-122"/>
              </a:rPr>
              <a:t>愉快</a:t>
            </a:r>
            <a:r>
              <a:rPr lang="zh-CN" altLang="en-US" sz="4800" b="1" noProof="1">
                <a:solidFill>
                  <a:srgbClr val="945A39"/>
                </a:solidFill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zh-CN" altLang="en-US" sz="4400" b="1" noProof="1">
                <a:solidFill>
                  <a:schemeClr val="accent4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高兴；兴奋。</a:t>
            </a:r>
            <a:r>
              <a:rPr lang="zh-CN" altLang="en-US" sz="4400" b="1" noProof="1">
                <a:solidFill>
                  <a:schemeClr val="accent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快意；舒畅。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1175" y="3667125"/>
            <a:ext cx="2381250" cy="313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文本框 6"/>
          <p:cNvSpPr txBox="1">
            <a:spLocks noChangeArrowheads="1"/>
          </p:cNvSpPr>
          <p:nvPr/>
        </p:nvSpPr>
        <p:spPr bwMode="auto">
          <a:xfrm>
            <a:off x="4122738" y="1120775"/>
            <a:ext cx="647382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336600"/>
                </a:solidFill>
                <a:latin typeface="楷体" pitchFamily="49" charset="-122"/>
                <a:ea typeface="楷体" pitchFamily="49" charset="-122"/>
              </a:rPr>
              <a:t>红红的枫叶像一枚邮票，飘哇飘哇，邮来了秋天的</a:t>
            </a:r>
            <a:r>
              <a:rPr lang="zh-CN" altLang="en-US" sz="4800" b="1">
                <a:solidFill>
                  <a:srgbClr val="945A39"/>
                </a:solidFill>
                <a:latin typeface="楷体" pitchFamily="49" charset="-122"/>
                <a:ea typeface="楷体" pitchFamily="49" charset="-122"/>
              </a:rPr>
              <a:t>凉爽</a:t>
            </a:r>
            <a:r>
              <a:rPr lang="zh-CN" altLang="en-US" sz="4800" b="1">
                <a:solidFill>
                  <a:srgbClr val="336600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5754688" y="3667125"/>
            <a:ext cx="5449887" cy="188912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20000"/>
              </a:lnSpc>
            </a:pPr>
            <a:r>
              <a:rPr lang="zh-CN" altLang="en-US" sz="5400" b="1" noProof="1">
                <a:solidFill>
                  <a:srgbClr val="945A39"/>
                </a:solidFill>
                <a:latin typeface="楷体" panose="02010609060101010101" charset="-122"/>
                <a:ea typeface="楷体" panose="02010609060101010101" charset="-122"/>
              </a:rPr>
              <a:t>凉爽</a:t>
            </a:r>
            <a:r>
              <a:rPr lang="zh-CN" altLang="en-US" sz="4800" b="1" noProof="1">
                <a:solidFill>
                  <a:srgbClr val="945A39"/>
                </a:solidFill>
                <a:latin typeface="楷体" panose="02010609060101010101" charset="-122"/>
                <a:ea typeface="楷体" panose="02010609060101010101" charset="-122"/>
              </a:rPr>
              <a:t>：清凉爽快</a:t>
            </a:r>
            <a:r>
              <a:rPr lang="zh-CN" altLang="en-US" sz="4400" b="1" noProof="1">
                <a:solidFill>
                  <a:schemeClr val="accent4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en-US" sz="4400" b="1" noProof="1">
                <a:solidFill>
                  <a:schemeClr val="accent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清凉爽快。</a:t>
            </a:r>
          </a:p>
        </p:txBody>
      </p:sp>
      <p:sp>
        <p:nvSpPr>
          <p:cNvPr id="3" name="椭圆形标注 2"/>
          <p:cNvSpPr/>
          <p:nvPr/>
        </p:nvSpPr>
        <p:spPr>
          <a:xfrm>
            <a:off x="228600" y="2441575"/>
            <a:ext cx="3894138" cy="987425"/>
          </a:xfrm>
          <a:prstGeom prst="wedgeEllipseCallout">
            <a:avLst>
              <a:gd name="adj1" fmla="val -18095"/>
              <a:gd name="adj2" fmla="val 102801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4000" b="1" noProof="1">
                <a:solidFill>
                  <a:srgbClr val="006600"/>
                </a:solidFill>
                <a:latin typeface="楷体" panose="02010609060101010101" charset="-122"/>
                <a:ea typeface="楷体" panose="02010609060101010101" charset="-122"/>
              </a:rPr>
              <a:t>分解组合法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 cstate="print"/>
          <a:srcRect l="5080" t="35909" r="36827"/>
          <a:stretch>
            <a:fillRect/>
          </a:stretch>
        </p:blipFill>
        <p:spPr bwMode="auto">
          <a:xfrm>
            <a:off x="-73025" y="1076325"/>
            <a:ext cx="5278438" cy="582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5064125" y="1277938"/>
            <a:ext cx="6034088" cy="4491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400" noProof="1">
                <a:solidFill>
                  <a:schemeClr val="accent4">
                    <a:lumMod val="50000"/>
                  </a:schemeClr>
                </a:solidFill>
                <a:latin typeface="方正少儿_GBK" charset="-122"/>
                <a:ea typeface="方正少儿_GBK" charset="-122"/>
              </a:rPr>
              <a:t>       </a:t>
            </a:r>
            <a:r>
              <a:rPr lang="zh-CN" altLang="en-US" sz="4400" noProof="1">
                <a:solidFill>
                  <a:schemeClr val="accent4">
                    <a:lumMod val="50000"/>
                  </a:schemeClr>
                </a:solidFill>
                <a:latin typeface="方正少儿_GBK" charset="-122"/>
                <a:ea typeface="方正少儿_GBK" charset="-122"/>
              </a:rPr>
              <a:t>上面这些方法你都学会了吗？以后学习新课文可以试着不查工具书理解词意，然后对照词典检查。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9"/>
          <p:cNvSpPr txBox="1"/>
          <p:nvPr/>
        </p:nvSpPr>
        <p:spPr>
          <a:xfrm>
            <a:off x="1227138" y="2608263"/>
            <a:ext cx="10244137" cy="336073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fontAlgn="auto">
              <a:lnSpc>
                <a:spcPct val="150000"/>
              </a:lnSpc>
              <a:spcAft>
                <a:spcPts val="0"/>
              </a:spcAft>
              <a:buFont typeface="Wingdings" panose="05000000000000000000" charset="0"/>
              <a:buChar char=""/>
            </a:pPr>
            <a:r>
              <a:rPr lang="zh-CN" altLang="en-US" sz="3600" b="1" noProof="1">
                <a:solidFill>
                  <a:srgbClr val="CC6600"/>
                </a:solidFill>
                <a:latin typeface="宋体" panose="02010600030101010101" pitchFamily="2" charset="-122"/>
                <a:cs typeface="+mn-ea"/>
                <a:sym typeface="+mn-lt"/>
              </a:rPr>
              <a:t>听了老师的这番话，我</a:t>
            </a:r>
            <a:r>
              <a:rPr lang="zh-CN" altLang="en-US" sz="3600" b="1" noProof="1">
                <a:solidFill>
                  <a:srgbClr val="336600"/>
                </a:solidFill>
                <a:latin typeface="宋体" panose="02010600030101010101" pitchFamily="2" charset="-122"/>
                <a:cs typeface="+mn-ea"/>
                <a:sym typeface="+mn-lt"/>
              </a:rPr>
              <a:t>憧憬</a:t>
            </a:r>
            <a:r>
              <a:rPr lang="zh-CN" altLang="en-US" sz="3600" b="1" noProof="1">
                <a:solidFill>
                  <a:srgbClr val="CC6600"/>
                </a:solidFill>
                <a:latin typeface="宋体" panose="02010600030101010101" pitchFamily="2" charset="-122"/>
                <a:cs typeface="+mn-ea"/>
                <a:sym typeface="+mn-lt"/>
              </a:rPr>
              <a:t>着即将到来的一天，期待着在活动中有出色的表现。</a:t>
            </a:r>
          </a:p>
          <a:p>
            <a:pPr marL="571500" indent="-571500" fontAlgn="auto">
              <a:lnSpc>
                <a:spcPct val="150000"/>
              </a:lnSpc>
              <a:spcAft>
                <a:spcPts val="0"/>
              </a:spcAft>
              <a:buFont typeface="Wingdings" panose="05000000000000000000" charset="0"/>
              <a:buChar char=""/>
            </a:pPr>
            <a:r>
              <a:rPr lang="zh-CN" altLang="en-US" sz="3600" b="1" noProof="1">
                <a:solidFill>
                  <a:srgbClr val="CC6600"/>
                </a:solidFill>
                <a:latin typeface="宋体" panose="02010600030101010101" pitchFamily="2" charset="-122"/>
                <a:cs typeface="+mn-ea"/>
                <a:sym typeface="+mn-lt"/>
              </a:rPr>
              <a:t>小明打碎了家里的花瓶，心中有些</a:t>
            </a:r>
            <a:r>
              <a:rPr lang="zh-CN" altLang="en-US" sz="3600" b="1" noProof="1">
                <a:solidFill>
                  <a:srgbClr val="336600"/>
                </a:solidFill>
                <a:latin typeface="宋体" panose="02010600030101010101" pitchFamily="2" charset="-122"/>
                <a:cs typeface="+mn-ea"/>
                <a:sym typeface="+mn-lt"/>
              </a:rPr>
              <a:t>忐忑不安</a:t>
            </a:r>
            <a:r>
              <a:rPr lang="zh-CN" altLang="en-US" sz="3600" b="1" noProof="1">
                <a:solidFill>
                  <a:srgbClr val="CC6600"/>
                </a:solidFill>
                <a:latin typeface="宋体" panose="02010600030101010101" pitchFamily="2" charset="-122"/>
                <a:cs typeface="+mn-ea"/>
                <a:sym typeface="+mn-lt"/>
              </a:rPr>
              <a:t>，害怕爸爸妈妈会责备他。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27138" y="1039813"/>
            <a:ext cx="10047287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000" b="1" noProof="1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4000" b="1" noProof="1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</a:rPr>
              <a:t>说一说，你是用什么方法理解下面绿色词语意思的？</a:t>
            </a:r>
          </a:p>
        </p:txBody>
      </p:sp>
      <p:grpSp>
        <p:nvGrpSpPr>
          <p:cNvPr id="20484" name="组合 8"/>
          <p:cNvGrpSpPr>
            <a:grpSpLocks/>
          </p:cNvGrpSpPr>
          <p:nvPr/>
        </p:nvGrpSpPr>
        <p:grpSpPr bwMode="auto">
          <a:xfrm>
            <a:off x="219075" y="198438"/>
            <a:ext cx="4249738" cy="714375"/>
            <a:chOff x="1328" y="452"/>
            <a:chExt cx="5073" cy="1126"/>
          </a:xfrm>
        </p:grpSpPr>
        <p:pic>
          <p:nvPicPr>
            <p:cNvPr id="20485" name="图片 14" descr="PPT图标蓝色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86" name="TextBox 76"/>
            <p:cNvSpPr txBox="1">
              <a:spLocks noChangeArrowheads="1"/>
            </p:cNvSpPr>
            <p:nvPr/>
          </p:nvSpPr>
          <p:spPr bwMode="auto">
            <a:xfrm>
              <a:off x="1328" y="452"/>
              <a:ext cx="3632" cy="1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4000" b="1">
                  <a:sym typeface="Calibri" pitchFamily="34" charset="0"/>
                </a:rPr>
                <a:t>词句段运用</a:t>
              </a:r>
            </a:p>
          </p:txBody>
        </p:sp>
      </p:grpSp>
    </p:spTree>
  </p:cSld>
  <p:clrMapOvr>
    <a:masterClrMapping/>
  </p:clrMapOvr>
  <p:transition spd="slow" advTm="0">
    <p:fade/>
  </p:transition>
</p:sld>
</file>

<file path=ppt/theme/theme1.xml><?xml version="1.0" encoding="utf-8"?>
<a:theme xmlns:a="http://schemas.openxmlformats.org/drawingml/2006/main" name="0">
  <a:themeElements>
    <a:clrScheme name="自定义 2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9AB37"/>
      </a:accent1>
      <a:accent2>
        <a:srgbClr val="4DF4A3"/>
      </a:accent2>
      <a:accent3>
        <a:srgbClr val="D84035"/>
      </a:accent3>
      <a:accent4>
        <a:srgbClr val="F9AB37"/>
      </a:accent4>
      <a:accent5>
        <a:srgbClr val="4DF4A3"/>
      </a:accent5>
      <a:accent6>
        <a:srgbClr val="D84035"/>
      </a:accent6>
      <a:hlink>
        <a:srgbClr val="4DF4A3"/>
      </a:hlink>
      <a:folHlink>
        <a:srgbClr val="7ABED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882</Words>
  <Application>Microsoft Office PowerPoint</Application>
  <PresentationFormat>自定义</PresentationFormat>
  <Paragraphs>120</Paragraphs>
  <Slides>31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Calibri</vt:lpstr>
      <vt:lpstr>宋体</vt:lpstr>
      <vt:lpstr>Arial</vt:lpstr>
      <vt:lpstr>Calibri Light</vt:lpstr>
      <vt:lpstr>方正稚艺简体</vt:lpstr>
      <vt:lpstr>楷体</vt:lpstr>
      <vt:lpstr>Wingdings</vt:lpstr>
      <vt:lpstr>方正少儿_GBK</vt:lpstr>
      <vt:lpstr>0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微软用户</cp:lastModifiedBy>
  <cp:revision>8</cp:revision>
  <dcterms:created xsi:type="dcterms:W3CDTF">2016-10-17T14:00:00Z</dcterms:created>
  <dcterms:modified xsi:type="dcterms:W3CDTF">2018-09-09T14:54:07Z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