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73"/>
  </p:handoutMasterIdLst>
  <p:sldIdLst>
    <p:sldId id="325" r:id="rId3"/>
    <p:sldId id="394" r:id="rId4"/>
    <p:sldId id="326" r:id="rId5"/>
    <p:sldId id="327" r:id="rId6"/>
    <p:sldId id="328" r:id="rId7"/>
    <p:sldId id="329" r:id="rId8"/>
    <p:sldId id="257" r:id="rId9"/>
    <p:sldId id="323" r:id="rId10"/>
    <p:sldId id="256" r:id="rId11"/>
    <p:sldId id="260" r:id="rId12"/>
    <p:sldId id="261" r:id="rId13"/>
    <p:sldId id="259" r:id="rId14"/>
    <p:sldId id="262" r:id="rId15"/>
    <p:sldId id="263" r:id="rId16"/>
    <p:sldId id="265" r:id="rId17"/>
    <p:sldId id="266" r:id="rId18"/>
    <p:sldId id="330" r:id="rId19"/>
    <p:sldId id="324" r:id="rId20"/>
    <p:sldId id="331" r:id="rId21"/>
    <p:sldId id="332" r:id="rId22"/>
    <p:sldId id="284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85" r:id="rId31"/>
    <p:sldId id="334" r:id="rId32"/>
    <p:sldId id="336" r:id="rId33"/>
    <p:sldId id="337" r:id="rId34"/>
    <p:sldId id="339" r:id="rId35"/>
    <p:sldId id="338" r:id="rId36"/>
    <p:sldId id="333" r:id="rId37"/>
    <p:sldId id="335" r:id="rId38"/>
    <p:sldId id="341" r:id="rId39"/>
    <p:sldId id="340" r:id="rId40"/>
    <p:sldId id="286" r:id="rId41"/>
    <p:sldId id="277" r:id="rId42"/>
    <p:sldId id="342" r:id="rId43"/>
    <p:sldId id="343" r:id="rId44"/>
    <p:sldId id="346" r:id="rId45"/>
    <p:sldId id="347" r:id="rId46"/>
    <p:sldId id="279" r:id="rId47"/>
    <p:sldId id="345" r:id="rId48"/>
    <p:sldId id="280" r:id="rId49"/>
    <p:sldId id="288" r:id="rId50"/>
    <p:sldId id="289" r:id="rId51"/>
    <p:sldId id="290" r:id="rId52"/>
    <p:sldId id="291" r:id="rId53"/>
    <p:sldId id="292" r:id="rId54"/>
    <p:sldId id="348" r:id="rId55"/>
    <p:sldId id="299" r:id="rId56"/>
    <p:sldId id="294" r:id="rId57"/>
    <p:sldId id="293" r:id="rId58"/>
    <p:sldId id="304" r:id="rId59"/>
    <p:sldId id="349" r:id="rId60"/>
    <p:sldId id="350" r:id="rId61"/>
    <p:sldId id="351" r:id="rId62"/>
    <p:sldId id="352" r:id="rId63"/>
    <p:sldId id="353" r:id="rId64"/>
    <p:sldId id="305" r:id="rId65"/>
    <p:sldId id="307" r:id="rId66"/>
    <p:sldId id="308" r:id="rId67"/>
    <p:sldId id="309" r:id="rId68"/>
    <p:sldId id="297" r:id="rId69"/>
    <p:sldId id="310" r:id="rId70"/>
    <p:sldId id="311" r:id="rId71"/>
    <p:sldId id="312" r:id="rId7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40C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572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7" Type="http://schemas.openxmlformats.org/officeDocument/2006/relationships/commentAuthors" Target="commentAuthors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CB114-8A36-4805-99A6-3ABD094807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AF6E1-C59F-454B-A6FC-8C2C6519BA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3545B-5836-4F13-80E3-1B37A31FC1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7A066-5E4A-4BAD-A23A-CA734C878F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FFA26-BE40-4272-A870-B7D1FB4791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AFA6D-3925-453D-AB70-5F98B49BF4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E8656-56D2-4788-92AA-368B284E9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5D624-E0D2-4B3B-8B09-5A1B4417D2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FF587-A822-4AD1-AB18-00BD6E5D27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9FB6F-3078-4A90-AC8C-EBD296B238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68475-7B94-4A14-B30F-8ACE68484F9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14872-3C2F-488F-B0F1-B352731528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3BB2E-3F48-42FA-BFD7-6A1A3C1E319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1CEE5-8E77-4364-B3B2-C183A494E3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2A981-E6B0-41F2-B841-27EFADC06D9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01F0F-823A-4021-8337-C31D66726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2C90A-070A-43E6-A60B-0885D6AEF1D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69737-FD83-4671-9FC3-1443ACE7E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C7791-3BED-423D-99DF-C2BBD403330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C4563-3FA8-4F64-AF9F-061507D975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06E65-C12C-4D47-BCD7-7E7E3D0C0F7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9100C-3BAF-49F4-84D1-58BE7A1DF2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5BED9-27F8-452D-AC65-766B9DDFD30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3A522-DF54-4233-94ED-0B1BEE675C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microsoft.com/office/2007/relationships/media" Target="file:///E:\&#20154;&#25945;&#29256;%20&#20302;&#24180;&#32423;+&#22235;&#19979;\40%20&#20108;&#24180;&#32423;&#19979;\90%20&#26085;&#26376;&#28525;\40%20&#39044;&#35272;%20&#35838;&#20214;&#20998;&#20139;\&#23433;&#22958;&#30340;&#20185;&#22659;.mp3" TargetMode="External"/><Relationship Id="rId2" Type="http://schemas.openxmlformats.org/officeDocument/2006/relationships/audio" Target="file:///E:\&#20154;&#25945;&#29256;%20&#20302;&#24180;&#32423;+&#22235;&#19979;\40%20&#20108;&#24180;&#32423;&#19979;\90%20&#26085;&#26376;&#28525;\40%20&#39044;&#35272;%20&#35838;&#20214;&#20998;&#20139;\&#23433;&#22958;&#30340;&#20185;&#22659;.mp3" TargetMode="Externa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microsoft.com/office/2007/relationships/media" Target="file:///E:\&#20154;&#25945;&#29256;%20&#20302;&#24180;&#32423;+&#22235;&#19979;\40%20&#20108;&#24180;&#32423;&#19979;\90%20&#26085;&#26376;&#28525;\40%20&#39044;&#35272;%20&#35838;&#20214;&#20998;&#20139;\1%20&#26085;&#26376;&#28525;.wmv" TargetMode="External"/><Relationship Id="rId1" Type="http://schemas.openxmlformats.org/officeDocument/2006/relationships/video" Target="file:///E:\&#20154;&#25945;&#29256;%20&#20302;&#24180;&#32423;+&#22235;&#19979;\40%20&#20108;&#24180;&#32423;&#19979;\90%20&#26085;&#26376;&#28525;\40%20&#39044;&#35272;%20&#35838;&#20214;&#20998;&#20139;\1%20&#26085;&#26376;&#28525;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38.jpeg"/><Relationship Id="rId5" Type="http://schemas.openxmlformats.org/officeDocument/2006/relationships/image" Target="../media/image32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hyperlink" Target="http://www.chinavr.net/anhui/huangshan/" TargetMode="External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microsoft.com/office/2007/relationships/media" Target="file:///E:\&#20154;&#25945;&#29256;%20&#20302;&#24180;&#32423;+&#22235;&#19979;\40%20&#20108;&#24180;&#32423;&#19979;\90%20&#26085;&#26376;&#28525;\40%20&#39044;&#35272;%20&#35838;&#20214;&#20998;&#20139;\&#26376;&#20809;.mp3" TargetMode="External"/><Relationship Id="rId1" Type="http://schemas.openxmlformats.org/officeDocument/2006/relationships/audio" Target="file:///E:\&#20154;&#25945;&#29256;%20&#20302;&#24180;&#32423;+&#22235;&#19979;\40%20&#20108;&#24180;&#32423;&#19979;\90%20&#26085;&#26376;&#28525;\40%20&#39044;&#35272;%20&#35838;&#20214;&#20998;&#20139;\&#26376;&#20809;.mp3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8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microsoft.com/office/2007/relationships/media" Target="file:///E:\&#20154;&#25945;&#29256;%20&#20302;&#24180;&#32423;+&#22235;&#19979;\40%20&#20108;&#24180;&#32423;&#19979;\90%20&#26085;&#26376;&#28525;\40%20&#39044;&#35272;%20&#35838;&#20214;&#20998;&#20139;\&#23433;&#22958;&#30340;&#20185;&#22659;.mp3" TargetMode="External"/><Relationship Id="rId2" Type="http://schemas.openxmlformats.org/officeDocument/2006/relationships/audio" Target="file:///E:\&#20154;&#25945;&#29256;%20&#20302;&#24180;&#32423;+&#22235;&#19979;\40%20&#20108;&#24180;&#32423;&#19979;\90%20&#26085;&#26376;&#28525;\40%20&#39044;&#35272;%20&#35838;&#20214;&#20998;&#20139;\&#23433;&#22958;&#30340;&#20185;&#22659;.mp3" TargetMode="External"/><Relationship Id="rId1" Type="http://schemas.openxmlformats.org/officeDocument/2006/relationships/image" Target="../media/image49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" y="380365"/>
            <a:ext cx="8929370" cy="6096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45030" y="380365"/>
            <a:ext cx="6680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读万卷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书，行万里路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4625948_163321066394_2"/>
          <p:cNvPicPr>
            <a:picLocks noChangeAspect="1" noChangeArrowheads="1"/>
          </p:cNvPicPr>
          <p:nvPr/>
        </p:nvPicPr>
        <p:blipFill>
          <a:blip r:embed="rId1"/>
          <a:srcRect b="55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25911405207708p6lf233f"/>
          <p:cNvPicPr>
            <a:picLocks noChangeAspect="1" noChangeArrowheads="1"/>
          </p:cNvPicPr>
          <p:nvPr/>
        </p:nvPicPr>
        <p:blipFill>
          <a:blip r:embed="rId1"/>
          <a:srcRect t="4210" b="55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03000290625161330516728267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安妮的仙境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4651a7126e21cd92c2fd781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43191576571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63101xhkxx5kpkekyhl5k"/>
          <p:cNvPicPr>
            <a:picLocks noChangeAspect="1" noChangeArrowheads="1"/>
          </p:cNvPicPr>
          <p:nvPr/>
        </p:nvPicPr>
        <p:blipFill>
          <a:blip r:embed="rId1"/>
          <a:srcRect t="65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日月潭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57290" y="1142984"/>
            <a:ext cx="6027581" cy="4393437"/>
          </a:xfrm>
          <a:prstGeom prst="rect">
            <a:avLst/>
          </a:prstGeom>
        </p:spPr>
      </p:pic>
      <p:pic>
        <p:nvPicPr>
          <p:cNvPr id="4" name="Picture 5" descr="D:\桌面\未标题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870" y="0"/>
            <a:ext cx="2360295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57356" y="5572140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点击图片，播放视频。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2405380" y="203200"/>
            <a:ext cx="653796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/>
              <a:t>思考：为什么它被称为日月潭？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781685" y="1215390"/>
            <a:ext cx="7319963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盛  胜  童  境  央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0415" y="3171190"/>
            <a:ext cx="7321550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绕  茂  岛  潭  引 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050" y="5053013"/>
            <a:ext cx="7319963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湖  华  纱  客  围  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695" y="429895"/>
            <a:ext cx="771271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shèng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shèng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tóng    jìng    yāng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5470" y="2449830"/>
            <a:ext cx="771271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rào      mào    dǎo      tán       yǐn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4835" y="4297045"/>
            <a:ext cx="771271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hú       huá     shā       kè       wéi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635" y="1215390"/>
            <a:ext cx="9062720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茂盛 名胜古迹 中央 周围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840" y="3188335"/>
            <a:ext cx="894651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环绕 光华岛 日月潭 吸引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370" y="5053330"/>
            <a:ext cx="881189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湖水 轻纱 游客 童话 仙境</a:t>
            </a: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" y="570230"/>
            <a:ext cx="905510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mào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shèng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shèng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             yāng  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wéi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840" y="2543175"/>
            <a:ext cx="886460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    rào 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huá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dǎo               tán          yǐn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375" y="4408170"/>
            <a:ext cx="8730615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hú              shā        kè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tóng           jìng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6" descr="http://img8.blog.eastmoney.com/zm/zm1/201104/2011040610540998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44557" y="428604"/>
            <a:ext cx="2249805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鹳雀楼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50825" y="5878513"/>
            <a:ext cx="30241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158240" y="1306195"/>
            <a:ext cx="7094855" cy="4246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eaLnBrk="1" latinLnBrk="0" hangingPunct="1">
              <a:spcBef>
                <a:spcPts val="0"/>
              </a:spcBef>
            </a:pPr>
            <a:r>
              <a:rPr lang="zh-CN" altLang="en-US" sz="5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太阳高照    群山环绕    风光秀丽    树木茂盛    湖水碧绿    名胜古迹</a:t>
            </a:r>
            <a:endParaRPr lang="zh-CN" altLang="en-US" sz="5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5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隐隐约约    点点灯光    蒙蒙细雨</a:t>
            </a:r>
            <a:endParaRPr lang="zh-CN" altLang="en-US" sz="5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50825" y="5878513"/>
            <a:ext cx="30241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6021388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湖水碧绿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070592_193156018_2"/>
          <p:cNvPicPr>
            <a:picLocks noChangeAspect="1" noChangeArrowheads="1"/>
          </p:cNvPicPr>
          <p:nvPr/>
        </p:nvPicPr>
        <p:blipFill>
          <a:blip r:embed="rId1"/>
          <a:srcRect b="170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659563" y="260350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树木茂盛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130000096181512897353649126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588125" y="260350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群山环绕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1208917C57C18FEFF808081208767AE"/>
          <p:cNvPicPr>
            <a:picLocks noChangeAspect="1" noChangeArrowheads="1"/>
          </p:cNvPicPr>
          <p:nvPr/>
        </p:nvPicPr>
        <p:blipFill>
          <a:blip r:embed="rId1"/>
          <a:srcRect b="167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588125" y="260350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隐隐约约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7411b412a9d4a55e203f2e0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938" y="0"/>
            <a:ext cx="9836151" cy="737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076825" y="998538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蒙蒙细雨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08_P_1289954334437"/>
          <p:cNvPicPr>
            <a:picLocks noChangeAspect="1" noChangeArrowheads="1"/>
          </p:cNvPicPr>
          <p:nvPr/>
        </p:nvPicPr>
        <p:blipFill>
          <a:blip r:embed="rId1"/>
          <a:srcRect b="225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516688" y="188913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点点灯光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ab4b10e56a4b967a7117ebccb_560"/>
          <p:cNvPicPr>
            <a:picLocks noChangeAspect="1" noChangeArrowheads="1"/>
          </p:cNvPicPr>
          <p:nvPr/>
        </p:nvPicPr>
        <p:blipFill>
          <a:blip r:embed="rId1"/>
          <a:srcRect b="63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0825" y="233363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太阳高照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W0201011044754549164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72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50825" y="115888"/>
            <a:ext cx="18002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天安门</a:t>
            </a:r>
            <a:endParaRPr lang="zh-CN" altLang="en-US" sz="3200"/>
          </a:p>
        </p:txBody>
      </p:sp>
      <p:pic>
        <p:nvPicPr>
          <p:cNvPr id="35844" name="Picture 4" descr="temp_08102020333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920038" y="3065463"/>
            <a:ext cx="12239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长城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5846" name="Picture 6" descr="200812231919570_2"/>
          <p:cNvPicPr>
            <a:picLocks noChangeAspect="1" noChangeArrowheads="1"/>
          </p:cNvPicPr>
          <p:nvPr/>
        </p:nvPicPr>
        <p:blipFill>
          <a:blip r:embed="rId3"/>
          <a:srcRect b="4254"/>
          <a:stretch>
            <a:fillRect/>
          </a:stretch>
        </p:blipFill>
        <p:spPr bwMode="auto">
          <a:xfrm>
            <a:off x="0" y="3573463"/>
            <a:ext cx="4572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3025" y="6267450"/>
            <a:ext cx="1008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黄山</a:t>
            </a:r>
            <a:endParaRPr lang="zh-CN" altLang="en-US" sz="3200"/>
          </a:p>
        </p:txBody>
      </p:sp>
      <p:pic>
        <p:nvPicPr>
          <p:cNvPr id="35848" name="Picture 8" descr="77011358832026"/>
          <p:cNvPicPr>
            <a:picLocks noChangeAspect="1" noChangeArrowheads="1"/>
          </p:cNvPicPr>
          <p:nvPr/>
        </p:nvPicPr>
        <p:blipFill>
          <a:blip r:embed="rId4"/>
          <a:srcRect l="14722" t="8191" b="9787"/>
          <a:stretch>
            <a:fillRect/>
          </a:stretch>
        </p:blipFill>
        <p:spPr bwMode="auto">
          <a:xfrm>
            <a:off x="4572000" y="3573463"/>
            <a:ext cx="4572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8027988" y="6237288"/>
            <a:ext cx="15843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西湖</a:t>
            </a:r>
            <a:endParaRPr lang="zh-CN" altLang="en-US" sz="3200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492500" y="3213100"/>
            <a:ext cx="23050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名胜古迹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201109181114126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30591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979613" y="4365625"/>
            <a:ext cx="30241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36868" name="Picture 4" descr="77011358832026"/>
          <p:cNvPicPr>
            <a:picLocks noChangeAspect="1" noChangeArrowheads="1"/>
          </p:cNvPicPr>
          <p:nvPr/>
        </p:nvPicPr>
        <p:blipFill>
          <a:blip r:embed="rId2"/>
          <a:srcRect l="14722" t="8191" b="9787"/>
          <a:stretch>
            <a:fillRect/>
          </a:stretch>
        </p:blipFill>
        <p:spPr bwMode="auto">
          <a:xfrm>
            <a:off x="0" y="2347913"/>
            <a:ext cx="30591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200812231919570_2"/>
          <p:cNvPicPr>
            <a:picLocks noChangeAspect="1" noChangeArrowheads="1"/>
          </p:cNvPicPr>
          <p:nvPr/>
        </p:nvPicPr>
        <p:blipFill>
          <a:blip r:embed="rId3"/>
          <a:srcRect b="4254"/>
          <a:stretch>
            <a:fillRect/>
          </a:stretch>
        </p:blipFill>
        <p:spPr bwMode="auto">
          <a:xfrm>
            <a:off x="0" y="4652963"/>
            <a:ext cx="3059113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1070592_193156018_2"/>
          <p:cNvPicPr>
            <a:picLocks noChangeAspect="1" noChangeArrowheads="1"/>
          </p:cNvPicPr>
          <p:nvPr/>
        </p:nvPicPr>
        <p:blipFill>
          <a:blip r:embed="rId4"/>
          <a:srcRect b="17082"/>
          <a:stretch>
            <a:fillRect/>
          </a:stretch>
        </p:blipFill>
        <p:spPr bwMode="auto">
          <a:xfrm>
            <a:off x="3059113" y="0"/>
            <a:ext cx="305911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temp_0810202033355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0"/>
            <a:ext cx="305911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1431915765719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113" y="2349500"/>
            <a:ext cx="30257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125911405207708p6lf233f"/>
          <p:cNvPicPr>
            <a:picLocks noChangeAspect="1" noChangeArrowheads="1"/>
          </p:cNvPicPr>
          <p:nvPr/>
        </p:nvPicPr>
        <p:blipFill>
          <a:blip r:embed="rId7"/>
          <a:srcRect t="4210" b="5536"/>
          <a:stretch>
            <a:fillRect/>
          </a:stretch>
        </p:blipFill>
        <p:spPr bwMode="auto">
          <a:xfrm>
            <a:off x="6084888" y="2349500"/>
            <a:ext cx="30591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 descr="2030002906251613305167282671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7675" y="4652963"/>
            <a:ext cx="3097213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11" descr="201007190932531752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84888" y="4670425"/>
            <a:ext cx="3059112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203575" y="2349500"/>
            <a:ext cx="2735263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</a:rPr>
              <a:t>风光秀丽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2009111913223968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38"/>
            <a:ext cx="9144000" cy="683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64845" y="70929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庐山瀑布</a:t>
            </a:r>
            <a:endParaRPr lang="zh-CN" altLang="en-US" sz="7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名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945515" y="-103505"/>
            <a:ext cx="321437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míng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4278630" y="1341755"/>
            <a:ext cx="467106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名字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名声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名胜古迹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胜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653415" y="-103505"/>
            <a:ext cx="3504565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shèng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4278630" y="1341755"/>
            <a:ext cx="467106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胜利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胜出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名胜古迹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迹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955800" y="-103505"/>
            <a:ext cx="125730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jì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4278630" y="1341755"/>
            <a:ext cx="467106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奇迹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事迹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名胜古迹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央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653415" y="-103505"/>
            <a:ext cx="3504565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yāng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5073650" y="1267460"/>
            <a:ext cx="242697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中央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央求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央告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丽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955800" y="-103505"/>
            <a:ext cx="125730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lì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4278630" y="1341755"/>
            <a:ext cx="467106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美丽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壮丽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风和日丽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华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235710" y="-76200"/>
            <a:ext cx="2207895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黑体" panose="02010609060101010101" pitchFamily="49" charset="-122"/>
                <a:ea typeface="黑体" panose="02010609060101010101" pitchFamily="49" charset="-122"/>
              </a:rPr>
              <a:t>huá</a:t>
            </a:r>
            <a:endParaRPr lang="zh-CN" altLang="en-US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5334000" y="1524000"/>
            <a:ext cx="242697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中华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华人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华丽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展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235710" y="-76200"/>
            <a:ext cx="250952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黑体" panose="02010609060101010101" pitchFamily="49" charset="-122"/>
                <a:ea typeface="黑体" panose="02010609060101010101" pitchFamily="49" charset="-122"/>
              </a:rPr>
              <a:t>zhǎn</a:t>
            </a:r>
            <a:endParaRPr lang="en-US" altLang="zh-CN" sz="8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5334000" y="1524000"/>
            <a:ext cx="242697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展开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发展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展现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现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038225" y="-103505"/>
            <a:ext cx="273558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xiàn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5073650" y="1267460"/>
            <a:ext cx="242697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现在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现实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展现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250825" y="1341438"/>
            <a:ext cx="4198938" cy="4081462"/>
            <a:chOff x="0" y="0"/>
            <a:chExt cx="2721" cy="2722"/>
          </a:xfrm>
        </p:grpSpPr>
        <p:sp>
          <p:nvSpPr>
            <p:cNvPr id="25606" name="Rectangle 3"/>
            <p:cNvSpPr/>
            <p:nvPr/>
          </p:nvSpPr>
          <p:spPr>
            <a:xfrm>
              <a:off x="0" y="0"/>
              <a:ext cx="2721" cy="2721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607" name="Line 4"/>
            <p:cNvSpPr/>
            <p:nvPr/>
          </p:nvSpPr>
          <p:spPr>
            <a:xfrm>
              <a:off x="0" y="1361"/>
              <a:ext cx="272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5608" name="Line 5"/>
            <p:cNvSpPr/>
            <p:nvPr/>
          </p:nvSpPr>
          <p:spPr>
            <a:xfrm>
              <a:off x="1360" y="0"/>
              <a:ext cx="0" cy="2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41990" name="Text Box 6"/>
          <p:cNvSpPr txBox="1"/>
          <p:nvPr/>
        </p:nvSpPr>
        <p:spPr>
          <a:xfrm>
            <a:off x="533400" y="1066800"/>
            <a:ext cx="37449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披</a:t>
            </a:r>
            <a:endParaRPr lang="zh-CN" altLang="en-US" sz="28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1955800" y="-103505"/>
            <a:ext cx="1257300" cy="14452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8800" dirty="0">
                <a:latin typeface="Arial" panose="020B0604020202020204" pitchFamily="34" charset="0"/>
              </a:rPr>
              <a:t>pí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4278630" y="1341755"/>
            <a:ext cx="4671060" cy="4154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披风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披着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8800" b="1" dirty="0">
                <a:latin typeface="Arial" panose="020B0604020202020204" pitchFamily="34" charset="0"/>
                <a:ea typeface="楷体" panose="02010609060101010101" pitchFamily="49" charset="-122"/>
              </a:rPr>
              <a:t>披星戴月</a:t>
            </a:r>
            <a:endParaRPr lang="zh-CN" altLang="en-US" sz="8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/>
      <p:bldP spid="41996" grpId="0" bldLvl="0" animBg="1"/>
      <p:bldP spid="41998" grpId="0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47015" y="1859280"/>
            <a:ext cx="24491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第一自然段：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395605"/>
            <a:ext cx="7841615" cy="13220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/>
              <a:t>自读课文，想想课文各自然段分别写了什么？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92070" y="1797685"/>
            <a:ext cx="622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日月潭的位置和周围环境</a:t>
            </a: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47015" y="2688590"/>
            <a:ext cx="24491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第二自然段：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2070" y="2626995"/>
            <a:ext cx="622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日月潭名称的来历</a:t>
            </a:r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47015" y="3467100"/>
            <a:ext cx="24491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第三自然段：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6210" y="3405505"/>
            <a:ext cx="622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日月潭清晨时的景色</a:t>
            </a:r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47015" y="4283710"/>
            <a:ext cx="24491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第四自然段：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2070" y="4222115"/>
            <a:ext cx="64338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日月潭中午和晴雨时分的美景</a:t>
            </a:r>
            <a:endParaRPr lang="zh-CN" altLang="en-US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47015" y="5407025"/>
            <a:ext cx="24491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第五自然段：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96210" y="5345430"/>
            <a:ext cx="6433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日月潭闻名中外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6" descr="http://pic19.nipic.com/20120312/7969680_114644275001_2.jpg"/>
          <p:cNvPicPr>
            <a:picLocks noChangeAspect="1"/>
          </p:cNvPicPr>
          <p:nvPr/>
        </p:nvPicPr>
        <p:blipFill>
          <a:blip r:embed="rId1"/>
          <a:srcRect l="7813" r="10611" b="5069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WordArt 3" descr="白色大理石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38370" y="2513965"/>
            <a:ext cx="2681605" cy="135128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14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" cap="none" spc="50" normalizeH="0" baseline="0" noProof="0" dirty="0">
                <a:ln w="12700">
                  <a:solidFill>
                    <a:srgbClr val="000000"/>
                  </a:solidFill>
                  <a:round/>
                </a:ln>
                <a:solidFill>
                  <a:srgbClr val="FFC000"/>
                </a:solidFill>
                <a:effectLst>
                  <a:outerShdw dist="38100" dir="2639959" algn="bl" rotWithShape="0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黄山</a:t>
            </a:r>
            <a:endParaRPr kumimoji="0" lang="zh-CN" altLang="en-US" sz="3600" b="1" i="0" u="none" strike="noStrike" kern="10" cap="none" spc="50" normalizeH="0" baseline="0" noProof="0" dirty="0">
              <a:ln w="12700">
                <a:solidFill>
                  <a:srgbClr val="000000"/>
                </a:solidFill>
                <a:round/>
              </a:ln>
              <a:solidFill>
                <a:srgbClr val="FFC000"/>
              </a:solidFill>
              <a:effectLst>
                <a:outerShdw dist="38100" dir="2639959" algn="bl" rotWithShape="0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AutoShape 5">
            <a:hlinkClick r:id="rId3"/>
          </p:cNvPr>
          <p:cNvSpPr/>
          <p:nvPr/>
        </p:nvSpPr>
        <p:spPr>
          <a:xfrm>
            <a:off x="5943600" y="5638800"/>
            <a:ext cx="29718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012021714093429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00965" y="333375"/>
            <a:ext cx="8825865" cy="19037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>
                <a:latin typeface="楷体_GB2312" pitchFamily="49" charset="-122"/>
              </a:rPr>
              <a:t>     </a:t>
            </a:r>
            <a:r>
              <a:rPr lang="zh-CN" altLang="en-US" sz="3600">
                <a:latin typeface="楷体_GB2312" pitchFamily="49" charset="-122"/>
              </a:rPr>
              <a:t>日月潭是我国台湾省</a:t>
            </a:r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</a:rPr>
              <a:t>最大</a:t>
            </a:r>
            <a:r>
              <a:rPr lang="zh-CN" altLang="en-US" sz="3600">
                <a:latin typeface="楷体_GB2312" pitchFamily="49" charset="-122"/>
              </a:rPr>
              <a:t>的一个</a:t>
            </a:r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</a:rPr>
              <a:t>湖</a:t>
            </a:r>
            <a:r>
              <a:rPr lang="zh-CN" altLang="en-US" sz="3600">
                <a:latin typeface="楷体_GB2312" pitchFamily="49" charset="-122"/>
              </a:rPr>
              <a:t>。它在台中附近的高山上。那里</a:t>
            </a:r>
            <a:r>
              <a:rPr lang="zh-CN" altLang="en-US" u="sng">
                <a:solidFill>
                  <a:srgbClr val="00B050"/>
                </a:solidFill>
                <a:latin typeface="楷体_GB2312" pitchFamily="49" charset="-122"/>
              </a:rPr>
              <a:t>群山环绕</a:t>
            </a:r>
            <a:r>
              <a:rPr lang="en-US" altLang="zh-CN" u="sng">
                <a:solidFill>
                  <a:srgbClr val="00B050"/>
                </a:solidFill>
                <a:latin typeface="楷体_GB2312" pitchFamily="49" charset="-122"/>
              </a:rPr>
              <a:t>,</a:t>
            </a:r>
            <a:r>
              <a:rPr lang="zh-CN" altLang="en-US" u="sng">
                <a:solidFill>
                  <a:srgbClr val="00B050"/>
                </a:solidFill>
                <a:latin typeface="楷体_GB2312" pitchFamily="49" charset="-122"/>
              </a:rPr>
              <a:t>树木茂盛</a:t>
            </a:r>
            <a:r>
              <a:rPr lang="en-US" altLang="zh-CN" sz="3600">
                <a:latin typeface="楷体_GB2312" pitchFamily="49" charset="-122"/>
              </a:rPr>
              <a:t>,</a:t>
            </a:r>
            <a:r>
              <a:rPr lang="zh-CN" altLang="en-US" sz="3600">
                <a:latin typeface="楷体_GB2312" pitchFamily="49" charset="-122"/>
              </a:rPr>
              <a:t>周围有许多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名胜古迹</a:t>
            </a:r>
            <a:r>
              <a:rPr lang="zh-CN" altLang="en-US" sz="3600">
                <a:latin typeface="楷体_GB2312" pitchFamily="49" charset="-122"/>
              </a:rPr>
              <a:t>。</a:t>
            </a:r>
            <a:endParaRPr lang="zh-CN" altLang="en-US" sz="360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4" name="矩形 168963"/>
          <p:cNvSpPr/>
          <p:nvPr/>
        </p:nvSpPr>
        <p:spPr>
          <a:xfrm>
            <a:off x="153035" y="1974215"/>
            <a:ext cx="8569325" cy="3140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 anchor="t">
            <a:spAutoFit/>
          </a:bodyPr>
          <a:p>
            <a:pPr marL="800100" lvl="1" indent="-342900" eaLnBrk="0" hangingPunct="0"/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上面的文字共有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句话。 </a:t>
            </a:r>
            <a:endParaRPr lang="zh-CN" altLang="en-US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/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台湾省最大的湖是</a:t>
            </a:r>
            <a:r>
              <a:rPr lang="en-US" altLang="zh-CN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_______,</a:t>
            </a:r>
            <a:r>
              <a:rPr lang="zh-CN" altLang="en-US" sz="40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位置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4000" u="sng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________           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/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描写山多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树多的词分别是</a:t>
            </a:r>
            <a:r>
              <a:rPr lang="en-US" altLang="zh-CN" sz="4000" u="sng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   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矩形 168964"/>
          <p:cNvSpPr/>
          <p:nvPr/>
        </p:nvSpPr>
        <p:spPr>
          <a:xfrm>
            <a:off x="368618" y="1095693"/>
            <a:ext cx="2246312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pPr eaLnBrk="0" hangingPunct="0"/>
            <a:r>
              <a:rPr lang="zh-CN" altLang="en-US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思考问题</a:t>
            </a:r>
            <a:r>
              <a:rPr lang="en-US" altLang="zh-CN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8967" name="文本框 168966"/>
          <p:cNvSpPr txBox="1"/>
          <p:nvPr/>
        </p:nvSpPr>
        <p:spPr>
          <a:xfrm>
            <a:off x="5170488" y="1654175"/>
            <a:ext cx="720725" cy="8540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5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5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8" name="文本框 168967"/>
          <p:cNvSpPr txBox="1"/>
          <p:nvPr/>
        </p:nvSpPr>
        <p:spPr>
          <a:xfrm>
            <a:off x="5332095" y="2507933"/>
            <a:ext cx="2305050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日月潭</a:t>
            </a:r>
            <a:endParaRPr lang="zh-CN" altLang="en-US" sz="45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9" name="文本框 168968"/>
          <p:cNvSpPr txBox="1"/>
          <p:nvPr/>
        </p:nvSpPr>
        <p:spPr>
          <a:xfrm>
            <a:off x="1203008" y="3040063"/>
            <a:ext cx="5545137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台中附近的高山上</a:t>
            </a:r>
            <a:endParaRPr lang="zh-CN" altLang="en-US" sz="45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70" name="文本框 168969"/>
          <p:cNvSpPr txBox="1"/>
          <p:nvPr/>
        </p:nvSpPr>
        <p:spPr>
          <a:xfrm>
            <a:off x="580708" y="4258945"/>
            <a:ext cx="2952750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群山环绕</a:t>
            </a:r>
            <a:endParaRPr lang="zh-CN" altLang="en-US" sz="45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71" name="文本框 168970"/>
          <p:cNvSpPr txBox="1"/>
          <p:nvPr/>
        </p:nvSpPr>
        <p:spPr>
          <a:xfrm>
            <a:off x="3624898" y="4336415"/>
            <a:ext cx="2879725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树木茂盛</a:t>
            </a:r>
            <a:endParaRPr lang="zh-CN" altLang="en-US" sz="45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bldLvl="0" animBg="1"/>
      <p:bldP spid="168967" grpId="0"/>
      <p:bldP spid="168968" grpId="0"/>
      <p:bldP spid="168969" grpId="0"/>
      <p:bldP spid="168970" grpId="0"/>
      <p:bldP spid="16897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77154" descr="pic_2542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12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77155"/>
          <p:cNvSpPr/>
          <p:nvPr/>
        </p:nvSpPr>
        <p:spPr>
          <a:xfrm>
            <a:off x="1476375" y="0"/>
            <a:ext cx="7667625" cy="35547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 anchor="t">
            <a:spAutoFit/>
          </a:bodyPr>
          <a:p>
            <a:pPr>
              <a:spcBef>
                <a:spcPct val="20000"/>
              </a:spcBef>
              <a:buChar char="•"/>
            </a:pPr>
            <a:r>
              <a:rPr lang="en-US" altLang="zh-CN" sz="4500" b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日月潭很深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湖水碧绿。湖中央有个美丽的小岛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光华岛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。小岛把湖水分成两半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北边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像圆圆的太阳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日潭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南边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像弯弯的月亮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月潭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158" name="椭圆 177157"/>
          <p:cNvSpPr/>
          <p:nvPr/>
        </p:nvSpPr>
        <p:spPr>
          <a:xfrm>
            <a:off x="4284663" y="0"/>
            <a:ext cx="3959225" cy="765175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8" name="Picture 4" descr="image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611188" y="6040438"/>
            <a:ext cx="8334375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r"/>
            <a:r>
              <a:rPr lang="zh-CN" altLang="en-US" sz="4000">
                <a:solidFill>
                  <a:schemeClr val="bg1"/>
                </a:solidFill>
              </a:rPr>
              <a:t>湖中央有个美丽的小岛，叫光华岛。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34151" name="AutoShape 7"/>
          <p:cNvSpPr>
            <a:spLocks noChangeArrowheads="1"/>
          </p:cNvSpPr>
          <p:nvPr/>
        </p:nvSpPr>
        <p:spPr bwMode="auto">
          <a:xfrm>
            <a:off x="3635375" y="2852738"/>
            <a:ext cx="1584325" cy="647700"/>
          </a:xfrm>
          <a:prstGeom prst="wedgeRectCallout">
            <a:avLst>
              <a:gd name="adj1" fmla="val 51602"/>
              <a:gd name="adj2" fmla="val 14313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/>
          <a:lstStyle/>
          <a:p>
            <a:pPr algn="ctr"/>
            <a:r>
              <a:rPr lang="zh-CN" altLang="en-US">
                <a:solidFill>
                  <a:srgbClr val="FF3300"/>
                </a:solidFill>
              </a:rPr>
              <a:t>光华岛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 bldLvl="0" animBg="1"/>
      <p:bldP spid="13415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2943225" y="909638"/>
            <a:ext cx="32385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照样子写句子</a:t>
            </a:r>
            <a:endParaRPr lang="zh-CN" altLang="en-US" sz="400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863725" y="1700213"/>
            <a:ext cx="5487988" cy="14573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例：湖中央有个小岛。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湖中央有个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小岛。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1790700" y="3143250"/>
            <a:ext cx="6165850" cy="3165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/>
              <a:t>1.</a:t>
            </a:r>
            <a:r>
              <a:rPr lang="zh-CN" altLang="en-US"/>
              <a:t>树上长出叶子。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 u="sng"/>
              <a:t>                        </a:t>
            </a:r>
            <a:r>
              <a:rPr lang="en-US" altLang="zh-CN" u="sng">
                <a:solidFill>
                  <a:schemeClr val="bg1"/>
                </a:solidFill>
              </a:rPr>
              <a:t>.</a:t>
            </a:r>
            <a:endParaRPr lang="en-US" altLang="zh-CN" u="sng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r>
              <a:rPr lang="en-US" altLang="zh-CN"/>
              <a:t>2.</a:t>
            </a:r>
            <a:r>
              <a:rPr lang="zh-CN" altLang="en-US"/>
              <a:t>湖面上飘着雾。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 u="sng"/>
              <a:t>                         </a:t>
            </a:r>
            <a:r>
              <a:rPr lang="en-US" altLang="zh-CN" u="sng">
                <a:solidFill>
                  <a:schemeClr val="bg1"/>
                </a:solidFill>
              </a:rPr>
              <a:t>.</a:t>
            </a:r>
            <a:endParaRPr lang="en-US" altLang="zh-CN" u="sng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bldLvl="0" animBg="1"/>
      <p:bldP spid="137221" grpId="0" bldLvl="0" animBg="1"/>
      <p:bldP spid="13722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image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87" name="Group 3"/>
          <p:cNvGrpSpPr/>
          <p:nvPr/>
        </p:nvGrpSpPr>
        <p:grpSpPr bwMode="auto">
          <a:xfrm>
            <a:off x="0" y="0"/>
            <a:ext cx="9144000" cy="7446963"/>
            <a:chOff x="0" y="0"/>
            <a:chExt cx="5760" cy="4691"/>
          </a:xfrm>
        </p:grpSpPr>
        <p:pic>
          <p:nvPicPr>
            <p:cNvPr id="41988" name="Picture 4" descr="image1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89" name="Text Box 5"/>
            <p:cNvSpPr txBox="1">
              <a:spLocks noChangeArrowheads="1"/>
            </p:cNvSpPr>
            <p:nvPr/>
          </p:nvSpPr>
          <p:spPr bwMode="auto">
            <a:xfrm>
              <a:off x="2094" y="2500"/>
              <a:ext cx="3666" cy="2191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square" lIns="90000" tIns="46800" rIns="90000" bIns="46800">
              <a:spAutoFit/>
            </a:bodyPr>
            <a:lstStyle/>
            <a:p>
              <a:pPr algn="r" eaLnBrk="0" hangingPunct="0"/>
              <a:r>
                <a:rPr lang="zh-CN" altLang="en-US" sz="4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小岛把湖水分成两半。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边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像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圆圆的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太阳</a:t>
              </a:r>
              <a:r>
                <a:rPr lang="en-US" altLang="zh-CN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叫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日潭</a:t>
              </a:r>
              <a:r>
                <a:rPr lang="en-US" altLang="zh-CN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;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南边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像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弯弯的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月亮</a:t>
              </a:r>
              <a:r>
                <a:rPr lang="en-US" altLang="zh-CN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叫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月潭</a:t>
              </a:r>
              <a:r>
                <a:rPr lang="zh-CN" altLang="en-US" sz="4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4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r" eaLnBrk="0" hangingPunct="0"/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41990" name="AutoShape 6"/>
            <p:cNvSpPr>
              <a:spLocks noChangeArrowheads="1"/>
            </p:cNvSpPr>
            <p:nvPr/>
          </p:nvSpPr>
          <p:spPr bwMode="auto">
            <a:xfrm>
              <a:off x="1794" y="1071"/>
              <a:ext cx="814" cy="384"/>
            </a:xfrm>
            <a:prstGeom prst="wedgeRectCallout">
              <a:avLst>
                <a:gd name="adj1" fmla="val 245"/>
                <a:gd name="adj2" fmla="val 176301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90000" tIns="46800" rIns="90000" bIns="46800"/>
            <a:lstStyle/>
            <a:p>
              <a:pPr algn="ctr" eaLnBrk="0" hangingPunct="0"/>
              <a:r>
                <a:rPr lang="zh-CN" altLang="en-US" sz="2800">
                  <a:solidFill>
                    <a:srgbClr val="FF3300"/>
                  </a:solidFill>
                  <a:latin typeface="楷体_GB2312" pitchFamily="49" charset="-122"/>
                </a:rPr>
                <a:t>光华岛</a:t>
              </a:r>
              <a:endParaRPr lang="zh-CN" altLang="en-US" sz="2800">
                <a:solidFill>
                  <a:srgbClr val="FF3300"/>
                </a:solidFill>
                <a:latin typeface="楷体_GB2312" pitchFamily="49" charset="-122"/>
              </a:endParaRP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2699" y="1207"/>
              <a:ext cx="982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>
                  <a:solidFill>
                    <a:srgbClr val="FF3300"/>
                  </a:solidFill>
                  <a:latin typeface="楷体_GB2312" pitchFamily="49" charset="-122"/>
                </a:rPr>
                <a:t>日  潭</a:t>
              </a:r>
              <a:endParaRPr lang="zh-CN" altLang="en-US" sz="3600">
                <a:solidFill>
                  <a:srgbClr val="FF3300"/>
                </a:solidFill>
                <a:latin typeface="楷体_GB2312" pitchFamily="49" charset="-122"/>
              </a:endParaRPr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1578" y="2128"/>
              <a:ext cx="460" cy="91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vert="eaVert"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>
                  <a:solidFill>
                    <a:srgbClr val="FF3300"/>
                  </a:solidFill>
                  <a:latin typeface="楷体_GB2312" pitchFamily="49" charset="-122"/>
                </a:rPr>
                <a:t>月  潭</a:t>
              </a:r>
              <a:endParaRPr lang="zh-CN" altLang="en-US" sz="3600">
                <a:solidFill>
                  <a:srgbClr val="FF3300"/>
                </a:solidFill>
                <a:latin typeface="楷体_GB2312" pitchFamily="49" charset="-122"/>
              </a:endParaRPr>
            </a:p>
          </p:txBody>
        </p:sp>
        <p:sp>
          <p:nvSpPr>
            <p:cNvPr id="41993" name="Oval 9"/>
            <p:cNvSpPr>
              <a:spLocks noChangeArrowheads="1"/>
            </p:cNvSpPr>
            <p:nvPr/>
          </p:nvSpPr>
          <p:spPr bwMode="auto">
            <a:xfrm>
              <a:off x="2256" y="624"/>
              <a:ext cx="1968" cy="19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4" name="AutoShape 10"/>
            <p:cNvSpPr>
              <a:spLocks noChangeArrowheads="1"/>
            </p:cNvSpPr>
            <p:nvPr/>
          </p:nvSpPr>
          <p:spPr bwMode="auto">
            <a:xfrm>
              <a:off x="1296" y="768"/>
              <a:ext cx="1200" cy="3408"/>
            </a:xfrm>
            <a:prstGeom prst="moon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4"/>
          <p:cNvSpPr/>
          <p:nvPr/>
        </p:nvSpPr>
        <p:spPr bwMode="auto">
          <a:xfrm>
            <a:off x="1468438" y="2781300"/>
            <a:ext cx="71437" cy="719138"/>
          </a:xfrm>
          <a:prstGeom prst="leftBrace">
            <a:avLst>
              <a:gd name="adj1" fmla="val 8389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6627" name="AutoShape 5"/>
          <p:cNvSpPr/>
          <p:nvPr/>
        </p:nvSpPr>
        <p:spPr bwMode="auto">
          <a:xfrm>
            <a:off x="1468438" y="4724400"/>
            <a:ext cx="71437" cy="719138"/>
          </a:xfrm>
          <a:prstGeom prst="leftBrace">
            <a:avLst>
              <a:gd name="adj1" fmla="val 8389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26986" name="Group 10"/>
          <p:cNvGrpSpPr/>
          <p:nvPr/>
        </p:nvGrpSpPr>
        <p:grpSpPr bwMode="auto">
          <a:xfrm>
            <a:off x="900113" y="2492375"/>
            <a:ext cx="7702550" cy="1301750"/>
            <a:chOff x="1026" y="1797"/>
            <a:chExt cx="4852" cy="820"/>
          </a:xfrm>
        </p:grpSpPr>
        <p:sp>
          <p:nvSpPr>
            <p:cNvPr id="26633" name="Rectangle 2"/>
            <p:cNvSpPr>
              <a:spLocks noChangeArrowheads="1"/>
            </p:cNvSpPr>
            <p:nvPr/>
          </p:nvSpPr>
          <p:spPr bwMode="auto">
            <a:xfrm>
              <a:off x="1429" y="1797"/>
              <a:ext cx="4449" cy="82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90000" tIns="46800" rIns="90000" bIns="4680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/>
                <a:t>湖的北边像太阳，叫日潭。</a:t>
              </a:r>
              <a:endParaRPr lang="zh-CN" altLang="en-US"/>
            </a:p>
            <a:p>
              <a:pPr>
                <a:lnSpc>
                  <a:spcPct val="110000"/>
                </a:lnSpc>
              </a:pPr>
              <a:r>
                <a:rPr lang="zh-CN" altLang="en-US"/>
                <a:t>湖的北边像</a:t>
              </a:r>
              <a:r>
                <a:rPr lang="zh-CN" altLang="en-US">
                  <a:solidFill>
                    <a:srgbClr val="FF3300"/>
                  </a:solidFill>
                </a:rPr>
                <a:t>圆圆的</a:t>
              </a:r>
              <a:r>
                <a:rPr lang="zh-CN" altLang="en-US"/>
                <a:t>太阳，叫日潭。</a:t>
              </a:r>
              <a:endParaRPr lang="zh-CN" altLang="en-US"/>
            </a:p>
          </p:txBody>
        </p:sp>
        <p:sp>
          <p:nvSpPr>
            <p:cNvPr id="26634" name="Text Box 6"/>
            <p:cNvSpPr txBox="1">
              <a:spLocks noChangeArrowheads="1"/>
            </p:cNvSpPr>
            <p:nvPr/>
          </p:nvSpPr>
          <p:spPr bwMode="auto">
            <a:xfrm>
              <a:off x="1026" y="1975"/>
              <a:ext cx="403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/>
                <a:t>①</a:t>
              </a:r>
              <a:endParaRPr lang="en-US" altLang="zh-CN"/>
            </a:p>
          </p:txBody>
        </p:sp>
      </p:grpSp>
      <p:grpSp>
        <p:nvGrpSpPr>
          <p:cNvPr id="126987" name="Group 11"/>
          <p:cNvGrpSpPr/>
          <p:nvPr/>
        </p:nvGrpSpPr>
        <p:grpSpPr bwMode="auto">
          <a:xfrm>
            <a:off x="900113" y="4437063"/>
            <a:ext cx="7696200" cy="1190625"/>
            <a:chOff x="1026" y="3022"/>
            <a:chExt cx="4848" cy="750"/>
          </a:xfrm>
        </p:grpSpPr>
        <p:sp>
          <p:nvSpPr>
            <p:cNvPr id="26631" name="Rectangle 3"/>
            <p:cNvSpPr>
              <a:spLocks noChangeArrowheads="1"/>
            </p:cNvSpPr>
            <p:nvPr/>
          </p:nvSpPr>
          <p:spPr bwMode="auto">
            <a:xfrm>
              <a:off x="1425" y="3022"/>
              <a:ext cx="4449" cy="75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/>
                <a:t>湖的南边像月亮，叫月潭。</a:t>
              </a:r>
              <a:endParaRPr lang="zh-CN" altLang="en-US"/>
            </a:p>
            <a:p>
              <a:r>
                <a:rPr lang="zh-CN" altLang="en-US"/>
                <a:t>湖的南边像</a:t>
              </a:r>
              <a:r>
                <a:rPr lang="zh-CN" altLang="en-US">
                  <a:solidFill>
                    <a:srgbClr val="FF3300"/>
                  </a:solidFill>
                </a:rPr>
                <a:t>弯弯的</a:t>
              </a:r>
              <a:r>
                <a:rPr lang="zh-CN" altLang="en-US"/>
                <a:t>月亮，叫月潭。</a:t>
              </a:r>
              <a:endParaRPr lang="zh-CN" altLang="en-US"/>
            </a:p>
          </p:txBody>
        </p:sp>
        <p:sp>
          <p:nvSpPr>
            <p:cNvPr id="26632" name="Rectangle 7"/>
            <p:cNvSpPr>
              <a:spLocks noChangeArrowheads="1"/>
            </p:cNvSpPr>
            <p:nvPr/>
          </p:nvSpPr>
          <p:spPr bwMode="auto">
            <a:xfrm>
              <a:off x="1026" y="3208"/>
              <a:ext cx="403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/>
                <a:t>②</a:t>
              </a:r>
              <a:endParaRPr lang="en-US" altLang="zh-CN"/>
            </a:p>
          </p:txBody>
        </p:sp>
      </p:grp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1116013" y="1484313"/>
            <a:ext cx="7131050" cy="6492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读句子，说出每组两句话的不同。</a:t>
            </a:r>
            <a:endParaRPr lang="zh-CN" altLang="en-US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11188" y="2133600"/>
            <a:ext cx="828198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/>
              <a:t>湖的北边像</a:t>
            </a:r>
            <a:r>
              <a:rPr lang="en-US" altLang="zh-CN"/>
              <a:t>_____</a:t>
            </a:r>
            <a:r>
              <a:rPr lang="zh-CN" altLang="en-US"/>
              <a:t>，叫</a:t>
            </a:r>
            <a:r>
              <a:rPr lang="en-US" altLang="zh-CN"/>
              <a:t>_____</a:t>
            </a:r>
            <a:r>
              <a:rPr lang="zh-CN" altLang="en-US"/>
              <a:t>；湖的南边像</a:t>
            </a:r>
            <a:r>
              <a:rPr lang="en-US" altLang="zh-CN"/>
              <a:t>______</a:t>
            </a:r>
            <a:r>
              <a:rPr lang="zh-CN" altLang="en-US"/>
              <a:t>，叫</a:t>
            </a:r>
            <a:r>
              <a:rPr lang="en-US" altLang="zh-CN"/>
              <a:t>______</a:t>
            </a:r>
            <a:r>
              <a:rPr lang="zh-CN" altLang="en-US"/>
              <a:t>。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ChangeArrowheads="1"/>
          </p:cNvSpPr>
          <p:nvPr/>
        </p:nvSpPr>
        <p:spPr bwMode="auto">
          <a:xfrm>
            <a:off x="292100" y="1265238"/>
            <a:ext cx="853122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楷体_GB2312" pitchFamily="49" charset="-122"/>
              </a:rPr>
              <a:t>    </a:t>
            </a:r>
            <a:r>
              <a:rPr lang="zh-CN" altLang="en-US" sz="3600">
                <a:latin typeface="楷体_GB2312" pitchFamily="49" charset="-122"/>
              </a:rPr>
              <a:t>清晨，湖面上飘着</a:t>
            </a:r>
            <a:r>
              <a:rPr lang="zh-CN" altLang="en-US" sz="3600">
                <a:solidFill>
                  <a:srgbClr val="00B0F0"/>
                </a:solidFill>
                <a:latin typeface="楷体_GB2312" pitchFamily="49" charset="-122"/>
              </a:rPr>
              <a:t>薄薄的雾</a:t>
            </a:r>
            <a:r>
              <a:rPr lang="zh-CN" altLang="en-US" sz="3600">
                <a:latin typeface="楷体_GB2312" pitchFamily="49" charset="-122"/>
              </a:rPr>
              <a:t>。天边的晨星和山上的</a:t>
            </a:r>
            <a:r>
              <a:rPr lang="zh-CN" altLang="en-US" sz="3600">
                <a:solidFill>
                  <a:srgbClr val="FFC000"/>
                </a:solidFill>
                <a:latin typeface="楷体_GB2312" pitchFamily="49" charset="-122"/>
              </a:rPr>
              <a:t>点点灯光</a:t>
            </a:r>
            <a:r>
              <a:rPr lang="zh-CN" altLang="en-US" sz="3600">
                <a:latin typeface="楷体_GB2312" pitchFamily="49" charset="-122"/>
              </a:rPr>
              <a:t>，</a:t>
            </a:r>
            <a:r>
              <a:rPr lang="zh-CN" altLang="en-US" sz="3600">
                <a:solidFill>
                  <a:schemeClr val="accent5">
                    <a:lumMod val="20000"/>
                    <a:lumOff val="80000"/>
                  </a:schemeClr>
                </a:solidFill>
                <a:latin typeface="楷体_GB2312" pitchFamily="49" charset="-122"/>
              </a:rPr>
              <a:t>隐隐约约</a:t>
            </a:r>
            <a:r>
              <a:rPr lang="zh-CN" altLang="en-US" sz="3600">
                <a:latin typeface="楷体_GB2312" pitchFamily="49" charset="-122"/>
              </a:rPr>
              <a:t>地倒映在湖水中。</a:t>
            </a:r>
            <a:endParaRPr lang="zh-CN" altLang="en-US" sz="3600">
              <a:latin typeface="楷体_GB2312" pitchFamily="49" charset="-122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92100" y="3386138"/>
            <a:ext cx="8601075" cy="2922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latin typeface="楷体_GB2312" pitchFamily="49" charset="-122"/>
              </a:rPr>
              <a:t>     </a:t>
            </a:r>
            <a:r>
              <a:rPr kumimoji="1" lang="zh-CN" altLang="en-US" sz="3600">
                <a:latin typeface="楷体_GB2312" pitchFamily="49" charset="-122"/>
              </a:rPr>
              <a:t>中午，</a:t>
            </a:r>
            <a:r>
              <a:rPr kumimoji="1" lang="zh-CN" altLang="en-US" sz="3600">
                <a:solidFill>
                  <a:srgbClr val="FF0000"/>
                </a:solidFill>
                <a:latin typeface="楷体_GB2312" pitchFamily="49" charset="-122"/>
              </a:rPr>
              <a:t>太阳高照</a:t>
            </a:r>
            <a:r>
              <a:rPr kumimoji="1" lang="zh-CN" altLang="en-US" sz="3600">
                <a:latin typeface="楷体_GB2312" pitchFamily="49" charset="-122"/>
              </a:rPr>
              <a:t>，整个日月潭的美景和周围的建筑，都</a:t>
            </a:r>
            <a:r>
              <a:rPr kumimoji="1" lang="zh-CN" altLang="en-US" sz="3600">
                <a:solidFill>
                  <a:srgbClr val="FF0000"/>
                </a:solidFill>
                <a:latin typeface="楷体_GB2312" pitchFamily="49" charset="-122"/>
              </a:rPr>
              <a:t>清晰</a:t>
            </a:r>
            <a:r>
              <a:rPr kumimoji="1" lang="zh-CN" altLang="en-US" sz="3600">
                <a:latin typeface="楷体_GB2312" pitchFamily="49" charset="-122"/>
              </a:rPr>
              <a:t>地展现在眼前</a:t>
            </a:r>
            <a:r>
              <a:rPr kumimoji="1" lang="zh-CN" altLang="en-US" sz="3600" b="0">
                <a:latin typeface="楷体_GB2312" pitchFamily="49" charset="-122"/>
              </a:rPr>
              <a:t>。</a:t>
            </a:r>
            <a:r>
              <a:rPr lang="zh-CN" altLang="en-US" sz="3600">
                <a:solidFill>
                  <a:srgbClr val="000000"/>
                </a:solidFill>
              </a:rPr>
              <a:t>要是下起</a:t>
            </a:r>
            <a:r>
              <a:rPr lang="zh-CN" altLang="en-US" sz="3600">
                <a:solidFill>
                  <a:srgbClr val="0070C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蒙蒙细雨</a:t>
            </a:r>
            <a:r>
              <a:rPr lang="zh-CN" altLang="en-US" sz="3600">
                <a:solidFill>
                  <a:srgbClr val="000000"/>
                </a:solidFill>
              </a:rPr>
              <a:t>，日月潭好像披上轻纱，周围的景物一片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朦胧</a:t>
            </a:r>
            <a:r>
              <a:rPr lang="zh-CN" altLang="en-US" sz="3600">
                <a:solidFill>
                  <a:srgbClr val="000000"/>
                </a:solidFill>
              </a:rPr>
              <a:t>，就像童话中的仙境</a:t>
            </a:r>
            <a:r>
              <a:rPr lang="zh-CN" altLang="en-US" sz="3600"/>
              <a:t>。</a:t>
            </a:r>
            <a:endParaRPr lang="zh-CN" altLang="en-US" sz="3600"/>
          </a:p>
          <a:p>
            <a:endParaRPr kumimoji="1" lang="en-US" altLang="zh-CN" sz="3600" b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图片1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125095" y="4697730"/>
            <a:ext cx="8893175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3600">
                <a:latin typeface="楷体_GB2312" pitchFamily="49" charset="-122"/>
              </a:rPr>
              <a:t>  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清晨，湖面上飘着薄薄的雾。天边的晨星和山上的点点灯光，隐隐约约地倒映在湖水中。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012021714093429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860358" y="454660"/>
            <a:ext cx="324421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日月潭</a:t>
            </a:r>
            <a:endParaRPr lang="zh-CN" altLang="en-US" sz="80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2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-36513" y="5527675"/>
            <a:ext cx="9180513" cy="1322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       </a:t>
            </a:r>
            <a:r>
              <a:rPr kumimoji="1"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中午，太阳高照，整个日月潭的美景和周围的建筑，都清晰地展现在眼前。</a:t>
            </a:r>
            <a:endParaRPr kumimoji="1"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-107950" y="44450"/>
            <a:ext cx="8792210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   </a:t>
            </a:r>
            <a:r>
              <a:rPr lang="en-US" altLang="zh-CN" sz="36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要是下起蒙蒙细雨,日月潭好像披上轻纱，周围的景物一片朦胧，就像童话中的仙境。</a:t>
            </a:r>
            <a:endParaRPr kumimoji="1" lang="zh-CN" altLang="en-US" sz="4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900113" y="2492375"/>
            <a:ext cx="7070725" cy="2892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/>
              <a:t>（    ）的湖水  （    ）的雾</a:t>
            </a:r>
            <a:endParaRPr lang="zh-CN" altLang="en-US"/>
          </a:p>
          <a:p>
            <a:pPr>
              <a:lnSpc>
                <a:spcPct val="170000"/>
              </a:lnSpc>
            </a:pPr>
            <a:r>
              <a:rPr lang="zh-CN" altLang="en-US"/>
              <a:t>（    ）的太阳  （    ）的树木</a:t>
            </a:r>
            <a:endParaRPr lang="zh-CN" altLang="en-US"/>
          </a:p>
          <a:p>
            <a:pPr>
              <a:lnSpc>
                <a:spcPct val="170000"/>
              </a:lnSpc>
            </a:pPr>
            <a:r>
              <a:rPr lang="zh-CN" altLang="en-US"/>
              <a:t>（    ）的月亮  （    ）的小岛</a:t>
            </a:r>
            <a:endParaRPr lang="zh-CN" altLang="en-US"/>
          </a:p>
        </p:txBody>
      </p:sp>
      <p:pic>
        <p:nvPicPr>
          <p:cNvPr id="4" name="Picture 8" descr="D:\Desktop\64bd6ab5be214a2de85a82cd91ac4e2a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4" y="1142984"/>
            <a:ext cx="27813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5"/>
          <p:cNvSpPr>
            <a:spLocks noChangeArrowheads="1"/>
          </p:cNvSpPr>
          <p:nvPr/>
        </p:nvSpPr>
        <p:spPr bwMode="auto">
          <a:xfrm>
            <a:off x="454025" y="1268413"/>
            <a:ext cx="8442325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楷体_GB2312" pitchFamily="49" charset="-122"/>
              </a:rPr>
              <a:t>    </a:t>
            </a:r>
            <a:r>
              <a:rPr lang="zh-CN" altLang="en-US" sz="3600">
                <a:latin typeface="楷体_GB2312" pitchFamily="49" charset="-122"/>
              </a:rPr>
              <a:t>清晨，湖面上飘着薄薄的雾。天边的晨星和山上的点点灯光，隐隐约约地 倒映在湖水中。</a:t>
            </a:r>
            <a:endParaRPr lang="zh-CN" altLang="en-US" sz="3600">
              <a:latin typeface="楷体_GB2312" pitchFamily="49" charset="-122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54025" y="3073400"/>
            <a:ext cx="8221663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latin typeface="楷体_GB2312" pitchFamily="49" charset="-122"/>
              </a:rPr>
              <a:t>    </a:t>
            </a:r>
            <a:r>
              <a:rPr kumimoji="1" lang="zh-CN" altLang="en-US" sz="3600">
                <a:latin typeface="楷体_GB2312" pitchFamily="49" charset="-122"/>
              </a:rPr>
              <a:t>中午，太阳高照，整个日月潭的美景和周围的建筑，都清晰地展现在眼前</a:t>
            </a:r>
            <a:r>
              <a:rPr kumimoji="1" lang="zh-CN" altLang="en-US" sz="3600" b="0">
                <a:latin typeface="楷体_GB2312" pitchFamily="49" charset="-122"/>
              </a:rPr>
              <a:t>。</a:t>
            </a:r>
            <a:r>
              <a:rPr lang="zh-CN" altLang="en-US" sz="3600">
                <a:solidFill>
                  <a:srgbClr val="000000"/>
                </a:solidFill>
              </a:rPr>
              <a:t>要是下起蒙蒙细雨，日月潭好像披上轻纱，周围的景物一片朦胧，就像童话中的仙境</a:t>
            </a:r>
            <a:r>
              <a:rPr lang="zh-CN" altLang="en-US" sz="3600"/>
              <a:t>。</a:t>
            </a:r>
            <a:endParaRPr lang="zh-CN" altLang="en-US" sz="3600"/>
          </a:p>
          <a:p>
            <a:endParaRPr kumimoji="1" lang="en-US" altLang="zh-CN" sz="3600" b="0">
              <a:latin typeface="楷体_GB2312" pitchFamily="49" charset="-122"/>
            </a:endParaRPr>
          </a:p>
        </p:txBody>
      </p:sp>
      <p:pic>
        <p:nvPicPr>
          <p:cNvPr id="39940" name="月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26425" y="5732463"/>
            <a:ext cx="3778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561" fill="hold"/>
                                        <p:tgtEl>
                                          <p:spTgt spid="399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0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6647776_154226535147_2"/>
          <p:cNvPicPr>
            <a:picLocks noChangeAspect="1" noChangeArrowheads="1"/>
          </p:cNvPicPr>
          <p:nvPr/>
        </p:nvPicPr>
        <p:blipFill>
          <a:blip r:embed="rId1"/>
          <a:srcRect b="50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258888" y="549275"/>
            <a:ext cx="6624637" cy="13112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/>
              <a:t>日月潭风光秀丽，吸引了许许多多的中外游客。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34715" y="2515235"/>
            <a:ext cx="2272665" cy="706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闻名中外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image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72000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116013" y="1341438"/>
            <a:ext cx="730250" cy="122396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eaVert"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3300"/>
                </a:solidFill>
                <a:latin typeface="楷体_GB2312" pitchFamily="49" charset="-122"/>
              </a:rPr>
              <a:t>月 潭</a:t>
            </a:r>
            <a:endParaRPr lang="zh-CN" altLang="en-US" sz="3600">
              <a:solidFill>
                <a:srgbClr val="FF3300"/>
              </a:solidFill>
              <a:latin typeface="楷体_GB2312" pitchFamily="49" charset="-122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051050" y="908050"/>
            <a:ext cx="109855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3300"/>
                </a:solidFill>
                <a:latin typeface="楷体_GB2312" pitchFamily="49" charset="-122"/>
              </a:rPr>
              <a:t>日潭</a:t>
            </a:r>
            <a:endParaRPr lang="zh-CN" altLang="en-US" sz="3600">
              <a:solidFill>
                <a:srgbClr val="FF3300"/>
              </a:solidFill>
              <a:latin typeface="楷体_GB2312" pitchFamily="49" charset="-122"/>
            </a:endParaRPr>
          </a:p>
        </p:txBody>
      </p:sp>
      <p:sp>
        <p:nvSpPr>
          <p:cNvPr id="52229" name="Oval 5"/>
          <p:cNvSpPr>
            <a:spLocks noChangeArrowheads="1"/>
          </p:cNvSpPr>
          <p:nvPr/>
        </p:nvSpPr>
        <p:spPr bwMode="auto">
          <a:xfrm>
            <a:off x="1979613" y="549275"/>
            <a:ext cx="1368425" cy="15113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 rot="-469588">
            <a:off x="1247775" y="836613"/>
            <a:ext cx="731838" cy="2376487"/>
          </a:xfrm>
          <a:prstGeom prst="moon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2231" name="Picture 7" descr="图片1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8" descr="图片2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32175"/>
            <a:ext cx="45720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4" name="Text Box 16"/>
          <p:cNvSpPr txBox="1">
            <a:spLocks noChangeArrowheads="1"/>
          </p:cNvSpPr>
          <p:nvPr/>
        </p:nvSpPr>
        <p:spPr bwMode="auto">
          <a:xfrm>
            <a:off x="4716463" y="3500438"/>
            <a:ext cx="42846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要是下起蒙蒙细雨</a:t>
            </a:r>
            <a:r>
              <a:rPr lang="en-US" altLang="zh-CN" sz="3200"/>
              <a:t>……</a:t>
            </a:r>
            <a:endParaRPr lang="en-US" altLang="zh-CN" sz="3200"/>
          </a:p>
        </p:txBody>
      </p:sp>
      <p:sp>
        <p:nvSpPr>
          <p:cNvPr id="52235" name="Text Box 19"/>
          <p:cNvSpPr txBox="1">
            <a:spLocks noChangeArrowheads="1"/>
          </p:cNvSpPr>
          <p:nvPr/>
        </p:nvSpPr>
        <p:spPr bwMode="auto">
          <a:xfrm>
            <a:off x="107950" y="3497263"/>
            <a:ext cx="4103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中午，太阳高照</a:t>
            </a:r>
            <a:r>
              <a:rPr lang="en-US" altLang="zh-CN" sz="3200"/>
              <a:t>……</a:t>
            </a:r>
            <a:endParaRPr lang="en-US" altLang="zh-CN" sz="3200"/>
          </a:p>
        </p:txBody>
      </p:sp>
      <p:sp>
        <p:nvSpPr>
          <p:cNvPr id="52236" name="Text Box 21"/>
          <p:cNvSpPr txBox="1">
            <a:spLocks noChangeArrowheads="1"/>
          </p:cNvSpPr>
          <p:nvPr/>
        </p:nvSpPr>
        <p:spPr bwMode="auto">
          <a:xfrm>
            <a:off x="5003800" y="188913"/>
            <a:ext cx="20177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清晨</a:t>
            </a:r>
            <a:r>
              <a:rPr lang="en-US" altLang="zh-CN" sz="3200"/>
              <a:t>……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-180975" y="44450"/>
            <a:ext cx="9144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    </a:t>
            </a:r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要是下起蒙蒙细雨</a:t>
            </a:r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日月潭好像披上轻纱，周围的景物一片朦胧，就像童话中的仙境</a:t>
            </a:r>
            <a:r>
              <a:rPr lang="zh-CN" altLang="en-US" sz="3600" b="0">
                <a:solidFill>
                  <a:srgbClr val="0000FF"/>
                </a:solidFill>
                <a:latin typeface="楷体_GB2312" pitchFamily="49" charset="-122"/>
              </a:rPr>
              <a:t>。</a:t>
            </a:r>
            <a:endParaRPr lang="zh-CN" altLang="en-US" sz="3600" b="0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012021714093429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00965" y="333375"/>
            <a:ext cx="8825865" cy="19037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>
                <a:latin typeface="楷体_GB2312" pitchFamily="49" charset="-122"/>
              </a:rPr>
              <a:t>     </a:t>
            </a:r>
            <a:r>
              <a:rPr lang="zh-CN" altLang="en-US" sz="3600">
                <a:latin typeface="楷体_GB2312" pitchFamily="49" charset="-122"/>
              </a:rPr>
              <a:t>日月潭是我国台湾省</a:t>
            </a:r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</a:rPr>
              <a:t>最大</a:t>
            </a:r>
            <a:r>
              <a:rPr lang="zh-CN" altLang="en-US" sz="3600">
                <a:latin typeface="楷体_GB2312" pitchFamily="49" charset="-122"/>
              </a:rPr>
              <a:t>的一个</a:t>
            </a:r>
            <a:r>
              <a:rPr lang="zh-CN" altLang="en-US" sz="3600">
                <a:solidFill>
                  <a:srgbClr val="FF0000"/>
                </a:solidFill>
                <a:latin typeface="楷体_GB2312" pitchFamily="49" charset="-122"/>
              </a:rPr>
              <a:t>湖</a:t>
            </a:r>
            <a:r>
              <a:rPr lang="zh-CN" altLang="en-US" sz="3600">
                <a:latin typeface="楷体_GB2312" pitchFamily="49" charset="-122"/>
              </a:rPr>
              <a:t>。它在台中附近的高山上。那里</a:t>
            </a:r>
            <a:r>
              <a:rPr lang="zh-CN" altLang="en-US" u="sng">
                <a:solidFill>
                  <a:srgbClr val="00B050"/>
                </a:solidFill>
                <a:latin typeface="楷体_GB2312" pitchFamily="49" charset="-122"/>
              </a:rPr>
              <a:t>群山环绕</a:t>
            </a:r>
            <a:r>
              <a:rPr lang="en-US" altLang="zh-CN" u="sng">
                <a:solidFill>
                  <a:srgbClr val="00B050"/>
                </a:solidFill>
                <a:latin typeface="楷体_GB2312" pitchFamily="49" charset="-122"/>
              </a:rPr>
              <a:t>,</a:t>
            </a:r>
            <a:r>
              <a:rPr lang="zh-CN" altLang="en-US" u="sng">
                <a:solidFill>
                  <a:srgbClr val="00B050"/>
                </a:solidFill>
                <a:latin typeface="楷体_GB2312" pitchFamily="49" charset="-122"/>
              </a:rPr>
              <a:t>树木茂盛</a:t>
            </a:r>
            <a:r>
              <a:rPr lang="en-US" altLang="zh-CN" sz="3600">
                <a:latin typeface="楷体_GB2312" pitchFamily="49" charset="-122"/>
              </a:rPr>
              <a:t>,</a:t>
            </a:r>
            <a:r>
              <a:rPr lang="zh-CN" altLang="en-US" sz="3600">
                <a:latin typeface="楷体_GB2312" pitchFamily="49" charset="-122"/>
              </a:rPr>
              <a:t>周围有许多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名胜古迹</a:t>
            </a:r>
            <a:r>
              <a:rPr lang="zh-CN" altLang="en-US" sz="3600">
                <a:latin typeface="楷体_GB2312" pitchFamily="49" charset="-122"/>
              </a:rPr>
              <a:t>。</a:t>
            </a:r>
            <a:endParaRPr lang="zh-CN" altLang="en-US" sz="360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77154" descr="pic_2542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12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77155"/>
          <p:cNvSpPr/>
          <p:nvPr/>
        </p:nvSpPr>
        <p:spPr>
          <a:xfrm>
            <a:off x="1476375" y="0"/>
            <a:ext cx="7667625" cy="35547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 anchor="t">
            <a:spAutoFit/>
          </a:bodyPr>
          <a:p>
            <a:pPr>
              <a:spcBef>
                <a:spcPct val="20000"/>
              </a:spcBef>
              <a:buChar char="•"/>
            </a:pPr>
            <a:r>
              <a:rPr lang="en-US" altLang="zh-CN" sz="4500" b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日月潭很深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湖水碧绿。湖中央有个美丽的小岛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光华岛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。小岛把湖水分成两半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北边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像圆圆的太阳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日潭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南边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像弯弯的月亮</a:t>
            </a:r>
            <a:r>
              <a:rPr lang="en-US" altLang="zh-CN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月潭</a:t>
            </a:r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158" name="椭圆 177157"/>
          <p:cNvSpPr/>
          <p:nvPr/>
        </p:nvSpPr>
        <p:spPr>
          <a:xfrm>
            <a:off x="4284663" y="0"/>
            <a:ext cx="3959225" cy="765175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6647776_154226535147_2"/>
          <p:cNvPicPr>
            <a:picLocks noChangeAspect="1" noChangeArrowheads="1"/>
          </p:cNvPicPr>
          <p:nvPr/>
        </p:nvPicPr>
        <p:blipFill>
          <a:blip r:embed="rId1"/>
          <a:srcRect b="50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90905" y="1118235"/>
            <a:ext cx="736282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960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10</a:t>
            </a:r>
            <a:r>
              <a:rPr lang="zh-CN" altLang="en-US" sz="9600">
                <a:ln>
                  <a:solidFill>
                    <a:schemeClr val="accent6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、日月潭</a:t>
            </a:r>
            <a:endParaRPr lang="zh-CN" altLang="en-US" sz="9600">
              <a:ln>
                <a:solidFill>
                  <a:schemeClr val="accent6"/>
                </a:solidFill>
              </a:ln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图片1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125095" y="4697730"/>
            <a:ext cx="8893175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3600">
                <a:latin typeface="楷体_GB2312" pitchFamily="49" charset="-122"/>
              </a:rPr>
              <a:t>  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清晨，湖面上飘着薄薄的雾。天边的晨星和山上的点点灯光，隐隐约约地倒映在湖水中。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2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-36513" y="5527675"/>
            <a:ext cx="9180513" cy="1322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       </a:t>
            </a:r>
            <a:r>
              <a:rPr kumimoji="1"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中午，太阳高照，整个日月潭的美景和周围的建筑，都清晰地展现在眼前。</a:t>
            </a:r>
            <a:endParaRPr kumimoji="1"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-107950" y="44450"/>
            <a:ext cx="8792210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   </a:t>
            </a:r>
            <a:r>
              <a:rPr lang="en-US" altLang="zh-CN" sz="36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要是下起蒙蒙细雨,日月潭好像披上轻纱，周围的景物一片朦胧，就像童话中的仙境。</a:t>
            </a:r>
            <a:endParaRPr kumimoji="1" lang="zh-CN" altLang="en-US" sz="4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6647776_154226535147_2"/>
          <p:cNvPicPr>
            <a:picLocks noChangeAspect="1" noChangeArrowheads="1"/>
          </p:cNvPicPr>
          <p:nvPr/>
        </p:nvPicPr>
        <p:blipFill>
          <a:blip r:embed="rId1"/>
          <a:srcRect b="50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331913" y="620713"/>
            <a:ext cx="662463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/>
              <a:t>日月潭</a:t>
            </a:r>
            <a:r>
              <a:rPr lang="zh-CN" altLang="en-US">
                <a:solidFill>
                  <a:srgbClr val="FF0000"/>
                </a:solidFill>
              </a:rPr>
              <a:t>风光秀丽</a:t>
            </a:r>
            <a:r>
              <a:rPr lang="zh-CN" altLang="en-US"/>
              <a:t>，吸引了</a:t>
            </a:r>
            <a:r>
              <a:rPr lang="zh-CN" altLang="en-US">
                <a:solidFill>
                  <a:srgbClr val="FF0000"/>
                </a:solidFill>
              </a:rPr>
              <a:t>许许多多</a:t>
            </a:r>
            <a:r>
              <a:rPr lang="zh-CN" altLang="en-US"/>
              <a:t>的中外游客。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95288" y="333375"/>
            <a:ext cx="287972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3333CC"/>
                </a:solidFill>
                <a:ea typeface="宋体" panose="02010600030101010101" pitchFamily="2" charset="-122"/>
              </a:rPr>
              <a:t>阿里山</a:t>
            </a:r>
            <a:endParaRPr lang="zh-CN" altLang="en-US" sz="4800">
              <a:solidFill>
                <a:srgbClr val="3333CC"/>
              </a:solidFill>
              <a:ea typeface="宋体" panose="02010600030101010101" pitchFamily="2" charset="-122"/>
            </a:endParaRPr>
          </a:p>
        </p:txBody>
      </p:sp>
      <p:pic>
        <p:nvPicPr>
          <p:cNvPr id="50180" name="安妮的仙境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0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2"/>
          <p:cNvPicPr>
            <a:picLocks noChangeAspect="1" noChangeArrowheads="1"/>
          </p:cNvPicPr>
          <p:nvPr/>
        </p:nvPicPr>
        <p:blipFill>
          <a:blip r:embed="rId1"/>
          <a:srcRect b="1115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38877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台湾阳明山</a:t>
            </a:r>
            <a:r>
              <a:rPr lang="zh-CN" altLang="en-US">
                <a:solidFill>
                  <a:srgbClr val="3333CC"/>
                </a:solidFill>
                <a:ea typeface="宋体" panose="02010600030101010101" pitchFamily="2" charset="-122"/>
              </a:rPr>
              <a:t> </a:t>
            </a:r>
            <a:endParaRPr lang="zh-CN" altLang="en-US">
              <a:solidFill>
                <a:srgbClr val="3333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4"/>
          <p:cNvPicPr>
            <a:picLocks noChangeAspect="1" noChangeArrowheads="1"/>
          </p:cNvPicPr>
          <p:nvPr/>
        </p:nvPicPr>
        <p:blipFill>
          <a:blip r:embed="rId1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35988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3333CC"/>
                </a:solidFill>
                <a:ea typeface="宋体" panose="02010600030101010101" pitchFamily="2" charset="-122"/>
              </a:rPr>
              <a:t>台中火车站 </a:t>
            </a:r>
            <a:endParaRPr lang="zh-CN" altLang="en-US" sz="4400">
              <a:solidFill>
                <a:srgbClr val="3333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bce1fcb7-0c93-4552-a74e-e33b3b4329f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636963" y="333375"/>
            <a:ext cx="3095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乌来飞瀑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285_P_1290966306607"/>
          <p:cNvPicPr>
            <a:picLocks noChangeAspect="1" noChangeArrowheads="1"/>
          </p:cNvPicPr>
          <p:nvPr/>
        </p:nvPicPr>
        <p:blipFill>
          <a:blip r:embed="rId1"/>
          <a:srcRect l="8833" t="10312" r="7167" b="197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580063" y="188913"/>
            <a:ext cx="40322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台南安平古堡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18684308954073842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588125" y="260350"/>
            <a:ext cx="23050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</a:rPr>
              <a:t>鲁阁幽峡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hinama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2009011515322824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4221163"/>
            <a:ext cx="1871663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Ink 3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2475" y="5067300"/>
            <a:ext cx="12319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4 0.00763 L 0.17326 0.112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hinama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6"/>
          <p:cNvSpPr>
            <a:spLocks noChangeArrowheads="1"/>
          </p:cNvSpPr>
          <p:nvPr/>
        </p:nvSpPr>
        <p:spPr bwMode="auto">
          <a:xfrm>
            <a:off x="250825" y="188913"/>
            <a:ext cx="8312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台湾自古是祖国神圣领土不可分割的一部分！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15041" descr="OOOPIC_hanyikun_20090914fd582727b82dd8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63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直接连接符 215042"/>
          <p:cNvSpPr/>
          <p:nvPr/>
        </p:nvSpPr>
        <p:spPr>
          <a:xfrm>
            <a:off x="2159000" y="1181100"/>
            <a:ext cx="3263900" cy="0"/>
          </a:xfrm>
          <a:prstGeom prst="line">
            <a:avLst/>
          </a:prstGeom>
          <a:ln w="28575" cap="rnd" cmpd="sng">
            <a:solidFill>
              <a:srgbClr val="00CCFF"/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15363" name="直接连接符 215043"/>
          <p:cNvSpPr/>
          <p:nvPr/>
        </p:nvSpPr>
        <p:spPr>
          <a:xfrm>
            <a:off x="2171700" y="5448300"/>
            <a:ext cx="6553200" cy="0"/>
          </a:xfrm>
          <a:prstGeom prst="line">
            <a:avLst/>
          </a:prstGeom>
          <a:ln w="28575" cap="rnd" cmpd="sng">
            <a:solidFill>
              <a:schemeClr val="folHlink"/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15364" name="矩形 215044"/>
          <p:cNvSpPr/>
          <p:nvPr/>
        </p:nvSpPr>
        <p:spPr>
          <a:xfrm>
            <a:off x="754063" y="1630363"/>
            <a:ext cx="1130300" cy="19923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4000" b="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215045"/>
          <p:cNvSpPr txBox="1"/>
          <p:nvPr/>
        </p:nvSpPr>
        <p:spPr>
          <a:xfrm>
            <a:off x="0" y="0"/>
            <a:ext cx="1565275" cy="214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www,378700000.com</a:t>
            </a:r>
            <a:endParaRPr lang="en-US" altLang="zh-CN" sz="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6" name="图片 215046" descr="chin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0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矩形 215047"/>
          <p:cNvSpPr/>
          <p:nvPr/>
        </p:nvSpPr>
        <p:spPr>
          <a:xfrm>
            <a:off x="5508625" y="3644900"/>
            <a:ext cx="1404938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96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↘</a:t>
            </a:r>
            <a:endParaRPr lang="en-US" altLang="zh-CN" sz="96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8" name="图片 215048" descr="intensit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95963" cy="491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矩形 215049"/>
          <p:cNvSpPr/>
          <p:nvPr/>
        </p:nvSpPr>
        <p:spPr>
          <a:xfrm>
            <a:off x="3203575" y="784225"/>
            <a:ext cx="1023938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60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↙</a:t>
            </a:r>
            <a:endParaRPr lang="en-US" altLang="zh-CN" sz="6600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70" name="文本框 215050"/>
          <p:cNvSpPr txBox="1"/>
          <p:nvPr/>
        </p:nvSpPr>
        <p:spPr>
          <a:xfrm>
            <a:off x="3779838" y="333375"/>
            <a:ext cx="30972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日月潭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http://pic10.nipic.com/20100926/5859203_231439004544_2.jpg"/>
          <p:cNvPicPr>
            <a:picLocks noChangeAspect="1" noChangeArrowheads="1"/>
          </p:cNvPicPr>
          <p:nvPr/>
        </p:nvPicPr>
        <p:blipFill>
          <a:blip r:embed="rId1"/>
          <a:srcRect r="4478" b="44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AutoShape 2" descr="060d61738d97e56ac6d35117df_560"/>
          <p:cNvSpPr>
            <a:spLocks noChangeAspect="1" noChangeArrowheads="1"/>
          </p:cNvSpPr>
          <p:nvPr/>
        </p:nvSpPr>
        <p:spPr bwMode="auto">
          <a:xfrm>
            <a:off x="39878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2109</Words>
  <Application>WPS 演示</Application>
  <PresentationFormat>全屏显示(4:3)</PresentationFormat>
  <Paragraphs>290</Paragraphs>
  <Slides>70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4" baseType="lpstr">
      <vt:lpstr>Arial</vt:lpstr>
      <vt:lpstr>宋体</vt:lpstr>
      <vt:lpstr>Wingdings</vt:lpstr>
      <vt:lpstr>楷体_GB2312</vt:lpstr>
      <vt:lpstr>Calibri</vt:lpstr>
      <vt:lpstr>Times New Roman</vt:lpstr>
      <vt:lpstr>微软雅黑</vt:lpstr>
      <vt:lpstr>Arial Unicode MS</vt:lpstr>
      <vt:lpstr>新宋体</vt:lpstr>
      <vt:lpstr>楷体</vt:lpstr>
      <vt:lpstr>黑体</vt:lpstr>
      <vt:lpstr>仿宋_GB2312</vt:lpstr>
      <vt:lpstr>仿宋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加微信免费更新课件教案教学实录视频：haolaoshihaotongxue8</dc:creator>
  <cp:keywords>加微信免费更新课件教案教学实录视频：haolaoshihaotongxue8</cp:keywords>
  <cp:lastModifiedBy>Administrator</cp:lastModifiedBy>
  <cp:revision>26</cp:revision>
  <dcterms:created xsi:type="dcterms:W3CDTF">2013-02-27T15:07:00Z</dcterms:created>
  <dcterms:modified xsi:type="dcterms:W3CDTF">2017-10-22T13:16:22Z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