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57" r:id="rId3"/>
    <p:sldId id="258" r:id="rId4"/>
    <p:sldId id="260" r:id="rId5"/>
    <p:sldId id="294" r:id="rId6"/>
    <p:sldId id="278" r:id="rId7"/>
    <p:sldId id="268" r:id="rId8"/>
    <p:sldId id="297" r:id="rId9"/>
    <p:sldId id="279" r:id="rId10"/>
    <p:sldId id="284" r:id="rId11"/>
    <p:sldId id="285" r:id="rId12"/>
    <p:sldId id="286" r:id="rId13"/>
    <p:sldId id="287" r:id="rId14"/>
    <p:sldId id="289" r:id="rId15"/>
    <p:sldId id="283" r:id="rId16"/>
    <p:sldId id="273" r:id="rId17"/>
    <p:sldId id="296" r:id="rId18"/>
    <p:sldId id="274" r:id="rId19"/>
    <p:sldId id="290" r:id="rId20"/>
    <p:sldId id="266" r:id="rId21"/>
    <p:sldId id="267" r:id="rId22"/>
    <p:sldId id="277"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126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2011-5-7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2011-5-7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31179;&#22825;&#30340;&#22270;&#30011;/&#31179;&#22825;&#30340;&#22270;&#30011;%20&#26391;&#35835;.mp3"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00166" y="0"/>
            <a:ext cx="6286544" cy="1261884"/>
          </a:xfrm>
          <a:prstGeom prst="rect">
            <a:avLst/>
          </a:prstGeom>
        </p:spPr>
        <p:txBody>
          <a:bodyPr wrap="square">
            <a:spAutoFit/>
          </a:bodyPr>
          <a:lstStyle/>
          <a:p>
            <a:pPr algn="ctr">
              <a:spcBef>
                <a:spcPct val="50000"/>
              </a:spcBef>
              <a:defRPr/>
            </a:pPr>
            <a:r>
              <a:rPr lang="zh-CN" altLang="en-US" sz="2800" b="1" dirty="0" smtClean="0">
                <a:solidFill>
                  <a:srgbClr val="0000CC"/>
                </a:solidFill>
                <a:effectLst>
                  <a:outerShdw blurRad="38100" dist="38100" dir="2700000" algn="tl">
                    <a:srgbClr val="000000">
                      <a:alpha val="43137"/>
                    </a:srgbClr>
                  </a:outerShdw>
                </a:effectLst>
                <a:latin typeface="华文隶书" pitchFamily="2" charset="-122"/>
                <a:ea typeface="华文隶书" pitchFamily="2" charset="-122"/>
              </a:rPr>
              <a:t>义务教育课程标准实验教科书</a:t>
            </a:r>
            <a:endParaRPr lang="en-US" altLang="zh-CN" sz="2800" b="1" dirty="0" smtClean="0">
              <a:solidFill>
                <a:srgbClr val="0000CC"/>
              </a:solidFill>
              <a:effectLst>
                <a:outerShdw blurRad="38100" dist="38100" dir="2700000" algn="tl">
                  <a:srgbClr val="000000">
                    <a:alpha val="43137"/>
                  </a:srgbClr>
                </a:outerShdw>
              </a:effectLst>
              <a:latin typeface="华文隶书" pitchFamily="2" charset="-122"/>
              <a:ea typeface="华文隶书" pitchFamily="2" charset="-122"/>
            </a:endParaRPr>
          </a:p>
          <a:p>
            <a:pPr algn="ctr">
              <a:spcBef>
                <a:spcPct val="50000"/>
              </a:spcBef>
              <a:defRPr/>
            </a:pPr>
            <a:r>
              <a:rPr lang="zh-CN" altLang="en-US" sz="3200" b="1" dirty="0" smtClean="0">
                <a:solidFill>
                  <a:srgbClr val="0000CC"/>
                </a:solidFill>
                <a:effectLst>
                  <a:outerShdw blurRad="38100" dist="38100" dir="2700000" algn="tl">
                    <a:srgbClr val="000000">
                      <a:alpha val="43137"/>
                    </a:srgbClr>
                  </a:outerShdw>
                </a:effectLst>
                <a:latin typeface="华文隶书" pitchFamily="2" charset="-122"/>
                <a:ea typeface="华文隶书" pitchFamily="2" charset="-122"/>
              </a:rPr>
              <a:t>小学语文二年级上册</a:t>
            </a:r>
            <a:endParaRPr lang="zh-CN" altLang="en-US" sz="3200" b="1" dirty="0">
              <a:solidFill>
                <a:srgbClr val="0000CC"/>
              </a:solidFill>
              <a:effectLst>
                <a:outerShdw blurRad="38100" dist="38100" dir="2700000" algn="tl">
                  <a:srgbClr val="000000">
                    <a:alpha val="43137"/>
                  </a:srgbClr>
                </a:outerShdw>
              </a:effectLst>
              <a:latin typeface="华文隶书" pitchFamily="2" charset="-122"/>
              <a:ea typeface="华文隶书" pitchFamily="2" charset="-122"/>
            </a:endParaRPr>
          </a:p>
        </p:txBody>
      </p:sp>
      <p:sp>
        <p:nvSpPr>
          <p:cNvPr id="3" name="矩形 2"/>
          <p:cNvSpPr/>
          <p:nvPr/>
        </p:nvSpPr>
        <p:spPr>
          <a:xfrm>
            <a:off x="4500562" y="5473005"/>
            <a:ext cx="5286380" cy="1384995"/>
          </a:xfrm>
          <a:prstGeom prst="rect">
            <a:avLst/>
          </a:prstGeom>
        </p:spPr>
        <p:txBody>
          <a:bodyPr wrap="square">
            <a:spAutoFit/>
          </a:bodyPr>
          <a:lstStyle/>
          <a:p>
            <a:pPr algn="ctr"/>
            <a:r>
              <a:rPr lang="zh-CN" altLang="en-US"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达州职业技术学院</a:t>
            </a:r>
          </a:p>
          <a:p>
            <a:pPr algn="ctr"/>
            <a:r>
              <a:rPr lang="zh-CN" altLang="en-US"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师范系</a:t>
            </a:r>
            <a:r>
              <a:rPr lang="en-US" altLang="zh-CN"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09</a:t>
            </a:r>
            <a:r>
              <a:rPr lang="zh-CN" altLang="en-US" sz="2800" b="1" dirty="0" smtClean="0">
                <a:solidFill>
                  <a:srgbClr val="000000"/>
                </a:solidFill>
                <a:effectLst>
                  <a:outerShdw blurRad="38100" dist="38100" dir="2700000" algn="tl">
                    <a:srgbClr val="C0C0C0"/>
                  </a:outerShdw>
                </a:effectLst>
                <a:latin typeface="华文隶书" pitchFamily="2" charset="-122"/>
                <a:ea typeface="华文隶书" pitchFamily="2" charset="-122"/>
              </a:rPr>
              <a:t>语文专业</a:t>
            </a:r>
          </a:p>
          <a:p>
            <a:pPr algn="ctr"/>
            <a:r>
              <a:rPr lang="zh-CN" altLang="en-US" sz="2800" b="1" dirty="0" smtClean="0">
                <a:solidFill>
                  <a:srgbClr val="CC0000"/>
                </a:solidFill>
                <a:effectLst>
                  <a:outerShdw blurRad="38100" dist="38100" dir="2700000" algn="tl">
                    <a:srgbClr val="C0C0C0"/>
                  </a:outerShdw>
                </a:effectLst>
                <a:latin typeface="华文隶书" pitchFamily="2" charset="-122"/>
                <a:ea typeface="华文隶书" pitchFamily="2" charset="-122"/>
              </a:rPr>
              <a:t>王俐</a:t>
            </a:r>
            <a:endParaRPr lang="zh-CN" altLang="en-US" sz="2800" b="1" dirty="0">
              <a:solidFill>
                <a:srgbClr val="CC0000"/>
              </a:solidFill>
              <a:effectLst>
                <a:outerShdw blurRad="38100" dist="38100" dir="2700000" algn="tl">
                  <a:srgbClr val="C0C0C0"/>
                </a:outerShdw>
              </a:effectLst>
              <a:latin typeface="华文隶书" pitchFamily="2" charset="-122"/>
              <a:ea typeface="华文隶书" pitchFamily="2" charset="-122"/>
            </a:endParaRPr>
          </a:p>
        </p:txBody>
      </p:sp>
      <p:sp>
        <p:nvSpPr>
          <p:cNvPr id="7" name="TextBox 6"/>
          <p:cNvSpPr txBox="1"/>
          <p:nvPr/>
        </p:nvSpPr>
        <p:spPr>
          <a:xfrm>
            <a:off x="357158" y="857208"/>
            <a:ext cx="1015663" cy="6000792"/>
          </a:xfrm>
          <a:prstGeom prst="rect">
            <a:avLst/>
          </a:prstGeom>
          <a:noFill/>
        </p:spPr>
        <p:txBody>
          <a:bodyPr vert="eaVert" wrap="square" rtlCol="0">
            <a:spAutoFit/>
          </a:bodyPr>
          <a:lstStyle/>
          <a:p>
            <a:r>
              <a:rPr lang="zh-CN" altLang="en-US" sz="5400" dirty="0" smtClean="0">
                <a:latin typeface="华文隶书" pitchFamily="2" charset="-122"/>
                <a:ea typeface="华文隶书" pitchFamily="2" charset="-122"/>
              </a:rPr>
              <a:t>秋天的图画</a:t>
            </a:r>
            <a:endParaRPr lang="zh-CN" altLang="en-US" sz="5400" dirty="0">
              <a:latin typeface="华文隶书" pitchFamily="2" charset="-122"/>
              <a:ea typeface="华文隶书" pitchFamily="2" charset="-122"/>
            </a:endParaRPr>
          </a:p>
        </p:txBody>
      </p:sp>
      <p:pic>
        <p:nvPicPr>
          <p:cNvPr id="6" name="图片 5" descr="17451_234688_1256663798446.jpg"/>
          <p:cNvPicPr>
            <a:picLocks noChangeAspect="1"/>
          </p:cNvPicPr>
          <p:nvPr/>
        </p:nvPicPr>
        <p:blipFill>
          <a:blip r:embed="rId2"/>
          <a:stretch>
            <a:fillRect/>
          </a:stretch>
        </p:blipFill>
        <p:spPr>
          <a:xfrm>
            <a:off x="1571604" y="1428736"/>
            <a:ext cx="6929486" cy="4000528"/>
          </a:xfrm>
          <a:prstGeom prst="rect">
            <a:avLst/>
          </a:prstGeom>
        </p:spPr>
      </p:pic>
    </p:spTree>
  </p:cSld>
  <p:clrMapOvr>
    <a:masterClrMapping/>
  </p:clrMapOvr>
  <p:transition advTm="50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eaLnBrk="1" hangingPunct="1"/>
            <a:endParaRPr lang="zh-CN" altLang="zh-CN" smtClean="0"/>
          </a:p>
        </p:txBody>
      </p:sp>
      <p:sp>
        <p:nvSpPr>
          <p:cNvPr id="12291" name="Rectangle 3"/>
          <p:cNvSpPr>
            <a:spLocks noGrp="1" noRot="1" noChangeArrowheads="1"/>
          </p:cNvSpPr>
          <p:nvPr>
            <p:ph type="body" idx="1"/>
          </p:nvPr>
        </p:nvSpPr>
        <p:spPr/>
        <p:txBody>
          <a:bodyPr/>
          <a:lstStyle/>
          <a:p>
            <a:pPr eaLnBrk="1" hangingPunct="1"/>
            <a:endParaRPr lang="zh-CN" altLang="zh-CN" smtClean="0"/>
          </a:p>
        </p:txBody>
      </p:sp>
      <p:pic>
        <p:nvPicPr>
          <p:cNvPr id="12292" name="Picture 5" descr="de367424c221ff2ac995594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4822" name="Text Box 6"/>
          <p:cNvSpPr txBox="1">
            <a:spLocks noChangeArrowheads="1"/>
          </p:cNvSpPr>
          <p:nvPr/>
        </p:nvSpPr>
        <p:spPr bwMode="auto">
          <a:xfrm>
            <a:off x="304800" y="5334000"/>
            <a:ext cx="4800600" cy="701675"/>
          </a:xfrm>
          <a:prstGeom prst="rect">
            <a:avLst/>
          </a:prstGeom>
          <a:noFill/>
          <a:ln w="9525">
            <a:noFill/>
            <a:miter lim="800000"/>
            <a:headEnd/>
            <a:tailEnd/>
          </a:ln>
        </p:spPr>
        <p:txBody>
          <a:bodyPr>
            <a:spAutoFit/>
          </a:bodyPr>
          <a:lstStyle/>
          <a:p>
            <a:pPr>
              <a:spcBef>
                <a:spcPct val="50000"/>
              </a:spcBef>
            </a:pPr>
            <a:r>
              <a:rPr lang="zh-CN" altLang="en-US" sz="4000" b="1">
                <a:solidFill>
                  <a:srgbClr val="800080"/>
                </a:solidFill>
              </a:rPr>
              <a:t>梨树挂起金黄的灯笼</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22">
                                            <p:txEl>
                                              <p:pRg st="0" end="0"/>
                                            </p:txEl>
                                          </p:spTgt>
                                        </p:tgtEl>
                                        <p:attrNameLst>
                                          <p:attrName>style.visibility</p:attrName>
                                        </p:attrNameLst>
                                      </p:cBhvr>
                                      <p:to>
                                        <p:strVal val="visible"/>
                                      </p:to>
                                    </p:set>
                                    <p:animEffect transition="in" filter="blinds(horizontal)">
                                      <p:cBhvr>
                                        <p:cTn id="7" dur="500"/>
                                        <p:tgtEl>
                                          <p:spTgt spid="348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eaLnBrk="1" hangingPunct="1"/>
            <a:endParaRPr lang="zh-CN" altLang="zh-CN" smtClean="0"/>
          </a:p>
        </p:txBody>
      </p:sp>
      <p:sp>
        <p:nvSpPr>
          <p:cNvPr id="13315" name="Rectangle 3"/>
          <p:cNvSpPr>
            <a:spLocks noGrp="1" noRot="1" noChangeArrowheads="1"/>
          </p:cNvSpPr>
          <p:nvPr>
            <p:ph type="body" idx="1"/>
          </p:nvPr>
        </p:nvSpPr>
        <p:spPr/>
        <p:txBody>
          <a:bodyPr/>
          <a:lstStyle/>
          <a:p>
            <a:pPr eaLnBrk="1" hangingPunct="1"/>
            <a:endParaRPr lang="zh-CN" altLang="zh-CN" smtClean="0"/>
          </a:p>
        </p:txBody>
      </p:sp>
      <p:pic>
        <p:nvPicPr>
          <p:cNvPr id="13316" name="Picture 5" descr="67782966ac59163dab184c8a"/>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5847" name="Text Box 7"/>
          <p:cNvSpPr txBox="1">
            <a:spLocks noChangeArrowheads="1"/>
          </p:cNvSpPr>
          <p:nvPr/>
        </p:nvSpPr>
        <p:spPr bwMode="auto">
          <a:xfrm>
            <a:off x="7620000" y="762000"/>
            <a:ext cx="793750" cy="5562600"/>
          </a:xfrm>
          <a:prstGeom prst="rect">
            <a:avLst/>
          </a:prstGeom>
          <a:noFill/>
          <a:ln w="9525">
            <a:noFill/>
            <a:miter lim="800000"/>
            <a:headEnd/>
            <a:tailEnd/>
          </a:ln>
        </p:spPr>
        <p:txBody>
          <a:bodyPr vert="eaVert">
            <a:spAutoFit/>
          </a:bodyPr>
          <a:lstStyle/>
          <a:p>
            <a:pPr>
              <a:spcBef>
                <a:spcPct val="50000"/>
              </a:spcBef>
            </a:pPr>
            <a:r>
              <a:rPr lang="zh-CN" altLang="en-US" sz="4000" b="1">
                <a:solidFill>
                  <a:srgbClr val="800000"/>
                </a:solidFill>
              </a:rPr>
              <a:t>稻海翻起金色的波浪</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5847">
                                            <p:txEl>
                                              <p:pRg st="0" end="0"/>
                                            </p:txEl>
                                          </p:spTgt>
                                        </p:tgtEl>
                                        <p:attrNameLst>
                                          <p:attrName>style.visibility</p:attrName>
                                        </p:attrNameLst>
                                      </p:cBhvr>
                                      <p:to>
                                        <p:strVal val="visible"/>
                                      </p:to>
                                    </p:set>
                                    <p:animEffect transition="in" filter="blinds(horizontal)">
                                      <p:cBhvr>
                                        <p:cTn id="7" dur="500"/>
                                        <p:tgtEl>
                                          <p:spTgt spid="358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eaLnBrk="1" hangingPunct="1"/>
            <a:endParaRPr lang="zh-CN" altLang="zh-CN" smtClean="0"/>
          </a:p>
        </p:txBody>
      </p:sp>
      <p:sp>
        <p:nvSpPr>
          <p:cNvPr id="14339" name="Rectangle 3"/>
          <p:cNvSpPr>
            <a:spLocks noGrp="1" noRot="1" noChangeArrowheads="1"/>
          </p:cNvSpPr>
          <p:nvPr>
            <p:ph type="body" idx="1"/>
          </p:nvPr>
        </p:nvSpPr>
        <p:spPr/>
        <p:txBody>
          <a:bodyPr/>
          <a:lstStyle/>
          <a:p>
            <a:pPr eaLnBrk="1" hangingPunct="1"/>
            <a:endParaRPr lang="zh-CN" altLang="zh-CN" smtClean="0"/>
          </a:p>
        </p:txBody>
      </p:sp>
      <p:pic>
        <p:nvPicPr>
          <p:cNvPr id="14340" name="Picture 5" descr="z0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6870" name="Text Box 6"/>
          <p:cNvSpPr txBox="1">
            <a:spLocks noChangeArrowheads="1"/>
          </p:cNvSpPr>
          <p:nvPr/>
        </p:nvSpPr>
        <p:spPr bwMode="auto">
          <a:xfrm>
            <a:off x="3048000" y="381000"/>
            <a:ext cx="5943600" cy="701675"/>
          </a:xfrm>
          <a:prstGeom prst="rect">
            <a:avLst/>
          </a:prstGeom>
          <a:noFill/>
          <a:ln w="9525">
            <a:noFill/>
            <a:miter lim="800000"/>
            <a:headEnd/>
            <a:tailEnd/>
          </a:ln>
        </p:spPr>
        <p:txBody>
          <a:bodyPr>
            <a:spAutoFit/>
          </a:bodyPr>
          <a:lstStyle/>
          <a:p>
            <a:pPr algn="ctr">
              <a:spcBef>
                <a:spcPct val="50000"/>
              </a:spcBef>
            </a:pPr>
            <a:r>
              <a:rPr lang="zh-CN" altLang="en-US" sz="4000" b="1">
                <a:solidFill>
                  <a:srgbClr val="0000FF"/>
                </a:solidFill>
                <a:ea typeface="黑体" pitchFamily="2" charset="-122"/>
              </a:rPr>
              <a:t>苹果露出红红的脸颊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70">
                                            <p:txEl>
                                              <p:pRg st="0" end="0"/>
                                            </p:txEl>
                                          </p:spTgt>
                                        </p:tgtEl>
                                        <p:attrNameLst>
                                          <p:attrName>style.visibility</p:attrName>
                                        </p:attrNameLst>
                                      </p:cBhvr>
                                      <p:to>
                                        <p:strVal val="visible"/>
                                      </p:to>
                                    </p:set>
                                    <p:animEffect transition="in" filter="blinds(horizontal)">
                                      <p:cBhvr>
                                        <p:cTn id="7" dur="500"/>
                                        <p:tgtEl>
                                          <p:spTgt spid="368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5" descr="C89486976"/>
          <p:cNvPicPr>
            <a:picLocks noChangeAspect="1" noChangeArrowheads="1"/>
          </p:cNvPicPr>
          <p:nvPr/>
        </p:nvPicPr>
        <p:blipFill>
          <a:blip r:embed="rId2"/>
          <a:srcRect l="99127" t="98509"/>
          <a:stretch>
            <a:fillRect/>
          </a:stretch>
        </p:blipFill>
        <p:spPr bwMode="auto">
          <a:xfrm>
            <a:off x="11615738" y="6986588"/>
            <a:ext cx="101600" cy="101600"/>
          </a:xfrm>
          <a:prstGeom prst="rect">
            <a:avLst/>
          </a:prstGeom>
          <a:noFill/>
          <a:ln w="9525">
            <a:noFill/>
            <a:miter lim="800000"/>
            <a:headEnd/>
            <a:tailEnd/>
          </a:ln>
        </p:spPr>
      </p:pic>
      <p:pic>
        <p:nvPicPr>
          <p:cNvPr id="15363" name="Picture 7" descr="C89486976"/>
          <p:cNvPicPr>
            <a:picLocks noChangeAspect="1" noChangeArrowheads="1"/>
          </p:cNvPicPr>
          <p:nvPr/>
        </p:nvPicPr>
        <p:blipFill>
          <a:blip r:embed="rId2"/>
          <a:srcRect l="99127" t="98509"/>
          <a:stretch>
            <a:fillRect/>
          </a:stretch>
        </p:blipFill>
        <p:spPr bwMode="auto">
          <a:xfrm>
            <a:off x="5313363" y="3021013"/>
            <a:ext cx="46037" cy="46037"/>
          </a:xfrm>
          <a:prstGeom prst="rect">
            <a:avLst/>
          </a:prstGeom>
          <a:noFill/>
          <a:ln w="9525">
            <a:noFill/>
            <a:miter lim="800000"/>
            <a:headEnd/>
            <a:tailEnd/>
          </a:ln>
        </p:spPr>
      </p:pic>
      <p:pic>
        <p:nvPicPr>
          <p:cNvPr id="15364" name="Picture 11" descr="263649preview2"/>
          <p:cNvPicPr>
            <a:picLocks noChangeAspect="1" noChangeArrowheads="1"/>
          </p:cNvPicPr>
          <p:nvPr/>
        </p:nvPicPr>
        <p:blipFill>
          <a:blip r:embed="rId3"/>
          <a:srcRect/>
          <a:stretch>
            <a:fillRect/>
          </a:stretch>
        </p:blipFill>
        <p:spPr bwMode="auto">
          <a:xfrm>
            <a:off x="0" y="0"/>
            <a:ext cx="9144000" cy="6861175"/>
          </a:xfrm>
          <a:prstGeom prst="rect">
            <a:avLst/>
          </a:prstGeom>
          <a:noFill/>
          <a:ln w="9525">
            <a:noFill/>
            <a:miter lim="800000"/>
            <a:headEnd/>
            <a:tailEnd/>
          </a:ln>
        </p:spPr>
      </p:pic>
      <p:sp>
        <p:nvSpPr>
          <p:cNvPr id="37900" name="Text Box 12"/>
          <p:cNvSpPr txBox="1">
            <a:spLocks noChangeArrowheads="1"/>
          </p:cNvSpPr>
          <p:nvPr/>
        </p:nvSpPr>
        <p:spPr bwMode="auto">
          <a:xfrm>
            <a:off x="425450" y="914400"/>
            <a:ext cx="793750" cy="5638800"/>
          </a:xfrm>
          <a:prstGeom prst="rect">
            <a:avLst/>
          </a:prstGeom>
          <a:noFill/>
          <a:ln w="9525">
            <a:noFill/>
            <a:miter lim="800000"/>
            <a:headEnd/>
            <a:tailEnd/>
          </a:ln>
        </p:spPr>
        <p:txBody>
          <a:bodyPr vert="eaVert">
            <a:spAutoFit/>
          </a:bodyPr>
          <a:lstStyle/>
          <a:p>
            <a:pPr>
              <a:spcBef>
                <a:spcPct val="50000"/>
              </a:spcBef>
            </a:pPr>
            <a:r>
              <a:rPr lang="zh-CN" altLang="en-US" sz="4000" b="1">
                <a:solidFill>
                  <a:srgbClr val="000099"/>
                </a:solidFill>
                <a:ea typeface="黑体" pitchFamily="2" charset="-122"/>
              </a:rPr>
              <a:t>高粱举起燃烧的火把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7900">
                                            <p:txEl>
                                              <p:pRg st="0" end="0"/>
                                            </p:txEl>
                                          </p:spTgt>
                                        </p:tgtEl>
                                        <p:attrNameLst>
                                          <p:attrName>style.visibility</p:attrName>
                                        </p:attrNameLst>
                                      </p:cBhvr>
                                      <p:to>
                                        <p:strVal val="visible"/>
                                      </p:to>
                                    </p:set>
                                    <p:animEffect transition="in" filter="blinds(horizontal)">
                                      <p:cBhvr>
                                        <p:cTn id="7" dur="500"/>
                                        <p:tgtEl>
                                          <p:spTgt spid="379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0" descr="k01-01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8683" name="Text Box 11"/>
          <p:cNvSpPr txBox="1">
            <a:spLocks noChangeArrowheads="1"/>
          </p:cNvSpPr>
          <p:nvPr/>
        </p:nvSpPr>
        <p:spPr bwMode="auto">
          <a:xfrm>
            <a:off x="882650" y="304800"/>
            <a:ext cx="793750" cy="5029200"/>
          </a:xfrm>
          <a:prstGeom prst="rect">
            <a:avLst/>
          </a:prstGeom>
          <a:noFill/>
          <a:ln w="9525">
            <a:noFill/>
            <a:miter lim="800000"/>
            <a:headEnd/>
            <a:tailEnd/>
          </a:ln>
          <a:effectLst/>
        </p:spPr>
        <p:txBody>
          <a:bodyPr vert="eaVert">
            <a:spAutoFit/>
          </a:bodyPr>
          <a:lstStyle/>
          <a:p>
            <a:pPr algn="ctr">
              <a:spcBef>
                <a:spcPct val="50000"/>
              </a:spcBef>
              <a:defRPr/>
            </a:pPr>
            <a:r>
              <a:rPr lang="en-US" altLang="zh-CN" sz="4000" b="1">
                <a:solidFill>
                  <a:srgbClr val="FF0000"/>
                </a:solidFill>
                <a:effectLst>
                  <a:outerShdw blurRad="38100" dist="38100" dir="2700000" algn="tl">
                    <a:srgbClr val="C0C0C0"/>
                  </a:outerShdw>
                </a:effectLst>
                <a:latin typeface="Arial"/>
                <a:ea typeface="黑体" pitchFamily="2" charset="-122"/>
              </a:rPr>
              <a:t>“</a:t>
            </a:r>
            <a:r>
              <a:rPr lang="zh-CN" altLang="en-US" sz="4000" b="1">
                <a:solidFill>
                  <a:srgbClr val="FF0000"/>
                </a:solidFill>
                <a:effectLst>
                  <a:outerShdw blurRad="38100" dist="38100" dir="2700000" algn="tl">
                    <a:srgbClr val="C0C0C0"/>
                  </a:outerShdw>
                </a:effectLst>
                <a:latin typeface="黑体" pitchFamily="2" charset="-122"/>
                <a:ea typeface="黑体" pitchFamily="2" charset="-122"/>
              </a:rPr>
              <a:t>人</a:t>
            </a:r>
            <a:r>
              <a:rPr lang="zh-CN" altLang="en-US" sz="4000" b="1">
                <a:solidFill>
                  <a:srgbClr val="FF0000"/>
                </a:solidFill>
                <a:effectLst>
                  <a:outerShdw blurRad="38100" dist="38100" dir="2700000" algn="tl">
                    <a:srgbClr val="C0C0C0"/>
                  </a:outerShdw>
                </a:effectLst>
                <a:latin typeface="Arial"/>
                <a:ea typeface="黑体" pitchFamily="2" charset="-122"/>
              </a:rPr>
              <a:t>”</a:t>
            </a:r>
            <a:r>
              <a:rPr lang="zh-CN" altLang="en-US" sz="4000" b="1">
                <a:solidFill>
                  <a:srgbClr val="FF0000"/>
                </a:solidFill>
                <a:effectLst>
                  <a:outerShdw blurRad="38100" dist="38100" dir="2700000" algn="tl">
                    <a:srgbClr val="C0C0C0"/>
                  </a:outerShdw>
                </a:effectLst>
                <a:latin typeface="黑体" pitchFamily="2" charset="-122"/>
                <a:ea typeface="黑体" pitchFamily="2" charset="-122"/>
              </a:rPr>
              <a:t> 字南飞大雁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83">
                                            <p:txEl>
                                              <p:pRg st="0" end="0"/>
                                            </p:txEl>
                                          </p:spTgt>
                                        </p:tgtEl>
                                        <p:attrNameLst>
                                          <p:attrName>style.visibility</p:attrName>
                                        </p:attrNameLst>
                                      </p:cBhvr>
                                      <p:to>
                                        <p:strVal val="visible"/>
                                      </p:to>
                                    </p:set>
                                    <p:animEffect transition="in" filter="blinds(horizontal)">
                                      <p:cBhvr>
                                        <p:cTn id="7" dur="500"/>
                                        <p:tgtEl>
                                          <p:spTgt spid="286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8429684"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教师总结</a:t>
            </a:r>
            <a:endParaRPr lang="zh-CN" altLang="en-US" sz="6000" b="1" dirty="0">
              <a:latin typeface="华文楷体" pitchFamily="2" charset="-122"/>
              <a:ea typeface="华文楷体" pitchFamily="2" charset="-122"/>
            </a:endParaRPr>
          </a:p>
        </p:txBody>
      </p:sp>
      <p:pic>
        <p:nvPicPr>
          <p:cNvPr id="5" name="图片 4" descr="17451_234688_1256663798446.jpg"/>
          <p:cNvPicPr>
            <a:picLocks noChangeAspect="1"/>
          </p:cNvPicPr>
          <p:nvPr/>
        </p:nvPicPr>
        <p:blipFill>
          <a:blip r:embed="rId2"/>
          <a:stretch>
            <a:fillRect/>
          </a:stretch>
        </p:blipFill>
        <p:spPr>
          <a:xfrm>
            <a:off x="857224" y="1357298"/>
            <a:ext cx="7715304" cy="500066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00812200514324816.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285720" y="500042"/>
            <a:ext cx="8501122" cy="6247864"/>
          </a:xfrm>
          <a:prstGeom prst="rect">
            <a:avLst/>
          </a:prstGeom>
          <a:noFill/>
        </p:spPr>
        <p:txBody>
          <a:bodyPr wrap="square" rtlCol="0">
            <a:spAutoFit/>
          </a:bodyPr>
          <a:lstStyle/>
          <a:p>
            <a:r>
              <a:rPr lang="zh-CN" altLang="en-US" sz="4000" b="1" dirty="0" smtClean="0">
                <a:latin typeface="华文楷体" pitchFamily="2" charset="-122"/>
                <a:ea typeface="华文楷体" pitchFamily="2" charset="-122"/>
              </a:rPr>
              <a:t>      学生对秋天的山野会有一定的认识，但这种认识仅停留在对外在的感知，缺乏对秋天美好的真正感悟。由此教师要引导学生了解秋天是个美好的、丰收的、喜庆的季节，从而体会出秋天真正的美和秋天给人们带来的喜悦将课内课外结合起来引导学生用自己喜欢的方式来表现秋天，培养学生的思维能力和语文实践能力。 </a:t>
            </a:r>
            <a:br>
              <a:rPr lang="zh-CN" altLang="en-US" sz="4000" b="1" dirty="0" smtClean="0">
                <a:latin typeface="华文楷体" pitchFamily="2" charset="-122"/>
                <a:ea typeface="华文楷体" pitchFamily="2" charset="-122"/>
              </a:rPr>
            </a:br>
            <a:r>
              <a:rPr lang="zh-CN" altLang="en-US" sz="4000" b="1" dirty="0" smtClean="0">
                <a:latin typeface="华文楷体" pitchFamily="2" charset="-122"/>
                <a:ea typeface="华文楷体" pitchFamily="2" charset="-122"/>
              </a:rPr>
              <a:t>。</a:t>
            </a:r>
            <a:endParaRPr lang="zh-CN" altLang="en-US" sz="4000"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8429684"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课堂讨论</a:t>
            </a:r>
            <a:endParaRPr lang="zh-CN" altLang="en-US" sz="6000" b="1" dirty="0">
              <a:latin typeface="华文楷体" pitchFamily="2" charset="-122"/>
              <a:ea typeface="华文楷体" pitchFamily="2" charset="-122"/>
            </a:endParaRPr>
          </a:p>
        </p:txBody>
      </p:sp>
      <p:pic>
        <p:nvPicPr>
          <p:cNvPr id="5" name="图片 4" descr="17451_234688_1256663798446.jpg"/>
          <p:cNvPicPr>
            <a:picLocks noChangeAspect="1"/>
          </p:cNvPicPr>
          <p:nvPr/>
        </p:nvPicPr>
        <p:blipFill>
          <a:blip r:embed="rId2"/>
          <a:stretch>
            <a:fillRect/>
          </a:stretch>
        </p:blipFill>
        <p:spPr>
          <a:xfrm>
            <a:off x="857224" y="1357298"/>
            <a:ext cx="7715304" cy="500066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200812200514324816.jpg"/>
          <p:cNvPicPr>
            <a:picLocks noChangeAspect="1"/>
          </p:cNvPicPr>
          <p:nvPr/>
        </p:nvPicPr>
        <p:blipFill>
          <a:blip r:embed="rId2"/>
          <a:stretch>
            <a:fillRect/>
          </a:stretch>
        </p:blipFill>
        <p:spPr>
          <a:xfrm>
            <a:off x="0" y="0"/>
            <a:ext cx="9501158" cy="6858000"/>
          </a:xfrm>
          <a:prstGeom prst="rect">
            <a:avLst/>
          </a:prstGeom>
        </p:spPr>
      </p:pic>
      <p:sp>
        <p:nvSpPr>
          <p:cNvPr id="4" name="TextBox 3"/>
          <p:cNvSpPr txBox="1"/>
          <p:nvPr/>
        </p:nvSpPr>
        <p:spPr>
          <a:xfrm>
            <a:off x="357158" y="3071810"/>
            <a:ext cx="2714644" cy="369332"/>
          </a:xfrm>
          <a:prstGeom prst="rect">
            <a:avLst/>
          </a:prstGeom>
          <a:noFill/>
        </p:spPr>
        <p:txBody>
          <a:bodyPr wrap="square" rtlCol="0">
            <a:spAutoFit/>
          </a:bodyPr>
          <a:lstStyle/>
          <a:p>
            <a:endParaRPr lang="zh-CN" altLang="en-US" dirty="0"/>
          </a:p>
        </p:txBody>
      </p:sp>
      <p:sp>
        <p:nvSpPr>
          <p:cNvPr id="5" name="TextBox 4"/>
          <p:cNvSpPr txBox="1"/>
          <p:nvPr/>
        </p:nvSpPr>
        <p:spPr>
          <a:xfrm>
            <a:off x="285720" y="2928934"/>
            <a:ext cx="2714644" cy="646331"/>
          </a:xfrm>
          <a:prstGeom prst="rect">
            <a:avLst/>
          </a:prstGeom>
          <a:noFill/>
        </p:spPr>
        <p:txBody>
          <a:bodyPr wrap="square" rtlCol="0">
            <a:spAutoFit/>
          </a:bodyPr>
          <a:lstStyle/>
          <a:p>
            <a:r>
              <a:rPr lang="zh-CN" altLang="en-US" sz="3600" b="1" dirty="0" smtClean="0">
                <a:latin typeface="华文楷体" pitchFamily="2" charset="-122"/>
                <a:ea typeface="华文楷体" pitchFamily="2" charset="-122"/>
              </a:rPr>
              <a:t>秋天</a:t>
            </a:r>
            <a:r>
              <a:rPr lang="zh-CN" altLang="en-US" sz="3600" b="1" dirty="0" smtClean="0">
                <a:latin typeface="华文楷体" pitchFamily="2" charset="-122"/>
                <a:ea typeface="华文楷体" pitchFamily="2" charset="-122"/>
              </a:rPr>
              <a:t>的图画</a:t>
            </a:r>
            <a:endParaRPr lang="zh-CN" altLang="en-US" sz="3600" b="1" dirty="0">
              <a:latin typeface="华文楷体" pitchFamily="2" charset="-122"/>
              <a:ea typeface="华文楷体" pitchFamily="2" charset="-122"/>
            </a:endParaRPr>
          </a:p>
        </p:txBody>
      </p:sp>
      <p:sp>
        <p:nvSpPr>
          <p:cNvPr id="7" name="TextBox 6"/>
          <p:cNvSpPr txBox="1"/>
          <p:nvPr/>
        </p:nvSpPr>
        <p:spPr>
          <a:xfrm>
            <a:off x="1857356" y="428604"/>
            <a:ext cx="461665" cy="6215082"/>
          </a:xfrm>
          <a:prstGeom prst="rect">
            <a:avLst/>
          </a:prstGeom>
          <a:noFill/>
        </p:spPr>
        <p:txBody>
          <a:bodyPr vert="eaVert" wrap="square" rtlCol="0">
            <a:spAutoFit/>
          </a:bodyPr>
          <a:lstStyle/>
          <a:p>
            <a:endParaRPr lang="zh-CN" altLang="en-US" dirty="0"/>
          </a:p>
        </p:txBody>
      </p:sp>
      <p:sp>
        <p:nvSpPr>
          <p:cNvPr id="8" name="AutoShape 9"/>
          <p:cNvSpPr>
            <a:spLocks/>
          </p:cNvSpPr>
          <p:nvPr/>
        </p:nvSpPr>
        <p:spPr bwMode="auto">
          <a:xfrm>
            <a:off x="2643174" y="1928802"/>
            <a:ext cx="785818" cy="2571768"/>
          </a:xfrm>
          <a:prstGeom prst="leftBrace">
            <a:avLst>
              <a:gd name="adj1" fmla="val 50000"/>
              <a:gd name="adj2" fmla="val 50937"/>
            </a:avLst>
          </a:prstGeom>
          <a:noFill/>
          <a:ln w="9525">
            <a:solidFill>
              <a:schemeClr val="tx1"/>
            </a:solidFill>
            <a:round/>
            <a:headEnd/>
            <a:tailEnd/>
          </a:ln>
        </p:spPr>
        <p:txBody>
          <a:bodyPr wrap="none" anchor="ctr"/>
          <a:lstStyle/>
          <a:p>
            <a:endParaRPr lang="zh-CN" altLang="en-US"/>
          </a:p>
        </p:txBody>
      </p:sp>
      <p:sp>
        <p:nvSpPr>
          <p:cNvPr id="10" name="TextBox 9"/>
          <p:cNvSpPr txBox="1"/>
          <p:nvPr/>
        </p:nvSpPr>
        <p:spPr>
          <a:xfrm>
            <a:off x="3286116" y="1714488"/>
            <a:ext cx="3643338" cy="3046988"/>
          </a:xfrm>
          <a:prstGeom prst="rect">
            <a:avLst/>
          </a:prstGeom>
          <a:noFill/>
        </p:spPr>
        <p:txBody>
          <a:bodyPr wrap="square" rtlCol="0">
            <a:spAutoFit/>
          </a:bodyPr>
          <a:lstStyle/>
          <a:p>
            <a:pPr>
              <a:spcBef>
                <a:spcPct val="50000"/>
              </a:spcBef>
            </a:pPr>
            <a:r>
              <a:rPr lang="zh-CN" altLang="en-US" sz="3200" b="1" dirty="0" smtClean="0">
                <a:solidFill>
                  <a:srgbClr val="FF0000"/>
                </a:solidFill>
                <a:latin typeface="华文楷体" pitchFamily="2" charset="-122"/>
                <a:ea typeface="华文楷体" pitchFamily="2" charset="-122"/>
              </a:rPr>
              <a:t>梨树</a:t>
            </a:r>
            <a:r>
              <a:rPr lang="en-US" altLang="zh-CN" sz="3200" b="1" dirty="0" smtClean="0">
                <a:solidFill>
                  <a:srgbClr val="FF0000"/>
                </a:solidFill>
                <a:latin typeface="华文楷体" pitchFamily="2" charset="-122"/>
                <a:ea typeface="华文楷体" pitchFamily="2" charset="-122"/>
              </a:rPr>
              <a:t>— </a:t>
            </a:r>
            <a:r>
              <a:rPr lang="zh-CN" altLang="en-US" sz="3200" b="1" dirty="0" smtClean="0">
                <a:solidFill>
                  <a:srgbClr val="0000FF"/>
                </a:solidFill>
                <a:latin typeface="华文楷体" pitchFamily="2" charset="-122"/>
                <a:ea typeface="华文楷体" pitchFamily="2" charset="-122"/>
              </a:rPr>
              <a:t>挂</a:t>
            </a:r>
            <a:r>
              <a:rPr lang="zh-CN" altLang="en-US" sz="3200" b="1" dirty="0" smtClean="0">
                <a:solidFill>
                  <a:srgbClr val="FF0000"/>
                </a:solidFill>
                <a:latin typeface="华文楷体" pitchFamily="2" charset="-122"/>
                <a:ea typeface="华文楷体" pitchFamily="2" charset="-122"/>
              </a:rPr>
              <a:t> </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灯笼</a:t>
            </a:r>
          </a:p>
          <a:p>
            <a:pPr>
              <a:spcBef>
                <a:spcPct val="50000"/>
              </a:spcBef>
            </a:pPr>
            <a:r>
              <a:rPr lang="zh-CN" altLang="en-US" sz="3200" b="1" dirty="0" smtClean="0">
                <a:solidFill>
                  <a:srgbClr val="FF0000"/>
                </a:solidFill>
                <a:latin typeface="华文楷体" pitchFamily="2" charset="-122"/>
                <a:ea typeface="华文楷体" pitchFamily="2" charset="-122"/>
              </a:rPr>
              <a:t>苹果</a:t>
            </a:r>
            <a:r>
              <a:rPr lang="en-US" altLang="zh-CN" sz="3200" b="1" dirty="0" smtClean="0">
                <a:solidFill>
                  <a:srgbClr val="FF0000"/>
                </a:solidFill>
                <a:latin typeface="华文楷体" pitchFamily="2" charset="-122"/>
                <a:ea typeface="华文楷体" pitchFamily="2" charset="-122"/>
              </a:rPr>
              <a:t>— </a:t>
            </a:r>
            <a:r>
              <a:rPr lang="zh-CN" altLang="en-US" sz="3200" b="1" dirty="0" smtClean="0">
                <a:solidFill>
                  <a:srgbClr val="0000FF"/>
                </a:solidFill>
                <a:latin typeface="华文楷体" pitchFamily="2" charset="-122"/>
                <a:ea typeface="华文楷体" pitchFamily="2" charset="-122"/>
              </a:rPr>
              <a:t>露</a:t>
            </a:r>
            <a:r>
              <a:rPr lang="zh-CN" altLang="en-US" sz="3200" b="1" dirty="0" smtClean="0">
                <a:solidFill>
                  <a:srgbClr val="FF0000"/>
                </a:solidFill>
                <a:latin typeface="华文楷体" pitchFamily="2" charset="-122"/>
                <a:ea typeface="华文楷体" pitchFamily="2" charset="-122"/>
              </a:rPr>
              <a:t> </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脸颊</a:t>
            </a:r>
          </a:p>
          <a:p>
            <a:pPr>
              <a:spcBef>
                <a:spcPct val="50000"/>
              </a:spcBef>
            </a:pPr>
            <a:r>
              <a:rPr lang="zh-CN" altLang="en-US" sz="3200" b="1" dirty="0" smtClean="0">
                <a:solidFill>
                  <a:srgbClr val="FF0000"/>
                </a:solidFill>
                <a:latin typeface="华文楷体" pitchFamily="2" charset="-122"/>
                <a:ea typeface="华文楷体" pitchFamily="2" charset="-122"/>
              </a:rPr>
              <a:t/>
            </a:r>
            <a:br>
              <a:rPr lang="zh-CN" altLang="en-US" sz="3200" b="1" dirty="0" smtClean="0">
                <a:solidFill>
                  <a:srgbClr val="FF0000"/>
                </a:solidFill>
                <a:latin typeface="华文楷体" pitchFamily="2" charset="-122"/>
                <a:ea typeface="华文楷体" pitchFamily="2" charset="-122"/>
              </a:rPr>
            </a:br>
            <a:r>
              <a:rPr lang="zh-CN" altLang="en-US" sz="3200" b="1" dirty="0" smtClean="0">
                <a:solidFill>
                  <a:srgbClr val="FF0000"/>
                </a:solidFill>
                <a:latin typeface="华文楷体" pitchFamily="2" charset="-122"/>
                <a:ea typeface="华文楷体" pitchFamily="2" charset="-122"/>
              </a:rPr>
              <a:t>稻海</a:t>
            </a:r>
            <a:r>
              <a:rPr lang="en-US" altLang="zh-CN" sz="3200" b="1" dirty="0" smtClean="0">
                <a:solidFill>
                  <a:srgbClr val="FF0000"/>
                </a:solidFill>
                <a:latin typeface="华文楷体" pitchFamily="2" charset="-122"/>
                <a:ea typeface="华文楷体" pitchFamily="2" charset="-122"/>
              </a:rPr>
              <a:t>— </a:t>
            </a:r>
            <a:r>
              <a:rPr lang="zh-CN" altLang="en-US" sz="3200" b="1" dirty="0" smtClean="0">
                <a:solidFill>
                  <a:srgbClr val="0000FF"/>
                </a:solidFill>
                <a:latin typeface="华文楷体" pitchFamily="2" charset="-122"/>
                <a:ea typeface="华文楷体" pitchFamily="2" charset="-122"/>
              </a:rPr>
              <a:t>翻</a:t>
            </a:r>
            <a:r>
              <a:rPr lang="zh-CN" altLang="en-US" sz="3200" b="1" dirty="0" smtClean="0">
                <a:solidFill>
                  <a:srgbClr val="FF0000"/>
                </a:solidFill>
                <a:latin typeface="华文楷体" pitchFamily="2" charset="-122"/>
                <a:ea typeface="华文楷体" pitchFamily="2" charset="-122"/>
              </a:rPr>
              <a:t> </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波浪</a:t>
            </a:r>
            <a:br>
              <a:rPr lang="zh-CN" altLang="en-US" sz="3200" b="1" dirty="0" smtClean="0">
                <a:solidFill>
                  <a:srgbClr val="FF0000"/>
                </a:solidFill>
                <a:latin typeface="华文楷体" pitchFamily="2" charset="-122"/>
                <a:ea typeface="华文楷体" pitchFamily="2" charset="-122"/>
              </a:rPr>
            </a:br>
            <a:r>
              <a:rPr lang="zh-CN" altLang="en-US" sz="3200" b="1" dirty="0" smtClean="0">
                <a:solidFill>
                  <a:srgbClr val="FF0000"/>
                </a:solidFill>
                <a:latin typeface="华文楷体" pitchFamily="2" charset="-122"/>
                <a:ea typeface="华文楷体" pitchFamily="2" charset="-122"/>
              </a:rPr>
              <a:t>高粱</a:t>
            </a:r>
            <a:r>
              <a:rPr lang="en-US" altLang="zh-CN" sz="3200" b="1" dirty="0" smtClean="0">
                <a:solidFill>
                  <a:srgbClr val="FF0000"/>
                </a:solidFill>
                <a:latin typeface="华文楷体" pitchFamily="2" charset="-122"/>
                <a:ea typeface="华文楷体" pitchFamily="2" charset="-122"/>
              </a:rPr>
              <a:t>— </a:t>
            </a:r>
            <a:r>
              <a:rPr lang="zh-CN" altLang="en-US" sz="3200" b="1" dirty="0" smtClean="0">
                <a:solidFill>
                  <a:srgbClr val="0000FF"/>
                </a:solidFill>
                <a:latin typeface="华文楷体" pitchFamily="2" charset="-122"/>
                <a:ea typeface="华文楷体" pitchFamily="2" charset="-122"/>
              </a:rPr>
              <a:t>举</a:t>
            </a:r>
            <a:r>
              <a:rPr lang="zh-CN" altLang="en-US" sz="3200" b="1" dirty="0" smtClean="0">
                <a:solidFill>
                  <a:srgbClr val="FF0000"/>
                </a:solidFill>
                <a:latin typeface="华文楷体" pitchFamily="2" charset="-122"/>
                <a:ea typeface="华文楷体" pitchFamily="2" charset="-122"/>
              </a:rPr>
              <a:t> </a:t>
            </a:r>
            <a:r>
              <a:rPr lang="en-US" altLang="zh-CN" sz="3200" b="1" dirty="0" smtClean="0">
                <a:solidFill>
                  <a:srgbClr val="FF0000"/>
                </a:solidFill>
                <a:latin typeface="华文楷体" pitchFamily="2" charset="-122"/>
                <a:ea typeface="华文楷体" pitchFamily="2" charset="-122"/>
              </a:rPr>
              <a:t>—</a:t>
            </a:r>
            <a:r>
              <a:rPr lang="zh-CN" altLang="en-US" sz="3200" b="1" dirty="0" smtClean="0">
                <a:solidFill>
                  <a:srgbClr val="FF0000"/>
                </a:solidFill>
                <a:latin typeface="华文楷体" pitchFamily="2" charset="-122"/>
                <a:ea typeface="华文楷体" pitchFamily="2" charset="-122"/>
              </a:rPr>
              <a:t>火把</a:t>
            </a:r>
            <a:endParaRPr lang="zh-CN" altLang="en-US" sz="3200" b="1" dirty="0">
              <a:solidFill>
                <a:srgbClr val="FF0000"/>
              </a:solidFill>
              <a:latin typeface="华文楷体" pitchFamily="2" charset="-122"/>
              <a:ea typeface="华文楷体" pitchFamily="2" charset="-122"/>
            </a:endParaRPr>
          </a:p>
        </p:txBody>
      </p:sp>
      <p:sp>
        <p:nvSpPr>
          <p:cNvPr id="12" name="AutoShape 11"/>
          <p:cNvSpPr>
            <a:spLocks/>
          </p:cNvSpPr>
          <p:nvPr/>
        </p:nvSpPr>
        <p:spPr bwMode="auto">
          <a:xfrm>
            <a:off x="6643702" y="2000240"/>
            <a:ext cx="542916" cy="2500330"/>
          </a:xfrm>
          <a:prstGeom prst="rightBrace">
            <a:avLst>
              <a:gd name="adj1" fmla="val 93202"/>
              <a:gd name="adj2" fmla="val 50742"/>
            </a:avLst>
          </a:prstGeom>
          <a:noFill/>
          <a:ln w="9525">
            <a:solidFill>
              <a:schemeClr val="tx1"/>
            </a:solidFill>
            <a:round/>
            <a:headEnd/>
            <a:tailEnd/>
          </a:ln>
        </p:spPr>
        <p:txBody>
          <a:bodyPr wrap="none" anchor="ctr"/>
          <a:lstStyle/>
          <a:p>
            <a:endParaRPr lang="zh-CN" altLang="en-US"/>
          </a:p>
        </p:txBody>
      </p:sp>
      <p:sp>
        <p:nvSpPr>
          <p:cNvPr id="13" name="TextBox 12"/>
          <p:cNvSpPr txBox="1"/>
          <p:nvPr/>
        </p:nvSpPr>
        <p:spPr>
          <a:xfrm>
            <a:off x="7143768" y="2285992"/>
            <a:ext cx="1500198" cy="2308324"/>
          </a:xfrm>
          <a:prstGeom prst="rect">
            <a:avLst/>
          </a:prstGeom>
          <a:noFill/>
        </p:spPr>
        <p:txBody>
          <a:bodyPr wrap="square" rtlCol="0">
            <a:spAutoFit/>
          </a:bodyPr>
          <a:lstStyle/>
          <a:p>
            <a:pPr>
              <a:spcBef>
                <a:spcPct val="50000"/>
              </a:spcBef>
            </a:pPr>
            <a:r>
              <a:rPr lang="zh-CN" altLang="en-US" sz="3600" b="1" dirty="0" smtClean="0">
                <a:solidFill>
                  <a:srgbClr val="000099"/>
                </a:solidFill>
                <a:latin typeface="华文楷体" pitchFamily="2" charset="-122"/>
                <a:ea typeface="华文楷体" pitchFamily="2" charset="-122"/>
              </a:rPr>
              <a:t>勤劳的人们描绘</a:t>
            </a:r>
            <a:endParaRPr lang="zh-CN" altLang="en-US" sz="3600" b="1" dirty="0">
              <a:solidFill>
                <a:srgbClr val="000099"/>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0.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8429684"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导语设计</a:t>
            </a:r>
            <a:endParaRPr lang="zh-CN" altLang="en-US" sz="6000" b="1" dirty="0">
              <a:latin typeface="华文楷体" pitchFamily="2" charset="-122"/>
              <a:ea typeface="华文楷体" pitchFamily="2" charset="-122"/>
            </a:endParaRPr>
          </a:p>
        </p:txBody>
      </p:sp>
      <p:pic>
        <p:nvPicPr>
          <p:cNvPr id="5" name="图片 4" descr="17451_234688_1256663798446.jpg"/>
          <p:cNvPicPr>
            <a:picLocks noChangeAspect="1"/>
          </p:cNvPicPr>
          <p:nvPr/>
        </p:nvPicPr>
        <p:blipFill>
          <a:blip r:embed="rId2"/>
          <a:stretch>
            <a:fillRect/>
          </a:stretch>
        </p:blipFill>
        <p:spPr>
          <a:xfrm>
            <a:off x="857224" y="1357298"/>
            <a:ext cx="7715304" cy="500066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081220051432481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428596" y="428604"/>
            <a:ext cx="8929750"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课外延伸</a:t>
            </a:r>
            <a:endParaRPr lang="zh-CN" altLang="en-US" sz="6000" b="1" dirty="0">
              <a:latin typeface="华文楷体" pitchFamily="2" charset="-122"/>
              <a:ea typeface="华文楷体" pitchFamily="2" charset="-122"/>
            </a:endParaRPr>
          </a:p>
        </p:txBody>
      </p:sp>
      <p:sp>
        <p:nvSpPr>
          <p:cNvPr id="6" name="AutoShape 3"/>
          <p:cNvSpPr>
            <a:spLocks noChangeArrowheads="1"/>
          </p:cNvSpPr>
          <p:nvPr/>
        </p:nvSpPr>
        <p:spPr bwMode="auto">
          <a:xfrm>
            <a:off x="642910" y="642918"/>
            <a:ext cx="7924800" cy="5943600"/>
          </a:xfrm>
          <a:prstGeom prst="horizontalScroll">
            <a:avLst>
              <a:gd name="adj" fmla="val 12500"/>
            </a:avLst>
          </a:prstGeom>
          <a:solidFill>
            <a:schemeClr val="accent1"/>
          </a:solidFill>
          <a:ln w="9525">
            <a:solidFill>
              <a:schemeClr val="tx1"/>
            </a:solidFill>
            <a:round/>
            <a:headEnd/>
            <a:tailEnd/>
          </a:ln>
        </p:spPr>
        <p:txBody>
          <a:bodyPr wrap="none" anchor="ctr"/>
          <a:lstStyle/>
          <a:p>
            <a:pPr algn="ctr"/>
            <a:r>
              <a:rPr lang="zh-CN" altLang="en-US" sz="3200" b="1" dirty="0">
                <a:solidFill>
                  <a:srgbClr val="FF0000"/>
                </a:solidFill>
              </a:rPr>
              <a:t>学一学：</a:t>
            </a:r>
            <a:r>
              <a:rPr lang="zh-CN" altLang="en-US" sz="2800" b="1" dirty="0">
                <a:solidFill>
                  <a:srgbClr val="0000FF"/>
                </a:solidFill>
              </a:rPr>
              <a:t>怎样写拟人句？</a:t>
            </a:r>
            <a:br>
              <a:rPr lang="zh-CN" altLang="en-US" sz="2800" b="1" dirty="0">
                <a:solidFill>
                  <a:srgbClr val="0000FF"/>
                </a:solidFill>
              </a:rPr>
            </a:br>
            <a:r>
              <a:rPr lang="zh-CN" altLang="en-US" dirty="0"/>
              <a:t/>
            </a:r>
            <a:br>
              <a:rPr lang="zh-CN" altLang="en-US" dirty="0"/>
            </a:br>
            <a:r>
              <a:rPr lang="en-US" altLang="zh-CN" sz="2400" b="1" dirty="0">
                <a:solidFill>
                  <a:srgbClr val="800000"/>
                </a:solidFill>
              </a:rPr>
              <a:t>1</a:t>
            </a:r>
            <a:r>
              <a:rPr lang="zh-CN" altLang="en-US" sz="2400" b="1" dirty="0">
                <a:solidFill>
                  <a:srgbClr val="800000"/>
                </a:solidFill>
              </a:rPr>
              <a:t>、必须把武当做人来写。</a:t>
            </a:r>
          </a:p>
          <a:p>
            <a:pPr algn="ctr"/>
            <a:r>
              <a:rPr lang="en-US" altLang="zh-CN" sz="2400" b="1" dirty="0">
                <a:solidFill>
                  <a:srgbClr val="800000"/>
                </a:solidFill>
              </a:rPr>
              <a:t>2</a:t>
            </a:r>
            <a:r>
              <a:rPr lang="zh-CN" altLang="en-US" sz="2400" b="1" dirty="0">
                <a:solidFill>
                  <a:srgbClr val="800000"/>
                </a:solidFill>
              </a:rPr>
              <a:t>、要有丰富的想象力。</a:t>
            </a:r>
            <a:br>
              <a:rPr lang="zh-CN" altLang="en-US" sz="2400" b="1" dirty="0">
                <a:solidFill>
                  <a:srgbClr val="800000"/>
                </a:solidFill>
              </a:rPr>
            </a:br>
            <a:r>
              <a:rPr lang="en-US" altLang="zh-CN" sz="2400" b="1" dirty="0">
                <a:solidFill>
                  <a:srgbClr val="800000"/>
                </a:solidFill>
              </a:rPr>
              <a:t>3</a:t>
            </a:r>
            <a:r>
              <a:rPr lang="zh-CN" altLang="en-US" sz="2400" b="1" dirty="0">
                <a:solidFill>
                  <a:srgbClr val="800000"/>
                </a:solidFill>
              </a:rPr>
              <a:t>、用词一定要准确。</a:t>
            </a:r>
            <a:br>
              <a:rPr lang="zh-CN" altLang="en-US" sz="2400" b="1" dirty="0">
                <a:solidFill>
                  <a:srgbClr val="800000"/>
                </a:solidFill>
              </a:rPr>
            </a:br>
            <a:r>
              <a:rPr lang="zh-CN" altLang="en-US" sz="2400" b="1" dirty="0">
                <a:solidFill>
                  <a:srgbClr val="800000"/>
                </a:solidFill>
              </a:rPr>
              <a:t>例：天上的星星在不停地眨着眼睛。</a:t>
            </a:r>
          </a:p>
          <a:p>
            <a:pPr algn="ctr"/>
            <a:r>
              <a:rPr lang="zh-CN" altLang="en-US" sz="2400" b="1" dirty="0">
                <a:solidFill>
                  <a:srgbClr val="800000"/>
                </a:solidFill>
              </a:rPr>
              <a:t>（眨字赋予了人的动作）</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0081220051432481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285720" y="428604"/>
            <a:ext cx="8143932" cy="1015663"/>
          </a:xfrm>
          <a:prstGeom prst="rect">
            <a:avLst/>
          </a:prstGeom>
          <a:noFill/>
        </p:spPr>
        <p:txBody>
          <a:bodyPr wrap="square" rtlCol="0">
            <a:spAutoFit/>
          </a:bodyPr>
          <a:lstStyle/>
          <a:p>
            <a:r>
              <a:rPr lang="zh-CN" altLang="en-US" sz="6000" b="1" dirty="0" smtClean="0">
                <a:latin typeface="华文楷体" pitchFamily="2" charset="-122"/>
                <a:ea typeface="华文楷体" pitchFamily="2" charset="-122"/>
              </a:rPr>
              <a:t>作业布置</a:t>
            </a:r>
            <a:endParaRPr lang="zh-CN" altLang="en-US" sz="6000" b="1" dirty="0">
              <a:latin typeface="华文楷体" pitchFamily="2" charset="-122"/>
              <a:ea typeface="华文楷体" pitchFamily="2" charset="-122"/>
            </a:endParaRPr>
          </a:p>
        </p:txBody>
      </p:sp>
      <p:sp>
        <p:nvSpPr>
          <p:cNvPr id="5" name="TextBox 4"/>
          <p:cNvSpPr txBox="1"/>
          <p:nvPr/>
        </p:nvSpPr>
        <p:spPr>
          <a:xfrm>
            <a:off x="428596" y="1857364"/>
            <a:ext cx="8286808" cy="3785652"/>
          </a:xfrm>
          <a:prstGeom prst="rect">
            <a:avLst/>
          </a:prstGeom>
          <a:noFill/>
        </p:spPr>
        <p:txBody>
          <a:bodyPr wrap="square" rtlCol="0">
            <a:spAutoFit/>
          </a:bodyPr>
          <a:lstStyle/>
          <a:p>
            <a:r>
              <a:rPr lang="en-US" altLang="zh-CN" sz="4800" b="1" dirty="0" smtClean="0">
                <a:latin typeface="华文楷体" pitchFamily="2" charset="-122"/>
                <a:ea typeface="华文楷体" pitchFamily="2" charset="-122"/>
              </a:rPr>
              <a:t>1</a:t>
            </a:r>
            <a:r>
              <a:rPr lang="zh-CN" altLang="en-US" sz="4800" b="1" dirty="0" smtClean="0">
                <a:latin typeface="华文楷体" pitchFamily="2" charset="-122"/>
                <a:ea typeface="华文楷体" pitchFamily="2" charset="-122"/>
              </a:rPr>
              <a:t>、抄写生字，并组词。</a:t>
            </a:r>
          </a:p>
          <a:p>
            <a:r>
              <a:rPr lang="en-US" altLang="zh-CN" sz="4800" b="1" dirty="0" smtClean="0">
                <a:latin typeface="华文楷体" pitchFamily="2" charset="-122"/>
                <a:ea typeface="华文楷体" pitchFamily="2" charset="-122"/>
              </a:rPr>
              <a:t>2</a:t>
            </a:r>
            <a:r>
              <a:rPr lang="zh-CN" altLang="en-US" sz="4800" b="1" dirty="0" smtClean="0">
                <a:latin typeface="华文楷体" pitchFamily="2" charset="-122"/>
                <a:ea typeface="华文楷体" pitchFamily="2" charset="-122"/>
              </a:rPr>
              <a:t>、试写十个拟人句。</a:t>
            </a:r>
          </a:p>
          <a:p>
            <a:r>
              <a:rPr lang="en-US" altLang="zh-CN" sz="4800" b="1" dirty="0" smtClean="0">
                <a:latin typeface="华文楷体" pitchFamily="2" charset="-122"/>
                <a:ea typeface="华文楷体" pitchFamily="2" charset="-122"/>
              </a:rPr>
              <a:t>3</a:t>
            </a:r>
            <a:r>
              <a:rPr lang="zh-CN" altLang="en-US" sz="4800" b="1" dirty="0" smtClean="0">
                <a:latin typeface="华文楷体" pitchFamily="2" charset="-122"/>
                <a:ea typeface="华文楷体" pitchFamily="2" charset="-122"/>
              </a:rPr>
              <a:t>、学写一篇关于秋天的景色的短文。</a:t>
            </a:r>
            <a:br>
              <a:rPr lang="zh-CN" altLang="en-US" sz="4800" b="1" dirty="0" smtClean="0">
                <a:latin typeface="华文楷体" pitchFamily="2" charset="-122"/>
                <a:ea typeface="华文楷体" pitchFamily="2" charset="-122"/>
              </a:rPr>
            </a:br>
            <a:r>
              <a:rPr lang="en-US" altLang="zh-CN" sz="4800" b="1" dirty="0" smtClean="0">
                <a:latin typeface="华文楷体" pitchFamily="2" charset="-122"/>
                <a:ea typeface="华文楷体" pitchFamily="2" charset="-122"/>
              </a:rPr>
              <a:t>4</a:t>
            </a:r>
            <a:r>
              <a:rPr lang="zh-CN" altLang="en-US" sz="4800" b="1" dirty="0" smtClean="0">
                <a:latin typeface="华文楷体" pitchFamily="2" charset="-122"/>
                <a:ea typeface="华文楷体" pitchFamily="2" charset="-122"/>
              </a:rPr>
              <a:t>、有感情地朗读并背诵课文。</a:t>
            </a:r>
            <a:endParaRPr lang="zh-CN" altLang="en-US" sz="4800" b="1" dirty="0">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YQQB)S}7]IZATC(RM)IOVWI.jpg"/>
          <p:cNvPicPr>
            <a:picLocks noChangeAspect="1"/>
          </p:cNvPicPr>
          <p:nvPr/>
        </p:nvPicPr>
        <p:blipFill>
          <a:blip r:embed="rId2"/>
          <a:stretch>
            <a:fillRect/>
          </a:stretch>
        </p:blipFill>
        <p:spPr>
          <a:xfrm>
            <a:off x="642910" y="1071546"/>
            <a:ext cx="7286676" cy="4857784"/>
          </a:xfrm>
          <a:prstGeom prst="rect">
            <a:avLst/>
          </a:prstGeom>
        </p:spPr>
      </p:pic>
      <p:sp>
        <p:nvSpPr>
          <p:cNvPr id="5" name="WordArt 4"/>
          <p:cNvSpPr>
            <a:spLocks noGrp="1" noChangeArrowheads="1" noChangeShapeType="1" noTextEdit="1"/>
          </p:cNvSpPr>
          <p:nvPr>
            <p:ph type="ctrTitle" idx="4294967295"/>
          </p:nvPr>
        </p:nvSpPr>
        <p:spPr bwMode="auto">
          <a:xfrm>
            <a:off x="0" y="428604"/>
            <a:ext cx="7772400" cy="1470025"/>
          </a:xfrm>
          <a:prstGeom prst="rect">
            <a:avLst/>
          </a:prstGeom>
        </p:spPr>
        <p:txBody>
          <a:bodyPr wrap="none" fromWordArt="1">
            <a:prstTxWarp prst="textCascadeUp">
              <a:avLst>
                <a:gd name="adj" fmla="val 44444"/>
              </a:avLst>
            </a:prstTxWarp>
            <a:scene3d>
              <a:camera prst="legacyPerspectiveFront">
                <a:rot lat="20519971" lon="1080000" rev="0"/>
              </a:camera>
              <a:lightRig rig="legacyHarsh2" dir="b"/>
            </a:scene3d>
            <a:sp3d extrusionH="430200" prstMaterial="legacyMatte">
              <a:extrusionClr>
                <a:srgbClr val="FF6600"/>
              </a:extrusionClr>
            </a:sp3d>
          </a:bodyPr>
          <a:lstStyle/>
          <a:p>
            <a:r>
              <a:rPr lang="zh-CN" altLang="en-US" sz="3600" b="1" kern="10" dirty="0" smtClean="0">
                <a:ln w="9525">
                  <a:round/>
                  <a:headEnd/>
                  <a:tailEnd/>
                </a:ln>
                <a:gradFill rotWithShape="1">
                  <a:gsLst>
                    <a:gs pos="0">
                      <a:srgbClr val="FFE701"/>
                    </a:gs>
                    <a:gs pos="100000">
                      <a:srgbClr val="FE3E02"/>
                    </a:gs>
                  </a:gsLst>
                  <a:lin ang="5400000" scaled="1"/>
                </a:gradFill>
                <a:latin typeface="宋体"/>
              </a:rPr>
              <a:t>衷心感谢各位领导、专家、同仁光临指导！</a:t>
            </a:r>
            <a:endParaRPr lang="zh-CN" altLang="en-US" sz="3600" b="1" kern="10" dirty="0">
              <a:ln w="9525">
                <a:round/>
                <a:headEnd/>
                <a:tailEnd/>
              </a:ln>
              <a:gradFill rotWithShape="1">
                <a:gsLst>
                  <a:gs pos="0">
                    <a:srgbClr val="FFE701"/>
                  </a:gs>
                  <a:gs pos="100000">
                    <a:srgbClr val="FE3E02"/>
                  </a:gs>
                </a:gsLst>
                <a:lin ang="5400000" scaled="1"/>
              </a:gradFill>
              <a:latin typeface="宋体"/>
              <a:ea typeface="宋体"/>
            </a:endParaRPr>
          </a:p>
        </p:txBody>
      </p:sp>
      <p:sp>
        <p:nvSpPr>
          <p:cNvPr id="8" name="WordArt 5" descr="窄竖线"/>
          <p:cNvSpPr>
            <a:spLocks noChangeArrowheads="1" noChangeShapeType="1" noTextEdit="1"/>
          </p:cNvSpPr>
          <p:nvPr/>
        </p:nvSpPr>
        <p:spPr bwMode="auto">
          <a:xfrm>
            <a:off x="6400800" y="4737100"/>
            <a:ext cx="2400300" cy="2120900"/>
          </a:xfrm>
          <a:prstGeom prst="rect">
            <a:avLst/>
          </a:prstGeom>
        </p:spPr>
        <p:txBody>
          <a:bodyPr wrap="none" fromWordArt="1">
            <a:prstTxWarp prst="textCurveUp">
              <a:avLst>
                <a:gd name="adj" fmla="val 40356"/>
              </a:avLst>
            </a:prstTxWarp>
          </a:bodyPr>
          <a:lstStyle/>
          <a:p>
            <a:pPr algn="ctr"/>
            <a:r>
              <a:rPr lang="zh-CN" altLang="en-US" sz="5400" b="1"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楷体_GB2312" pitchFamily="49" charset="-122"/>
                <a:ea typeface="楷体_GB2312" pitchFamily="49" charset="-122"/>
              </a:rPr>
              <a:t>谢 谢</a:t>
            </a:r>
            <a:r>
              <a:rPr lang="zh-CN" altLang="en-US" sz="5400" b="1" kern="1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宋体"/>
                <a:ea typeface="宋体"/>
              </a:rPr>
              <a:t>！</a:t>
            </a:r>
          </a:p>
        </p:txBody>
      </p:sp>
    </p:spTree>
  </p:cSld>
  <p:clrMapOvr>
    <a:masterClrMapping/>
  </p:clrMapOvr>
  <p:transition advTm="50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081220051432481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357158" y="357166"/>
            <a:ext cx="8501122" cy="6186309"/>
          </a:xfrm>
          <a:prstGeom prst="rect">
            <a:avLst/>
          </a:prstGeom>
          <a:noFill/>
        </p:spPr>
        <p:txBody>
          <a:bodyPr wrap="square" rtlCol="0">
            <a:spAutoFit/>
          </a:bodyPr>
          <a:lstStyle/>
          <a:p>
            <a:pPr>
              <a:spcBef>
                <a:spcPct val="50000"/>
              </a:spcBef>
            </a:pPr>
            <a:r>
              <a:rPr lang="zh-CN" altLang="en-US" b="1" dirty="0" smtClean="0">
                <a:solidFill>
                  <a:srgbClr val="0000FF"/>
                </a:solidFill>
              </a:rPr>
              <a:t>                 </a:t>
            </a:r>
            <a:r>
              <a:rPr lang="zh-CN" altLang="en-US" sz="4400" b="1" dirty="0" smtClean="0">
                <a:solidFill>
                  <a:srgbClr val="0000FF"/>
                </a:solidFill>
                <a:latin typeface="华文楷体" pitchFamily="2" charset="-122"/>
                <a:ea typeface="华文楷体" pitchFamily="2" charset="-122"/>
              </a:rPr>
              <a:t>秋天是怎样的一幅图画？秋天的图画里</a:t>
            </a:r>
            <a:r>
              <a:rPr lang="zh-CN" altLang="en-US" sz="4400" b="1" dirty="0" smtClean="0">
                <a:solidFill>
                  <a:srgbClr val="0000FF"/>
                </a:solidFill>
                <a:latin typeface="华文楷体" pitchFamily="2" charset="-122"/>
                <a:ea typeface="华文楷体" pitchFamily="2" charset="-122"/>
                <a:hlinkClick r:id="rId3" action="ppaction://hlinkfile"/>
              </a:rPr>
              <a:t>有</a:t>
            </a:r>
            <a:r>
              <a:rPr lang="zh-CN" altLang="en-US" sz="4400" b="1" dirty="0" smtClean="0">
                <a:solidFill>
                  <a:srgbClr val="0000FF"/>
                </a:solidFill>
                <a:latin typeface="华文楷体" pitchFamily="2" charset="-122"/>
                <a:ea typeface="华文楷体" pitchFamily="2" charset="-122"/>
              </a:rPr>
              <a:t>哪些景物呢？它的色彩是怎样的呢？秋天是丰收的季节，秋天是喜悦的季节，秋天是忙碌的季节。高粱涨红了脸、稻子笑弯了腰、金黄的梨、红红的苹果</a:t>
            </a:r>
            <a:r>
              <a:rPr lang="en-US" altLang="zh-CN" sz="4400" b="1" dirty="0" smtClean="0">
                <a:solidFill>
                  <a:srgbClr val="0000FF"/>
                </a:solidFill>
                <a:latin typeface="华文楷体" pitchFamily="2" charset="-122"/>
                <a:ea typeface="华文楷体" pitchFamily="2" charset="-122"/>
              </a:rPr>
              <a:t>……</a:t>
            </a:r>
            <a:r>
              <a:rPr lang="zh-CN" altLang="en-US" sz="4400" b="1" dirty="0" smtClean="0">
                <a:solidFill>
                  <a:srgbClr val="0000FF"/>
                </a:solidFill>
                <a:latin typeface="华文楷体" pitchFamily="2" charset="-122"/>
                <a:ea typeface="华文楷体" pitchFamily="2" charset="-122"/>
              </a:rPr>
              <a:t>这些不都是一幅美丽的图画吗？让我们来进一步认识秋天的图画吧！</a:t>
            </a:r>
            <a:endParaRPr lang="zh-CN" altLang="en-US" sz="4400" b="1" dirty="0">
              <a:solidFill>
                <a:srgbClr val="0000FF"/>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20081220051432481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500034" y="285728"/>
            <a:ext cx="8286808"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识字指导</a:t>
            </a:r>
            <a:endParaRPr lang="zh-CN" altLang="en-US" sz="6000" b="1" dirty="0">
              <a:latin typeface="华文楷体" pitchFamily="2" charset="-122"/>
              <a:ea typeface="华文楷体" pitchFamily="2" charset="-122"/>
            </a:endParaRPr>
          </a:p>
        </p:txBody>
      </p:sp>
      <p:sp>
        <p:nvSpPr>
          <p:cNvPr id="5" name="TextBox 4"/>
          <p:cNvSpPr txBox="1"/>
          <p:nvPr/>
        </p:nvSpPr>
        <p:spPr>
          <a:xfrm>
            <a:off x="785786" y="1571612"/>
            <a:ext cx="7715304" cy="369332"/>
          </a:xfrm>
          <a:prstGeom prst="rect">
            <a:avLst/>
          </a:prstGeom>
          <a:noFill/>
        </p:spPr>
        <p:txBody>
          <a:bodyPr wrap="square" rtlCol="0">
            <a:spAutoFit/>
          </a:bodyPr>
          <a:lstStyle/>
          <a:p>
            <a:endParaRPr lang="zh-CN" altLang="en-US" dirty="0"/>
          </a:p>
        </p:txBody>
      </p:sp>
      <p:sp>
        <p:nvSpPr>
          <p:cNvPr id="6" name="Text Box 4"/>
          <p:cNvSpPr txBox="1">
            <a:spLocks noChangeArrowheads="1"/>
          </p:cNvSpPr>
          <p:nvPr/>
        </p:nvSpPr>
        <p:spPr bwMode="auto">
          <a:xfrm>
            <a:off x="428596" y="2285992"/>
            <a:ext cx="8382000" cy="2517775"/>
          </a:xfrm>
          <a:prstGeom prst="rect">
            <a:avLst/>
          </a:prstGeom>
          <a:noFill/>
          <a:ln w="9525">
            <a:noFill/>
            <a:miter lim="800000"/>
            <a:headEnd/>
            <a:tailEnd/>
          </a:ln>
        </p:spPr>
        <p:txBody>
          <a:bodyPr>
            <a:spAutoFit/>
          </a:bodyPr>
          <a:lstStyle/>
          <a:p>
            <a:pPr algn="ctr">
              <a:spcBef>
                <a:spcPct val="50000"/>
              </a:spcBef>
            </a:pPr>
            <a:r>
              <a:rPr lang="zh-CN" altLang="en-US" sz="4000" b="1" dirty="0"/>
              <a:t>图    梨    笼    粱    燃    勤    苹</a:t>
            </a:r>
            <a:r>
              <a:rPr lang="zh-CN" altLang="en-US" dirty="0"/>
              <a:t>  </a:t>
            </a:r>
            <a:br>
              <a:rPr lang="zh-CN" altLang="en-US" dirty="0"/>
            </a:br>
            <a:endParaRPr lang="zh-CN" altLang="en-US" dirty="0"/>
          </a:p>
          <a:p>
            <a:pPr algn="ctr">
              <a:spcBef>
                <a:spcPct val="50000"/>
              </a:spcBef>
            </a:pPr>
            <a:r>
              <a:rPr lang="zh-CN" altLang="en-US" dirty="0"/>
              <a:t/>
            </a:r>
            <a:br>
              <a:rPr lang="zh-CN" altLang="en-US" dirty="0"/>
            </a:br>
            <a:r>
              <a:rPr lang="zh-CN" altLang="en-US" dirty="0"/>
              <a:t/>
            </a:r>
            <a:br>
              <a:rPr lang="zh-CN" altLang="en-US" dirty="0"/>
            </a:br>
            <a:r>
              <a:rPr lang="zh-CN" altLang="en-US" dirty="0"/>
              <a:t/>
            </a:r>
            <a:br>
              <a:rPr lang="zh-CN" altLang="en-US" dirty="0"/>
            </a:br>
            <a:r>
              <a:rPr lang="zh-CN" altLang="en-US" dirty="0"/>
              <a:t/>
            </a:r>
            <a:br>
              <a:rPr lang="zh-CN" altLang="en-US" dirty="0"/>
            </a:br>
            <a:r>
              <a:rPr lang="zh-CN" altLang="en-US" sz="2000" b="1" dirty="0">
                <a:solidFill>
                  <a:srgbClr val="0000FF"/>
                </a:solidFill>
                <a:latin typeface="黑体" pitchFamily="2" charset="-122"/>
                <a:ea typeface="黑体" pitchFamily="2" charset="-122"/>
              </a:rPr>
              <a:t>（图画） （梨花） （竹笼） （高粱） （燃烧） （勤劳） （苹果）</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200986220333760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 name="图片 1" descr="200812200514324816.jpg"/>
          <p:cNvPicPr>
            <a:picLocks noChangeAspect="1"/>
          </p:cNvPicPr>
          <p:nvPr/>
        </p:nvPicPr>
        <p:blipFill>
          <a:blip r:embed="rId3"/>
          <a:stretch>
            <a:fillRect/>
          </a:stretch>
        </p:blipFill>
        <p:spPr>
          <a:xfrm>
            <a:off x="0" y="0"/>
            <a:ext cx="9144000" cy="6858000"/>
          </a:xfrm>
          <a:prstGeom prst="rect">
            <a:avLst/>
          </a:prstGeom>
        </p:spPr>
      </p:pic>
      <p:sp>
        <p:nvSpPr>
          <p:cNvPr id="3" name="TextBox 2"/>
          <p:cNvSpPr txBox="1"/>
          <p:nvPr/>
        </p:nvSpPr>
        <p:spPr>
          <a:xfrm>
            <a:off x="428596" y="571480"/>
            <a:ext cx="4071966" cy="369332"/>
          </a:xfrm>
          <a:prstGeom prst="rect">
            <a:avLst/>
          </a:prstGeom>
          <a:noFill/>
        </p:spPr>
        <p:txBody>
          <a:bodyPr wrap="square" rtlCol="0">
            <a:spAutoFit/>
          </a:bodyPr>
          <a:lstStyle/>
          <a:p>
            <a:endParaRPr lang="zh-CN" altLang="en-US" dirty="0"/>
          </a:p>
        </p:txBody>
      </p:sp>
      <p:sp>
        <p:nvSpPr>
          <p:cNvPr id="4" name="AutoShape 4"/>
          <p:cNvSpPr>
            <a:spLocks noChangeArrowheads="1"/>
          </p:cNvSpPr>
          <p:nvPr/>
        </p:nvSpPr>
        <p:spPr bwMode="auto">
          <a:xfrm>
            <a:off x="381000" y="304800"/>
            <a:ext cx="5029200" cy="4343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9050">
            <a:solidFill>
              <a:srgbClr val="FF00FF"/>
            </a:solidFill>
            <a:miter lim="800000"/>
            <a:headEnd/>
            <a:tailEnd/>
          </a:ln>
        </p:spPr>
        <p:txBody>
          <a:bodyPr wrap="none" anchor="ctr"/>
          <a:lstStyle/>
          <a:p>
            <a:pPr algn="ctr"/>
            <a:r>
              <a:rPr lang="zh-CN" altLang="en-US" sz="2400" b="1" dirty="0">
                <a:solidFill>
                  <a:srgbClr val="FF0000"/>
                </a:solidFill>
              </a:rPr>
              <a:t>我会近义词</a:t>
            </a:r>
            <a:r>
              <a:rPr lang="zh-CN" altLang="en-US" dirty="0"/>
              <a:t/>
            </a:r>
            <a:br>
              <a:rPr lang="zh-CN" altLang="en-US" dirty="0"/>
            </a:br>
            <a:endParaRPr lang="zh-CN" altLang="en-US" dirty="0"/>
          </a:p>
          <a:p>
            <a:pPr algn="ctr"/>
            <a:r>
              <a:rPr lang="zh-CN" altLang="en-US" sz="2800" b="1" dirty="0">
                <a:solidFill>
                  <a:srgbClr val="000099"/>
                </a:solidFill>
              </a:rPr>
              <a:t>美丽</a:t>
            </a:r>
            <a:r>
              <a:rPr lang="en-US" altLang="zh-CN" sz="2800" b="1" dirty="0">
                <a:solidFill>
                  <a:srgbClr val="000099"/>
                </a:solidFill>
              </a:rPr>
              <a:t>------</a:t>
            </a:r>
            <a:r>
              <a:rPr lang="zh-CN" altLang="en-US" sz="2800" b="1" dirty="0">
                <a:solidFill>
                  <a:srgbClr val="000099"/>
                </a:solidFill>
              </a:rPr>
              <a:t>好看</a:t>
            </a:r>
            <a:br>
              <a:rPr lang="zh-CN" altLang="en-US" sz="2800" b="1" dirty="0">
                <a:solidFill>
                  <a:srgbClr val="000099"/>
                </a:solidFill>
              </a:rPr>
            </a:br>
            <a:r>
              <a:rPr lang="zh-CN" altLang="en-US" sz="2800" b="1" dirty="0">
                <a:solidFill>
                  <a:srgbClr val="000099"/>
                </a:solidFill>
              </a:rPr>
              <a:t>好像</a:t>
            </a:r>
            <a:r>
              <a:rPr lang="en-US" altLang="zh-CN" sz="2800" b="1" dirty="0">
                <a:solidFill>
                  <a:srgbClr val="000099"/>
                </a:solidFill>
              </a:rPr>
              <a:t>------</a:t>
            </a:r>
            <a:r>
              <a:rPr lang="zh-CN" altLang="en-US" sz="2800" b="1" dirty="0">
                <a:solidFill>
                  <a:srgbClr val="000099"/>
                </a:solidFill>
              </a:rPr>
              <a:t>仿佛</a:t>
            </a:r>
          </a:p>
        </p:txBody>
      </p:sp>
      <p:sp>
        <p:nvSpPr>
          <p:cNvPr id="5" name="TextBox 4"/>
          <p:cNvSpPr txBox="1"/>
          <p:nvPr/>
        </p:nvSpPr>
        <p:spPr>
          <a:xfrm>
            <a:off x="4500562" y="3214686"/>
            <a:ext cx="4214842" cy="369332"/>
          </a:xfrm>
          <a:prstGeom prst="rect">
            <a:avLst/>
          </a:prstGeom>
          <a:noFill/>
        </p:spPr>
        <p:txBody>
          <a:bodyPr wrap="square" rtlCol="0">
            <a:spAutoFit/>
          </a:bodyPr>
          <a:lstStyle/>
          <a:p>
            <a:endParaRPr lang="zh-CN" altLang="en-US" dirty="0"/>
          </a:p>
        </p:txBody>
      </p:sp>
      <p:sp>
        <p:nvSpPr>
          <p:cNvPr id="8" name="AutoShape 7"/>
          <p:cNvSpPr>
            <a:spLocks noChangeArrowheads="1"/>
          </p:cNvSpPr>
          <p:nvPr/>
        </p:nvSpPr>
        <p:spPr bwMode="auto">
          <a:xfrm>
            <a:off x="4038600" y="2819400"/>
            <a:ext cx="4495800" cy="36576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solidFill>
              <a:schemeClr val="tx1"/>
            </a:solidFill>
            <a:miter lim="800000"/>
            <a:headEnd/>
            <a:tailEnd/>
          </a:ln>
        </p:spPr>
        <p:txBody>
          <a:bodyPr wrap="none" anchor="ctr"/>
          <a:lstStyle/>
          <a:p>
            <a:pPr algn="ctr"/>
            <a:r>
              <a:rPr lang="zh-CN" altLang="en-US" sz="2000" b="1" dirty="0">
                <a:solidFill>
                  <a:srgbClr val="FF0000"/>
                </a:solidFill>
              </a:rPr>
              <a:t>我会反义词</a:t>
            </a:r>
          </a:p>
          <a:p>
            <a:pPr algn="ctr"/>
            <a:endParaRPr lang="zh-CN" altLang="en-US" sz="2000" b="1" dirty="0">
              <a:solidFill>
                <a:srgbClr val="FF0000"/>
              </a:solidFill>
            </a:endParaRPr>
          </a:p>
          <a:p>
            <a:pPr algn="ctr"/>
            <a:r>
              <a:rPr lang="zh-CN" altLang="en-US" sz="2400" b="1" dirty="0">
                <a:solidFill>
                  <a:srgbClr val="000099"/>
                </a:solidFill>
              </a:rPr>
              <a:t>举起</a:t>
            </a:r>
            <a:r>
              <a:rPr lang="en-US" altLang="zh-CN" sz="2400" b="1" dirty="0">
                <a:solidFill>
                  <a:srgbClr val="000099"/>
                </a:solidFill>
              </a:rPr>
              <a:t>------</a:t>
            </a:r>
            <a:r>
              <a:rPr lang="zh-CN" altLang="en-US" sz="2400" b="1" dirty="0">
                <a:solidFill>
                  <a:srgbClr val="000099"/>
                </a:solidFill>
              </a:rPr>
              <a:t>放下</a:t>
            </a:r>
          </a:p>
          <a:p>
            <a:pPr algn="ctr"/>
            <a:r>
              <a:rPr lang="zh-CN" altLang="en-US" sz="2400" b="1" dirty="0">
                <a:solidFill>
                  <a:srgbClr val="000099"/>
                </a:solidFill>
              </a:rPr>
              <a:t>燃烧</a:t>
            </a:r>
            <a:r>
              <a:rPr lang="en-US" altLang="zh-CN" sz="2400" b="1" dirty="0">
                <a:solidFill>
                  <a:srgbClr val="000099"/>
                </a:solidFill>
              </a:rPr>
              <a:t>------</a:t>
            </a:r>
            <a:r>
              <a:rPr lang="zh-CN" altLang="en-US" sz="2400" b="1" dirty="0">
                <a:solidFill>
                  <a:srgbClr val="000099"/>
                </a:solidFill>
              </a:rPr>
              <a:t>熄灭</a:t>
            </a:r>
            <a:br>
              <a:rPr lang="zh-CN" altLang="en-US" sz="2400" b="1" dirty="0">
                <a:solidFill>
                  <a:srgbClr val="000099"/>
                </a:solidFill>
              </a:rPr>
            </a:br>
            <a:r>
              <a:rPr lang="zh-CN" altLang="en-US" sz="2400" b="1" dirty="0">
                <a:solidFill>
                  <a:srgbClr val="000099"/>
                </a:solidFill>
              </a:rPr>
              <a:t>勤劳</a:t>
            </a:r>
            <a:r>
              <a:rPr lang="en-US" altLang="zh-CN" sz="2400" b="1" dirty="0">
                <a:solidFill>
                  <a:srgbClr val="000099"/>
                </a:solidFill>
              </a:rPr>
              <a:t>------</a:t>
            </a:r>
            <a:r>
              <a:rPr lang="zh-CN" altLang="en-US" sz="2400" b="1" dirty="0">
                <a:solidFill>
                  <a:srgbClr val="000099"/>
                </a:solidFill>
              </a:rPr>
              <a:t>懒惰</a:t>
            </a:r>
          </a:p>
        </p:txBody>
      </p:sp>
      <p:sp>
        <p:nvSpPr>
          <p:cNvPr id="10" name="TextBox 9"/>
          <p:cNvSpPr txBox="1"/>
          <p:nvPr/>
        </p:nvSpPr>
        <p:spPr>
          <a:xfrm>
            <a:off x="5938846" y="723880"/>
            <a:ext cx="3000396" cy="369332"/>
          </a:xfrm>
          <a:prstGeom prst="rect">
            <a:avLst/>
          </a:prstGeom>
          <a:noFill/>
        </p:spPr>
        <p:txBody>
          <a:bodyPr wrap="square" rtlCol="0">
            <a:spAutoFit/>
          </a:bodyPr>
          <a:lstStyle/>
          <a:p>
            <a:endParaRPr lang="zh-CN" altLang="en-US" dirty="0"/>
          </a:p>
        </p:txBody>
      </p:sp>
      <p:sp>
        <p:nvSpPr>
          <p:cNvPr id="11" name="TextBox 10"/>
          <p:cNvSpPr txBox="1"/>
          <p:nvPr/>
        </p:nvSpPr>
        <p:spPr>
          <a:xfrm>
            <a:off x="5500694" y="642918"/>
            <a:ext cx="3143272" cy="369332"/>
          </a:xfrm>
          <a:prstGeom prst="rect">
            <a:avLst/>
          </a:prstGeom>
          <a:noFill/>
        </p:spPr>
        <p:txBody>
          <a:bodyPr wrap="square" rtlCol="0">
            <a:spAutoFit/>
          </a:bodyPr>
          <a:lstStyle/>
          <a:p>
            <a:endParaRPr lang="zh-CN" altLang="en-US" dirty="0"/>
          </a:p>
        </p:txBody>
      </p:sp>
      <p:sp>
        <p:nvSpPr>
          <p:cNvPr id="12" name="TextBox 11"/>
          <p:cNvSpPr txBox="1"/>
          <p:nvPr/>
        </p:nvSpPr>
        <p:spPr>
          <a:xfrm>
            <a:off x="5786446" y="571480"/>
            <a:ext cx="3000396" cy="369332"/>
          </a:xfrm>
          <a:prstGeom prst="rect">
            <a:avLst/>
          </a:prstGeom>
          <a:noFill/>
        </p:spPr>
        <p:txBody>
          <a:bodyPr wrap="square" rtlCol="0">
            <a:spAutoFit/>
          </a:bodyPr>
          <a:lstStyle/>
          <a:p>
            <a:endParaRPr lang="zh-CN" altLang="en-US" dirty="0"/>
          </a:p>
        </p:txBody>
      </p:sp>
      <p:sp>
        <p:nvSpPr>
          <p:cNvPr id="13" name="AutoShape 8"/>
          <p:cNvSpPr>
            <a:spLocks noChangeArrowheads="1"/>
          </p:cNvSpPr>
          <p:nvPr/>
        </p:nvSpPr>
        <p:spPr bwMode="auto">
          <a:xfrm>
            <a:off x="5791200" y="685800"/>
            <a:ext cx="2819400" cy="1905000"/>
          </a:xfrm>
          <a:prstGeom prst="irregularSeal1">
            <a:avLst/>
          </a:prstGeom>
          <a:solidFill>
            <a:schemeClr val="accent1"/>
          </a:solidFill>
          <a:ln w="9525">
            <a:solidFill>
              <a:schemeClr val="tx1"/>
            </a:solidFill>
            <a:miter lim="800000"/>
            <a:headEnd/>
            <a:tailEnd/>
          </a:ln>
        </p:spPr>
        <p:txBody>
          <a:bodyPr wrap="none" anchor="ctr"/>
          <a:lstStyle/>
          <a:p>
            <a:pPr algn="ctr"/>
            <a:r>
              <a:rPr lang="zh-CN" altLang="en-US" sz="2800" b="1">
                <a:solidFill>
                  <a:srgbClr val="800080"/>
                </a:solidFill>
              </a:rPr>
              <a:t>学一学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285728"/>
            <a:ext cx="8429684"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朗读感悟</a:t>
            </a:r>
            <a:endParaRPr lang="zh-CN" altLang="en-US" sz="6000" b="1" dirty="0">
              <a:latin typeface="华文楷体" pitchFamily="2" charset="-122"/>
              <a:ea typeface="华文楷体" pitchFamily="2" charset="-122"/>
            </a:endParaRPr>
          </a:p>
        </p:txBody>
      </p:sp>
      <p:pic>
        <p:nvPicPr>
          <p:cNvPr id="5" name="图片 4" descr="17451_234688_1256663798446.jpg"/>
          <p:cNvPicPr>
            <a:picLocks noChangeAspect="1"/>
          </p:cNvPicPr>
          <p:nvPr/>
        </p:nvPicPr>
        <p:blipFill>
          <a:blip r:embed="rId2"/>
          <a:stretch>
            <a:fillRect/>
          </a:stretch>
        </p:blipFill>
        <p:spPr>
          <a:xfrm>
            <a:off x="857224" y="1357298"/>
            <a:ext cx="7715304" cy="500066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081220051432481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285720" y="500042"/>
            <a:ext cx="8643998" cy="5509200"/>
          </a:xfrm>
          <a:prstGeom prst="rect">
            <a:avLst/>
          </a:prstGeom>
          <a:noFill/>
        </p:spPr>
        <p:txBody>
          <a:bodyPr wrap="square" rtlCol="0">
            <a:spAutoFit/>
          </a:bodyPr>
          <a:lstStyle/>
          <a:p>
            <a:r>
              <a:rPr lang="zh-CN" altLang="en-US" sz="3600" dirty="0" smtClean="0"/>
              <a:t>        </a:t>
            </a:r>
            <a:r>
              <a:rPr lang="zh-CN" altLang="en-US" sz="4400" b="1" dirty="0" smtClean="0">
                <a:solidFill>
                  <a:srgbClr val="7030A0"/>
                </a:solidFill>
                <a:latin typeface="华文楷体" pitchFamily="2" charset="-122"/>
                <a:ea typeface="华文楷体" pitchFamily="2" charset="-122"/>
              </a:rPr>
              <a:t>秋天来啦，秋天来啦，山野就是美丽的图画。梨树挂起金黄的灯笼，苹果露出红红的脸颊，稻海翻起金色的波浪，高粱举起燃烧的火把。谁使秋天这样美丽？看，蓝天上的大雁作出了回答，它们排成一个大大的“人”字，好像在说</a:t>
            </a:r>
            <a:r>
              <a:rPr lang="en-US" altLang="zh-CN" sz="4400" b="1" dirty="0" smtClean="0">
                <a:solidFill>
                  <a:srgbClr val="7030A0"/>
                </a:solidFill>
                <a:latin typeface="华文楷体" pitchFamily="2" charset="-122"/>
                <a:ea typeface="华文楷体" pitchFamily="2" charset="-122"/>
              </a:rPr>
              <a:t>——</a:t>
            </a:r>
            <a:r>
              <a:rPr lang="zh-CN" altLang="en-US" sz="4400" b="1" dirty="0" smtClean="0">
                <a:solidFill>
                  <a:srgbClr val="7030A0"/>
                </a:solidFill>
                <a:latin typeface="华文楷体" pitchFamily="2" charset="-122"/>
                <a:ea typeface="华文楷体" pitchFamily="2" charset="-122"/>
              </a:rPr>
              <a:t>勤劳的人们画出秋天的图画。 </a:t>
            </a:r>
            <a:endParaRPr lang="zh-CN" altLang="en-US" sz="4400" b="1" dirty="0">
              <a:solidFill>
                <a:srgbClr val="7030A0"/>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0812200514324816.jpg"/>
          <p:cNvPicPr>
            <a:picLocks noChangeAspect="1"/>
          </p:cNvPicPr>
          <p:nvPr/>
        </p:nvPicPr>
        <p:blipFill>
          <a:blip r:embed="rId2"/>
          <a:stretch>
            <a:fillRect/>
          </a:stretch>
        </p:blipFill>
        <p:spPr>
          <a:xfrm>
            <a:off x="0" y="0"/>
            <a:ext cx="9144000" cy="6858000"/>
          </a:xfrm>
          <a:prstGeom prst="rect">
            <a:avLst/>
          </a:prstGeom>
        </p:spPr>
      </p:pic>
      <p:sp>
        <p:nvSpPr>
          <p:cNvPr id="2" name="TextBox 1"/>
          <p:cNvSpPr txBox="1"/>
          <p:nvPr/>
        </p:nvSpPr>
        <p:spPr>
          <a:xfrm>
            <a:off x="0" y="357166"/>
            <a:ext cx="8929718" cy="8648521"/>
          </a:xfrm>
          <a:prstGeom prst="rect">
            <a:avLst/>
          </a:prstGeom>
          <a:noFill/>
        </p:spPr>
        <p:txBody>
          <a:bodyPr wrap="square" rtlCol="0">
            <a:spAutoFit/>
          </a:bodyPr>
          <a:lstStyle/>
          <a:p>
            <a:r>
              <a:rPr lang="en-US" altLang="zh-CN" sz="4400" dirty="0" smtClean="0">
                <a:latin typeface="华文楷体" pitchFamily="2" charset="-122"/>
                <a:ea typeface="华文楷体" pitchFamily="2" charset="-122"/>
              </a:rPr>
              <a:t>     1</a:t>
            </a:r>
            <a:r>
              <a:rPr lang="zh-CN" altLang="en-US" sz="4400" dirty="0" smtClean="0">
                <a:latin typeface="华文楷体" pitchFamily="2" charset="-122"/>
                <a:ea typeface="华文楷体" pitchFamily="2" charset="-122"/>
              </a:rPr>
              <a:t>、自由读课文。标出课文共有几句话，说说自己的感受。 </a:t>
            </a:r>
            <a:br>
              <a:rPr lang="zh-CN" altLang="en-US" sz="4400" dirty="0" smtClean="0">
                <a:latin typeface="华文楷体" pitchFamily="2" charset="-122"/>
                <a:ea typeface="华文楷体" pitchFamily="2" charset="-122"/>
              </a:rPr>
            </a:br>
            <a:r>
              <a:rPr lang="zh-CN" altLang="en-US" sz="4400" dirty="0" smtClean="0">
                <a:latin typeface="华文楷体" pitchFamily="2" charset="-122"/>
                <a:ea typeface="华文楷体" pitchFamily="2" charset="-122"/>
              </a:rPr>
              <a:t>     </a:t>
            </a:r>
            <a:r>
              <a:rPr lang="en-US" altLang="zh-CN" sz="4400" dirty="0" smtClean="0">
                <a:latin typeface="华文楷体" pitchFamily="2" charset="-122"/>
                <a:ea typeface="华文楷体" pitchFamily="2" charset="-122"/>
              </a:rPr>
              <a:t>2</a:t>
            </a:r>
            <a:r>
              <a:rPr lang="zh-CN" altLang="en-US" sz="4400" dirty="0" smtClean="0">
                <a:latin typeface="华文楷体" pitchFamily="2" charset="-122"/>
                <a:ea typeface="华文楷体" pitchFamily="2" charset="-122"/>
              </a:rPr>
              <a:t>、小老师领读。愿意当教师的同学到前面用自己喜欢的方式带同学认读。</a:t>
            </a:r>
            <a:br>
              <a:rPr lang="zh-CN" altLang="en-US" sz="4400" dirty="0" smtClean="0">
                <a:latin typeface="华文楷体" pitchFamily="2" charset="-122"/>
                <a:ea typeface="华文楷体" pitchFamily="2" charset="-122"/>
              </a:rPr>
            </a:br>
            <a:r>
              <a:rPr lang="zh-CN" altLang="en-US" sz="4400" dirty="0" smtClean="0">
                <a:latin typeface="华文楷体" pitchFamily="2" charset="-122"/>
                <a:ea typeface="华文楷体" pitchFamily="2" charset="-122"/>
              </a:rPr>
              <a:t>     </a:t>
            </a:r>
            <a:r>
              <a:rPr lang="en-US" altLang="zh-CN" sz="4400" dirty="0" smtClean="0">
                <a:latin typeface="华文楷体" pitchFamily="2" charset="-122"/>
                <a:ea typeface="华文楷体" pitchFamily="2" charset="-122"/>
              </a:rPr>
              <a:t>3</a:t>
            </a:r>
            <a:r>
              <a:rPr lang="zh-CN" altLang="en-US" sz="4400" dirty="0" smtClean="0">
                <a:latin typeface="华文楷体" pitchFamily="2" charset="-122"/>
                <a:ea typeface="华文楷体" pitchFamily="2" charset="-122"/>
              </a:rPr>
              <a:t>、 寻找自己喜欢的学习小伙伴，读喜欢的句子。 </a:t>
            </a:r>
            <a:br>
              <a:rPr lang="zh-CN" altLang="en-US" sz="4400" dirty="0" smtClean="0">
                <a:latin typeface="华文楷体" pitchFamily="2" charset="-122"/>
                <a:ea typeface="华文楷体" pitchFamily="2" charset="-122"/>
              </a:rPr>
            </a:br>
            <a:r>
              <a:rPr lang="zh-CN" altLang="en-US" sz="4400" dirty="0" smtClean="0">
                <a:latin typeface="华文楷体" pitchFamily="2" charset="-122"/>
                <a:ea typeface="华文楷体" pitchFamily="2" charset="-122"/>
              </a:rPr>
              <a:t>     </a:t>
            </a:r>
            <a:r>
              <a:rPr lang="en-US" altLang="zh-CN" sz="4400" dirty="0" smtClean="0">
                <a:latin typeface="华文楷体" pitchFamily="2" charset="-122"/>
                <a:ea typeface="华文楷体" pitchFamily="2" charset="-122"/>
              </a:rPr>
              <a:t>4</a:t>
            </a:r>
            <a:r>
              <a:rPr lang="zh-CN" altLang="en-US" sz="4400" dirty="0" smtClean="0">
                <a:latin typeface="华文楷体" pitchFamily="2" charset="-122"/>
                <a:ea typeface="华文楷体" pitchFamily="2" charset="-122"/>
              </a:rPr>
              <a:t>、 比赛读，看谁读得正确、流利。 </a:t>
            </a:r>
            <a:br>
              <a:rPr lang="zh-CN" altLang="en-US" sz="4400" dirty="0" smtClean="0">
                <a:latin typeface="华文楷体" pitchFamily="2" charset="-122"/>
                <a:ea typeface="华文楷体" pitchFamily="2" charset="-122"/>
              </a:rPr>
            </a:br>
            <a:r>
              <a:rPr lang="zh-CN" altLang="en-US" sz="4400" dirty="0" smtClean="0">
                <a:latin typeface="华文楷体" pitchFamily="2" charset="-122"/>
                <a:ea typeface="华文楷体" pitchFamily="2" charset="-122"/>
              </a:rPr>
              <a:t> </a:t>
            </a:r>
            <a:br>
              <a:rPr lang="zh-CN" altLang="en-US" sz="4400" dirty="0" smtClean="0">
                <a:latin typeface="华文楷体" pitchFamily="2" charset="-122"/>
                <a:ea typeface="华文楷体" pitchFamily="2" charset="-122"/>
              </a:rPr>
            </a:br>
            <a:endParaRPr lang="en-US" altLang="zh-CN" sz="4400" dirty="0" smtClean="0">
              <a:latin typeface="华文楷体" pitchFamily="2" charset="-122"/>
              <a:ea typeface="华文楷体" pitchFamily="2" charset="-122"/>
            </a:endParaRPr>
          </a:p>
          <a:p>
            <a:endParaRPr lang="en-US" altLang="zh-CN" dirty="0" smtClean="0"/>
          </a:p>
          <a:p>
            <a:r>
              <a:rPr lang="zh-CN" altLang="en-US" dirty="0" smtClean="0"/>
              <a:t> </a:t>
            </a:r>
            <a:br>
              <a:rPr lang="zh-CN" altLang="en-US" dirty="0" smtClean="0"/>
            </a:br>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8429684" cy="1015663"/>
          </a:xfrm>
          <a:prstGeom prst="rect">
            <a:avLst/>
          </a:prstGeom>
          <a:noFill/>
        </p:spPr>
        <p:txBody>
          <a:bodyPr wrap="square" rtlCol="0">
            <a:spAutoFit/>
          </a:bodyPr>
          <a:lstStyle/>
          <a:p>
            <a:pPr algn="ctr"/>
            <a:r>
              <a:rPr lang="zh-CN" altLang="en-US" sz="6000" b="1" dirty="0" smtClean="0">
                <a:latin typeface="华文楷体" pitchFamily="2" charset="-122"/>
                <a:ea typeface="华文楷体" pitchFamily="2" charset="-122"/>
              </a:rPr>
              <a:t>课文赏析</a:t>
            </a:r>
            <a:endParaRPr lang="zh-CN" altLang="en-US" sz="6000" b="1" dirty="0">
              <a:latin typeface="华文楷体" pitchFamily="2" charset="-122"/>
              <a:ea typeface="华文楷体" pitchFamily="2" charset="-122"/>
            </a:endParaRPr>
          </a:p>
        </p:txBody>
      </p:sp>
      <p:pic>
        <p:nvPicPr>
          <p:cNvPr id="5" name="图片 4" descr="17451_234688_1256663798446.jpg"/>
          <p:cNvPicPr>
            <a:picLocks noChangeAspect="1"/>
          </p:cNvPicPr>
          <p:nvPr/>
        </p:nvPicPr>
        <p:blipFill>
          <a:blip r:embed="rId2"/>
          <a:stretch>
            <a:fillRect/>
          </a:stretch>
        </p:blipFill>
        <p:spPr>
          <a:xfrm>
            <a:off x="857224" y="1357298"/>
            <a:ext cx="7715304" cy="500066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428</Words>
  <PresentationFormat>全屏显示(4:3)</PresentationFormat>
  <Paragraphs>47</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衷心感谢各位领导、专家、同仁光临指导！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雨林木风</cp:lastModifiedBy>
  <cp:revision>12</cp:revision>
  <dcterms:modified xsi:type="dcterms:W3CDTF">2011-05-07T15:07:32Z</dcterms:modified>
</cp:coreProperties>
</file>