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9" r:id="rId2"/>
    <p:sldId id="277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6" r:id="rId11"/>
    <p:sldId id="267" r:id="rId12"/>
    <p:sldId id="320" r:id="rId13"/>
    <p:sldId id="318" r:id="rId14"/>
    <p:sldId id="270" r:id="rId15"/>
    <p:sldId id="321" r:id="rId16"/>
    <p:sldId id="275" r:id="rId17"/>
    <p:sldId id="322" r:id="rId18"/>
    <p:sldId id="278" r:id="rId19"/>
    <p:sldId id="279" r:id="rId20"/>
    <p:sldId id="280" r:id="rId21"/>
    <p:sldId id="281" r:id="rId22"/>
    <p:sldId id="285" r:id="rId23"/>
    <p:sldId id="325" r:id="rId24"/>
    <p:sldId id="329" r:id="rId25"/>
    <p:sldId id="323" r:id="rId26"/>
    <p:sldId id="326" r:id="rId27"/>
    <p:sldId id="332" r:id="rId28"/>
    <p:sldId id="300" r:id="rId29"/>
    <p:sldId id="282" r:id="rId30"/>
    <p:sldId id="293" r:id="rId31"/>
    <p:sldId id="317" r:id="rId32"/>
    <p:sldId id="310" r:id="rId33"/>
    <p:sldId id="311" r:id="rId34"/>
    <p:sldId id="315" r:id="rId35"/>
    <p:sldId id="314" r:id="rId36"/>
    <p:sldId id="313" r:id="rId37"/>
    <p:sldId id="312" r:id="rId38"/>
    <p:sldId id="295" r:id="rId39"/>
    <p:sldId id="283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2790" autoAdjust="0"/>
    <p:restoredTop sz="95267" autoAdjust="0"/>
  </p:normalViewPr>
  <p:slideViewPr>
    <p:cSldViewPr>
      <p:cViewPr varScale="1">
        <p:scale>
          <a:sx n="59" d="100"/>
          <a:sy n="59" d="100"/>
        </p:scale>
        <p:origin x="-90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77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>
    <p:sndAc>
      <p:stSnd>
        <p:snd r:embed="rId1" name="chimes.wav" builtIn="1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043B58-2180-446B-9AAA-1D8E0E3479BC}" type="datetimeFigureOut">
              <a:rPr lang="zh-CN" altLang="en-US" smtClean="0"/>
              <a:pPr/>
              <a:t>2011-5-4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0E79EC-5D8D-4EDE-8FB6-798C87E7E79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sndAc>
      <p:stSnd>
        <p:snd r:embed="rId13" name="chimes.wav" builtIn="1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714488"/>
            <a:ext cx="4143404" cy="3429024"/>
          </a:xfrm>
          <a:prstGeom prst="rect">
            <a:avLst/>
          </a:prstGeom>
          <a:noFill/>
        </p:spPr>
      </p:pic>
      <p:sp>
        <p:nvSpPr>
          <p:cNvPr id="6" name="Text Box 10"/>
          <p:cNvSpPr txBox="1">
            <a:spLocks noChangeArrowheads="1"/>
          </p:cNvSpPr>
          <p:nvPr/>
        </p:nvSpPr>
        <p:spPr bwMode="auto">
          <a:xfrm>
            <a:off x="2143108" y="500042"/>
            <a:ext cx="4895850" cy="106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义务教育课程标准实验教科书</a:t>
            </a:r>
            <a:r>
              <a:rPr lang="zh-CN" altLang="en-US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                             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小学</a:t>
            </a:r>
            <a:r>
              <a:rPr lang="zh-CN" altLang="en-US" sz="36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语文三年级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下册</a:t>
            </a:r>
            <a:endParaRPr lang="zh-CN" altLang="en-US" sz="3600" dirty="0">
              <a:ea typeface="华文隶书" pitchFamily="2" charset="-122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429256" y="5214950"/>
            <a:ext cx="2808287" cy="1216025"/>
          </a:xfrm>
          <a:prstGeom prst="rect">
            <a:avLst/>
          </a:prstGeom>
          <a:noFill/>
          <a:ln w="28575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达州职业技术学院</a:t>
            </a:r>
          </a:p>
          <a:p>
            <a:pPr algn="ctr"/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师范系</a:t>
            </a:r>
            <a:r>
              <a:rPr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09</a:t>
            </a: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华文隶书" pitchFamily="2" charset="-122"/>
                <a:ea typeface="华文隶书" pitchFamily="2" charset="-122"/>
              </a:rPr>
              <a:t>语文专业</a:t>
            </a:r>
          </a:p>
          <a:p>
            <a:pPr algn="ctr"/>
            <a:endParaRPr lang="zh-CN" altLang="en-US" sz="2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5650" y="1773238"/>
            <a:ext cx="1584325" cy="357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6357950" y="5929330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华文隶书" pitchFamily="2" charset="-122"/>
                <a:ea typeface="华文隶书" pitchFamily="2" charset="-122"/>
              </a:rPr>
              <a:t>唐 玲</a:t>
            </a:r>
            <a:endParaRPr lang="zh-CN" altLang="en-US" sz="2400" b="1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89090" y="2285992"/>
            <a:ext cx="1015663" cy="228601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翠    鸟</a:t>
            </a:r>
            <a:endParaRPr lang="zh-CN" altLang="en-US" sz="5400" dirty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>
    <p:cut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1300000350394125050167218542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1630000063715212656796669901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58140" cy="6858000"/>
          </a:xfr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 descr="D:\My Documents\My Pictures\ppt背景\013000001747191214309504077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357298"/>
            <a:ext cx="6357982" cy="464347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428860" y="0"/>
            <a:ext cx="5143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导语设计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357818" y="1285860"/>
            <a:ext cx="3786182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　</a:t>
            </a:r>
            <a:r>
              <a:rPr lang="zh-CN" altLang="en-US" sz="3200" dirty="0" smtClean="0">
                <a:solidFill>
                  <a:srgbClr val="002060"/>
                </a:solidFill>
                <a:latin typeface="华文隶书" pitchFamily="2" charset="-122"/>
                <a:ea typeface="华文隶书" pitchFamily="2" charset="-122"/>
              </a:rPr>
              <a:t>翠鸟生长在我国东部和南部的许多地方，它不仅美丽，还有高超的捉鱼本世纪领，所以人们又称它“叼郎”。今天我们就一起来学习第</a:t>
            </a:r>
            <a:r>
              <a:rPr lang="en-US" altLang="zh-CN" sz="3200" dirty="0" smtClean="0">
                <a:solidFill>
                  <a:srgbClr val="002060"/>
                </a:solidFill>
                <a:latin typeface="华文隶书" pitchFamily="2" charset="-122"/>
                <a:ea typeface="华文隶书" pitchFamily="2" charset="-122"/>
              </a:rPr>
              <a:t>5</a:t>
            </a:r>
            <a:r>
              <a:rPr lang="zh-CN" altLang="en-US" sz="3200" dirty="0" smtClean="0">
                <a:solidFill>
                  <a:srgbClr val="002060"/>
                </a:solidFill>
                <a:latin typeface="华文隶书" pitchFamily="2" charset="-122"/>
                <a:ea typeface="华文隶书" pitchFamily="2" charset="-122"/>
              </a:rPr>
              <a:t>课“翠鸟。”</a:t>
            </a:r>
            <a:endParaRPr lang="zh-CN" altLang="en-US" sz="3200" dirty="0">
              <a:solidFill>
                <a:srgbClr val="00206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62466" name="Picture 2" descr="D:\My Documents\My Pictures\ppt背景\5e420e0fbf3502c00a7b82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14942" cy="6841662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7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214813" cy="6858000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4214810" y="0"/>
            <a:ext cx="4929190" cy="57061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zh-CN" sz="1200" b="1" dirty="0" smtClean="0"/>
              <a:t>           </a:t>
            </a:r>
            <a:r>
              <a:rPr lang="zh-CN" altLang="en-US" sz="2400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翠鸟，又称叼鱼郎，也叫鱼狗。翠鸟蹲在河溪、水塘、湖泊、海湾的水面上，或盘旋在上空，只要鱼鳞银光一闪，它便紧夹双翼，尾上头下，全身笔直插入水钟，双喙</a:t>
            </a:r>
            <a:r>
              <a:rPr lang="en-US" altLang="zh-CN" sz="2400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en-US" altLang="zh-CN" sz="2400" dirty="0" err="1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hu</a:t>
            </a:r>
            <a:r>
              <a:rPr lang="en-US" altLang="zh-CN" sz="2400" dirty="0" err="1" smtClean="0">
                <a:solidFill>
                  <a:srgbClr val="FF3300"/>
                </a:solidFill>
                <a:latin typeface="宋体"/>
                <a:ea typeface="楷体_GB2312" pitchFamily="49" charset="-122"/>
              </a:rPr>
              <a:t>ì</a:t>
            </a:r>
            <a:r>
              <a:rPr lang="en-US" altLang="zh-CN" sz="2400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400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像镊子一样张开，钳住小鱼。然后，随即张开双翼，龟缩着脑袋，掉头振翅浮出水面，整个过程前后不过几秒钟。翠鸟把抓住的小鱼往自己爪子狠狠打几下，再将鱼抛向空中，张大嘴接住，美餐一顿。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dirty="0" smtClean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  翠鸟这种高超捕鱼本领，来自它独特的身体构造。它的羽毛里，隐藏着许多气袋，尾部有分泌防水油的腺体，借此可在水中迅速潜游而不致弄湿羽毛。翠鸟在插入水中的瞬间，能精确调节因光线的折射而造成的视差。进水之后，仍能保持极佳视力。</a:t>
            </a:r>
            <a:endParaRPr lang="zh-CN" altLang="en-US" sz="24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My Documents\My Pictures\ppt背景\79fb677bb54013bb2c73b35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1571588"/>
            <a:ext cx="4791363" cy="407199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3071802" y="285728"/>
            <a:ext cx="50720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作者简介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57422" y="1500174"/>
            <a:ext cx="678657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/>
              <a:t>菁莽，本名陈益清 笔名菁莽，男，</a:t>
            </a:r>
            <a:r>
              <a:rPr lang="en-US" altLang="zh-CN" sz="2800" dirty="0" smtClean="0"/>
              <a:t>1936</a:t>
            </a:r>
            <a:r>
              <a:rPr lang="zh-CN" altLang="en-US" sz="2800" dirty="0" smtClean="0"/>
              <a:t>年生，广东揭西人。中共党员，大学学历，退休前任江西吉安地区群众艺术馆副馆长，馆员。长期从事文艺书刊的编辑和文艺创作工作。</a:t>
            </a:r>
            <a:endParaRPr lang="zh-CN" alt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50006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FF0000"/>
                </a:solidFill>
              </a:rPr>
              <a:t>作者我知道：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0"/>
            <a:ext cx="3071834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。</a:t>
            </a:r>
            <a:r>
              <a:rPr kumimoji="0" 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</a:rPr>
              <a:t> </a:t>
            </a: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28860" y="5715016"/>
            <a:ext cx="61436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著有</a:t>
            </a:r>
            <a:r>
              <a:rPr lang="zh-CN" altLang="zh-CN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《</a:t>
            </a: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楹联选集</a:t>
            </a:r>
            <a:r>
              <a:rPr lang="zh-CN" altLang="zh-CN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》</a:t>
            </a: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、</a:t>
            </a:r>
            <a:r>
              <a:rPr lang="zh-CN" altLang="zh-CN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《</a:t>
            </a: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影怀沙集</a:t>
            </a:r>
            <a:r>
              <a:rPr lang="zh-CN" altLang="zh-CN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》</a:t>
            </a: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、</a:t>
            </a:r>
            <a:r>
              <a:rPr lang="zh-CN" altLang="zh-CN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《</a:t>
            </a: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简居诗草</a:t>
            </a:r>
            <a:r>
              <a:rPr lang="zh-CN" altLang="zh-CN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》</a:t>
            </a: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。</a:t>
            </a:r>
            <a:r>
              <a:rPr lang="zh-CN" altLang="en-US" sz="2800" dirty="0" smtClean="0">
                <a:solidFill>
                  <a:prstClr val="black"/>
                </a:solidFill>
                <a:latin typeface="Arial" pitchFamily="34" charset="0"/>
                <a:ea typeface="宋体" pitchFamily="2" charset="-122"/>
              </a:rPr>
              <a:t>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422" y="4000504"/>
            <a:ext cx="578647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/>
              <a:t>中华诗词学会会员，江西省作家协会会员。散文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我看见了鲤鱼跃龙门</a:t>
            </a:r>
            <a:r>
              <a:rPr lang="en-US" altLang="zh-CN" sz="2800" dirty="0" smtClean="0"/>
              <a:t>》《</a:t>
            </a:r>
            <a:r>
              <a:rPr lang="zh-CN" altLang="en-US" sz="2800" dirty="0" smtClean="0"/>
              <a:t>翠鸟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等先后入编小学教材。</a:t>
            </a:r>
            <a:endParaRPr lang="zh-CN" alt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0" y="1428736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生平简介：</a:t>
            </a:r>
            <a:endParaRPr lang="zh-CN" altLang="en-US" sz="4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3857628"/>
            <a:ext cx="2428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文学成就：</a:t>
            </a:r>
            <a:endParaRPr lang="zh-CN" altLang="en-US" sz="40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5643578"/>
            <a:ext cx="25717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latin typeface="黑体" pitchFamily="2" charset="-122"/>
                <a:ea typeface="黑体" pitchFamily="2" charset="-122"/>
              </a:rPr>
              <a:t>主要作品：</a:t>
            </a:r>
            <a:endParaRPr lang="zh-CN" altLang="en-US" sz="4000" dirty="0"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571612"/>
            <a:ext cx="4857784" cy="414340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500298" y="214290"/>
            <a:ext cx="550072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mtClean="0"/>
          </a:p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714612" y="500042"/>
            <a:ext cx="39290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课文赏析</a:t>
            </a:r>
            <a:endParaRPr lang="zh-CN" altLang="en-US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D:\My Documents\My Pictures\ppt背景\6450f279d3b87a6d0cd7dab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0" y="0"/>
            <a:ext cx="91440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C000"/>
                </a:solidFill>
                <a:latin typeface="华文新魏" pitchFamily="2" charset="-122"/>
                <a:ea typeface="华文新魏" pitchFamily="2" charset="-122"/>
              </a:rPr>
              <a:t>翠鸟喜欢停在水边的苇秆上，一双红色的小爪子紧紧地抓住苇秆。它的颜色非常鲜艳。头上的羽毛像榄色的头巾，绣满了翠绿色的花纹。背上的羽毛像浅绿色的外衣。腹部的羽毛像赤褐色的衬衫。它小巧玲珑，一双透亮灵活的眼睛下面，长着一双又尖又长的嘴。</a:t>
            </a:r>
            <a:r>
              <a:rPr lang="zh-CN" altLang="en-US" sz="2800" dirty="0" smtClean="0">
                <a:solidFill>
                  <a:srgbClr val="FFC000"/>
                </a:solidFill>
              </a:rPr>
              <a:t/>
            </a:r>
            <a:br>
              <a:rPr lang="zh-CN" altLang="en-US" sz="2800" dirty="0" smtClean="0">
                <a:solidFill>
                  <a:srgbClr val="FFC000"/>
                </a:solidFill>
              </a:rPr>
            </a:br>
            <a:r>
              <a:rPr lang="zh-CN" altLang="en-US" dirty="0" smtClean="0">
                <a:solidFill>
                  <a:srgbClr val="FFC000"/>
                </a:solidFill>
              </a:rPr>
              <a:t/>
            </a:r>
            <a:br>
              <a:rPr lang="zh-CN" altLang="en-US" dirty="0" smtClean="0">
                <a:solidFill>
                  <a:srgbClr val="FFC000"/>
                </a:solidFill>
              </a:rPr>
            </a:br>
            <a:endParaRPr lang="zh-CN" altLang="en-US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My Documents\My Pictures\ppt背景\8e1065cb90df6a5793457e0c.jpg"/>
          <p:cNvPicPr>
            <a:picLocks noChangeAspect="1" noChangeArrowheads="1"/>
          </p:cNvPicPr>
          <p:nvPr/>
        </p:nvPicPr>
        <p:blipFill>
          <a:blip r:embed="rId3"/>
          <a:srcRect l="11721" t="15038" r="11721"/>
          <a:stretch>
            <a:fillRect/>
          </a:stretch>
        </p:blipFill>
        <p:spPr bwMode="auto">
          <a:xfrm>
            <a:off x="-2857552" y="-2571792"/>
            <a:ext cx="14107712" cy="122037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642910" y="3786190"/>
            <a:ext cx="75724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solidFill>
                  <a:srgbClr val="002060"/>
                </a:solidFill>
              </a:rPr>
              <a:t>翠鸟鸣声清脆，爱贴着水面疾飞，一眨眼，又轻轻地停在苇秆上了。它一动不动地注视着泛着微波的水面，等待游到水面上来的小鱼。</a:t>
            </a:r>
            <a:br>
              <a:rPr lang="zh-CN" altLang="en-US" sz="4400" dirty="0" smtClean="0">
                <a:solidFill>
                  <a:srgbClr val="002060"/>
                </a:solidFill>
              </a:rPr>
            </a:br>
            <a:r>
              <a:rPr lang="zh-CN" altLang="en-US" sz="4400" dirty="0" smtClean="0">
                <a:solidFill>
                  <a:srgbClr val="002060"/>
                </a:solidFill>
              </a:rPr>
              <a:t/>
            </a:r>
            <a:br>
              <a:rPr lang="zh-CN" altLang="en-US" sz="4400" dirty="0" smtClean="0">
                <a:solidFill>
                  <a:srgbClr val="002060"/>
                </a:solidFill>
              </a:rPr>
            </a:br>
            <a:endParaRPr lang="zh-CN" altLang="en-US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67740f106dae9bf9c3fd789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1214422"/>
            <a:ext cx="678657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/>
              <a:t>首先，我们来看下面这些图片。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00034" y="3571876"/>
            <a:ext cx="40719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你们认识吗？</a:t>
            </a:r>
            <a:endParaRPr lang="zh-CN" altLang="en-US" sz="44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D:\My Documents\My Pictures\ppt背景\141442j3vgjuar80n7j1j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857752" cy="4929198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0" y="4929198"/>
            <a:ext cx="9144000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小鱼悄悄地把头露出水面，吹了个小泡泡。尽管它这样机灵，还是难以逃脱翠鸟锐利的眼睛。翠鸟蹬开苇秆，像箭一样飞过去，叼起小鱼，贴着水面往远处飞起了。只有苇秆还在摇晃，水波还在荡漾。</a:t>
            </a:r>
            <a:br>
              <a:rPr lang="zh-CN" altLang="en-US" sz="3200" dirty="0" smtClean="0"/>
            </a:br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61443" name="Picture 3" descr="D:\My Documents\My Pictures\ppt背景\141445yvu5o3v3sp3kw0s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6" y="0"/>
            <a:ext cx="4427534" cy="4929174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29058" y="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 smtClean="0"/>
              <a:t/>
            </a:r>
            <a:br>
              <a:rPr lang="zh-CN" altLang="en-US" dirty="0" smtClean="0"/>
            </a:br>
            <a:endParaRPr lang="zh-CN" altLang="en-US" dirty="0"/>
          </a:p>
        </p:txBody>
      </p:sp>
      <p:pic>
        <p:nvPicPr>
          <p:cNvPr id="62466" name="Picture 2" descr="D:\My Documents\My Pictures\ppt背景\fbb26edcb850130196ee377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98181" y="0"/>
            <a:ext cx="9642181" cy="6858000"/>
          </a:xfrm>
          <a:prstGeom prst="rect">
            <a:avLst/>
          </a:prstGeom>
          <a:noFill/>
        </p:spPr>
      </p:pic>
      <p:sp>
        <p:nvSpPr>
          <p:cNvPr id="4" name="矩形 3"/>
          <p:cNvSpPr/>
          <p:nvPr/>
        </p:nvSpPr>
        <p:spPr>
          <a:xfrm>
            <a:off x="-142940" y="0"/>
            <a:ext cx="928694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FFC000"/>
                </a:solidFill>
              </a:rPr>
              <a:t>我们真想捉一只翠鸟来饲养。老渔翁跟我们说：“孩子们，你人知道翠鸟的家在哪里？沿着小溪上去，在那陡峭的石壁上。洞口很小，里面很深。逮它很不容易呀！”我们只好打消了这个想法。在翠鸟飞来的时候，我们远远地看着它那美丽的羽毛，希望它在苇秆上多停一会儿。</a:t>
            </a:r>
            <a:br>
              <a:rPr lang="zh-CN" altLang="en-US" sz="2800" dirty="0" smtClean="0">
                <a:solidFill>
                  <a:srgbClr val="FFC000"/>
                </a:solidFill>
              </a:rPr>
            </a:br>
            <a:r>
              <a:rPr lang="zh-CN" altLang="en-US" sz="2800" dirty="0" smtClean="0">
                <a:solidFill>
                  <a:srgbClr val="FFC000"/>
                </a:solidFill>
              </a:rPr>
              <a:t>　 </a:t>
            </a:r>
            <a:endParaRPr lang="zh-CN" altLang="en-US" sz="28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62" y="1928802"/>
            <a:ext cx="700092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认真阅读课文，思考文中是怎样描述翠鸟的</a:t>
            </a:r>
            <a:r>
              <a:rPr lang="zh-CN" altLang="en-US" sz="54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外貌的？</a:t>
            </a:r>
            <a:endParaRPr lang="zh-CN" altLang="en-US" sz="54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2"/>
          <p:cNvSpPr txBox="1">
            <a:spLocks noChangeArrowheads="1"/>
          </p:cNvSpPr>
          <p:nvPr/>
        </p:nvSpPr>
        <p:spPr bwMode="auto">
          <a:xfrm>
            <a:off x="228600" y="228600"/>
            <a:ext cx="8686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请同学们认真观察，说说这只鸟的外形。</a:t>
            </a:r>
          </a:p>
        </p:txBody>
      </p: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0" y="1428736"/>
            <a:ext cx="1979613" cy="4912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t"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ea typeface="楷体_GB2312" pitchFamily="49" charset="-122"/>
              </a:rPr>
              <a:t>爪子：头上：</a:t>
            </a:r>
          </a:p>
          <a:p>
            <a:pPr fontAlgn="t">
              <a:lnSpc>
                <a:spcPct val="130000"/>
              </a:lnSpc>
              <a:spcBef>
                <a:spcPct val="50000"/>
              </a:spcBef>
            </a:pPr>
            <a:endParaRPr lang="zh-CN" altLang="en-US" sz="800" b="1" dirty="0">
              <a:ea typeface="楷体_GB2312" pitchFamily="49" charset="-122"/>
            </a:endParaRPr>
          </a:p>
          <a:p>
            <a:pPr fontAlgn="t">
              <a:lnSpc>
                <a:spcPct val="130000"/>
              </a:lnSpc>
              <a:spcBef>
                <a:spcPct val="50000"/>
              </a:spcBef>
            </a:pPr>
            <a:r>
              <a:rPr lang="zh-CN" altLang="en-US" sz="3600" b="1" dirty="0">
                <a:ea typeface="楷体_GB2312" pitchFamily="49" charset="-122"/>
              </a:rPr>
              <a:t>背上：腹部：眼睛：嘴巴：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1371600" y="2362200"/>
            <a:ext cx="1828800" cy="519113"/>
          </a:xfrm>
          <a:prstGeom prst="rect">
            <a:avLst/>
          </a:prstGeom>
          <a:solidFill>
            <a:srgbClr val="3399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</a:rPr>
              <a:t>橄榄色</a:t>
            </a:r>
          </a:p>
        </p:txBody>
      </p:sp>
      <p:sp>
        <p:nvSpPr>
          <p:cNvPr id="3080" name="Text Box 8"/>
          <p:cNvSpPr txBox="1">
            <a:spLocks noChangeArrowheads="1"/>
          </p:cNvSpPr>
          <p:nvPr/>
        </p:nvSpPr>
        <p:spPr bwMode="auto">
          <a:xfrm>
            <a:off x="1295400" y="3657600"/>
            <a:ext cx="1905000" cy="519113"/>
          </a:xfrm>
          <a:prstGeom prst="rect">
            <a:avLst/>
          </a:prstGeom>
          <a:solidFill>
            <a:srgbClr val="99FF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浅绿色</a:t>
            </a: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371600" y="4343400"/>
            <a:ext cx="1828800" cy="519113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</a:rPr>
              <a:t>赤褐色</a:t>
            </a:r>
          </a:p>
        </p:txBody>
      </p:sp>
      <p:sp>
        <p:nvSpPr>
          <p:cNvPr id="3082" name="Text Box 10"/>
          <p:cNvSpPr txBox="1">
            <a:spLocks noChangeArrowheads="1"/>
          </p:cNvSpPr>
          <p:nvPr/>
        </p:nvSpPr>
        <p:spPr bwMode="auto">
          <a:xfrm>
            <a:off x="1214414" y="5643578"/>
            <a:ext cx="2133600" cy="65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楷体_GB2312" pitchFamily="49" charset="-122"/>
              </a:rPr>
              <a:t>透亮灵活</a:t>
            </a:r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auto">
          <a:xfrm>
            <a:off x="1295400" y="4786322"/>
            <a:ext cx="2514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ea typeface="楷体_GB2312" pitchFamily="49" charset="-122"/>
              </a:rPr>
              <a:t>又尖又长</a:t>
            </a:r>
          </a:p>
        </p:txBody>
      </p:sp>
      <p:pic>
        <p:nvPicPr>
          <p:cNvPr id="3084" name="Picture 12" descr="鸟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62400" y="1143000"/>
            <a:ext cx="5105400" cy="4724400"/>
          </a:xfrm>
          <a:prstGeom prst="rect">
            <a:avLst/>
          </a:prstGeom>
          <a:noFill/>
        </p:spPr>
      </p:pic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1295400" y="1690688"/>
            <a:ext cx="1981200" cy="519112"/>
          </a:xfrm>
          <a:prstGeom prst="rect">
            <a:avLst/>
          </a:prstGeom>
          <a:solidFill>
            <a:srgbClr val="FF00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ea typeface="楷体_GB2312" pitchFamily="49" charset="-122"/>
              </a:rPr>
              <a:t>红　色</a:t>
            </a:r>
          </a:p>
        </p:txBody>
      </p:sp>
      <p:sp>
        <p:nvSpPr>
          <p:cNvPr id="3087" name="Oval 15"/>
          <p:cNvSpPr>
            <a:spLocks noChangeArrowheads="1"/>
          </p:cNvSpPr>
          <p:nvPr/>
        </p:nvSpPr>
        <p:spPr bwMode="auto">
          <a:xfrm>
            <a:off x="7772400" y="5943600"/>
            <a:ext cx="838200" cy="457200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3088" name="Text Box 16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813675" y="5943600"/>
            <a:ext cx="9017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/>
              <a:t>返回</a:t>
            </a: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1371600" y="2909888"/>
            <a:ext cx="1828800" cy="519112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ea typeface="楷体_GB2312" pitchFamily="49" charset="-122"/>
              </a:rPr>
              <a:t>翠绿色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9" grpId="0" animBg="1"/>
      <p:bldP spid="3080" grpId="0" animBg="1"/>
      <p:bldP spid="3081" grpId="0" animBg="1"/>
      <p:bldP spid="3082" grpId="0"/>
      <p:bldP spid="3082" grpId="1"/>
      <p:bldP spid="3083" grpId="0"/>
      <p:bldP spid="3083" grpId="1"/>
      <p:bldP spid="3085" grpId="0" animBg="1"/>
      <p:bldP spid="308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My Documents\My Pictures\ppt背景\2009924192840184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714348" y="571480"/>
            <a:ext cx="5500726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dirty="0" smtClean="0"/>
          </a:p>
          <a:p>
            <a:r>
              <a:rPr lang="zh-CN" altLang="en-US" sz="6000" dirty="0" smtClean="0">
                <a:solidFill>
                  <a:srgbClr val="FF0000"/>
                </a:solidFill>
              </a:rPr>
              <a:t>我会认 ：</a:t>
            </a:r>
            <a:endParaRPr lang="zh-CN" altLang="en-US" sz="60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00" y="2000240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翠</a:t>
            </a:r>
            <a:endParaRPr lang="zh-CN" altLang="en-US" sz="4800" dirty="0"/>
          </a:p>
        </p:txBody>
      </p:sp>
      <p:sp>
        <p:nvSpPr>
          <p:cNvPr id="7" name="TextBox 6"/>
          <p:cNvSpPr txBox="1"/>
          <p:nvPr/>
        </p:nvSpPr>
        <p:spPr>
          <a:xfrm>
            <a:off x="6500826" y="3429000"/>
            <a:ext cx="642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腹</a:t>
            </a:r>
            <a:endParaRPr lang="zh-CN" altLang="en-US" sz="4800" dirty="0"/>
          </a:p>
        </p:txBody>
      </p:sp>
      <p:sp>
        <p:nvSpPr>
          <p:cNvPr id="8" name="TextBox 7"/>
          <p:cNvSpPr txBox="1"/>
          <p:nvPr/>
        </p:nvSpPr>
        <p:spPr>
          <a:xfrm>
            <a:off x="1214414" y="3500438"/>
            <a:ext cx="9286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赤</a:t>
            </a:r>
            <a:endParaRPr lang="zh-CN" altLang="en-US" sz="4800" dirty="0"/>
          </a:p>
        </p:txBody>
      </p:sp>
      <p:sp>
        <p:nvSpPr>
          <p:cNvPr id="9" name="TextBox 8"/>
          <p:cNvSpPr txBox="1"/>
          <p:nvPr/>
        </p:nvSpPr>
        <p:spPr>
          <a:xfrm>
            <a:off x="4500562" y="2000240"/>
            <a:ext cx="7143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衬</a:t>
            </a:r>
            <a:endParaRPr lang="zh-CN" altLang="en-US" sz="4800" dirty="0"/>
          </a:p>
        </p:txBody>
      </p:sp>
      <p:sp>
        <p:nvSpPr>
          <p:cNvPr id="10" name="TextBox 9"/>
          <p:cNvSpPr txBox="1"/>
          <p:nvPr/>
        </p:nvSpPr>
        <p:spPr>
          <a:xfrm>
            <a:off x="5072066" y="2000240"/>
            <a:ext cx="1071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衫</a:t>
            </a:r>
            <a:endParaRPr lang="zh-CN" altLang="en-US" sz="4800" dirty="0"/>
          </a:p>
        </p:txBody>
      </p:sp>
      <p:sp>
        <p:nvSpPr>
          <p:cNvPr id="11" name="TextBox 10"/>
          <p:cNvSpPr txBox="1"/>
          <p:nvPr/>
        </p:nvSpPr>
        <p:spPr>
          <a:xfrm>
            <a:off x="2214546" y="4857760"/>
            <a:ext cx="642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透</a:t>
            </a:r>
            <a:endParaRPr lang="zh-CN" altLang="en-US" sz="4800" dirty="0"/>
          </a:p>
        </p:txBody>
      </p:sp>
      <p:sp>
        <p:nvSpPr>
          <p:cNvPr id="12" name="TextBox 11"/>
          <p:cNvSpPr txBox="1"/>
          <p:nvPr/>
        </p:nvSpPr>
        <p:spPr>
          <a:xfrm>
            <a:off x="6215074" y="4786322"/>
            <a:ext cx="1071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泛</a:t>
            </a:r>
            <a:endParaRPr lang="zh-CN" altLang="en-US" sz="4800" dirty="0"/>
          </a:p>
        </p:txBody>
      </p:sp>
      <p:sp>
        <p:nvSpPr>
          <p:cNvPr id="22" name="TextBox 21"/>
          <p:cNvSpPr txBox="1"/>
          <p:nvPr/>
        </p:nvSpPr>
        <p:spPr>
          <a:xfrm>
            <a:off x="1714480" y="2000240"/>
            <a:ext cx="12858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/>
              <a:t>cuì</a:t>
            </a:r>
            <a:endParaRPr lang="zh-CN" altLang="en-US" sz="4000" dirty="0"/>
          </a:p>
        </p:txBody>
      </p:sp>
      <p:sp>
        <p:nvSpPr>
          <p:cNvPr id="23" name="TextBox 22"/>
          <p:cNvSpPr txBox="1"/>
          <p:nvPr/>
        </p:nvSpPr>
        <p:spPr>
          <a:xfrm>
            <a:off x="3428992" y="3429000"/>
            <a:ext cx="1428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秆</a:t>
            </a:r>
            <a:endParaRPr lang="zh-CN" altLang="en-US" sz="4800" dirty="0"/>
          </a:p>
        </p:txBody>
      </p:sp>
      <p:sp>
        <p:nvSpPr>
          <p:cNvPr id="20" name="TextBox 19"/>
          <p:cNvSpPr txBox="1"/>
          <p:nvPr/>
        </p:nvSpPr>
        <p:spPr>
          <a:xfrm>
            <a:off x="5715008" y="2143116"/>
            <a:ext cx="28575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/>
              <a:t>Chèn</a:t>
            </a:r>
            <a:r>
              <a:rPr lang="en-US" altLang="zh-CN" sz="4000" dirty="0" smtClean="0"/>
              <a:t>      </a:t>
            </a:r>
            <a:r>
              <a:rPr lang="en-US" altLang="zh-CN" sz="4000" dirty="0" err="1" smtClean="0"/>
              <a:t>shān</a:t>
            </a:r>
            <a:endParaRPr lang="zh-CN" altLang="en-US" sz="4000" dirty="0"/>
          </a:p>
        </p:txBody>
      </p:sp>
      <p:sp>
        <p:nvSpPr>
          <p:cNvPr id="21" name="TextBox 20"/>
          <p:cNvSpPr txBox="1"/>
          <p:nvPr/>
        </p:nvSpPr>
        <p:spPr>
          <a:xfrm>
            <a:off x="2000232" y="3643314"/>
            <a:ext cx="14287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/>
              <a:t>ch</a:t>
            </a:r>
            <a:r>
              <a:rPr lang="en-US" altLang="zh-CN" sz="4000" dirty="0" smtClean="0"/>
              <a:t> ì</a:t>
            </a:r>
            <a:endParaRPr lang="zh-CN" altLang="en-US" sz="4000" dirty="0"/>
          </a:p>
        </p:txBody>
      </p:sp>
      <p:sp>
        <p:nvSpPr>
          <p:cNvPr id="24" name="TextBox 23"/>
          <p:cNvSpPr txBox="1"/>
          <p:nvPr/>
        </p:nvSpPr>
        <p:spPr>
          <a:xfrm>
            <a:off x="4357686" y="3429000"/>
            <a:ext cx="235745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/>
              <a:t>gǎn</a:t>
            </a:r>
            <a:endParaRPr lang="zh-CN" altLang="en-US" sz="4000" dirty="0"/>
          </a:p>
        </p:txBody>
      </p:sp>
      <p:sp>
        <p:nvSpPr>
          <p:cNvPr id="25" name="TextBox 24"/>
          <p:cNvSpPr txBox="1"/>
          <p:nvPr/>
        </p:nvSpPr>
        <p:spPr>
          <a:xfrm>
            <a:off x="7358082" y="3643314"/>
            <a:ext cx="1143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/>
              <a:t>fù</a:t>
            </a:r>
            <a:endParaRPr lang="zh-CN" altLang="en-US" sz="4000" dirty="0"/>
          </a:p>
        </p:txBody>
      </p:sp>
      <p:sp>
        <p:nvSpPr>
          <p:cNvPr id="26" name="TextBox 25"/>
          <p:cNvSpPr txBox="1"/>
          <p:nvPr/>
        </p:nvSpPr>
        <p:spPr>
          <a:xfrm>
            <a:off x="2928926" y="5000636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/>
              <a:t>tòu</a:t>
            </a:r>
            <a:endParaRPr lang="zh-CN" altLang="en-US" sz="4000" dirty="0"/>
          </a:p>
        </p:txBody>
      </p:sp>
      <p:sp>
        <p:nvSpPr>
          <p:cNvPr id="27" name="TextBox 26"/>
          <p:cNvSpPr txBox="1"/>
          <p:nvPr/>
        </p:nvSpPr>
        <p:spPr>
          <a:xfrm>
            <a:off x="7215206" y="4929198"/>
            <a:ext cx="10001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 smtClean="0"/>
              <a:t>fàn</a:t>
            </a:r>
            <a:endParaRPr lang="zh-CN" altLang="en-US" sz="40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BJ2001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1268" name="Rectangle 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0" y="1643050"/>
            <a:ext cx="9144000" cy="4214842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>
              <a:buFontTx/>
              <a:buNone/>
            </a:pPr>
            <a:r>
              <a:rPr lang="zh-CN" altLang="en-US" sz="3600" dirty="0"/>
              <a:t>清脆：声音清脆悦耳。</a:t>
            </a:r>
          </a:p>
          <a:p>
            <a:pPr>
              <a:buFontTx/>
              <a:buNone/>
            </a:pPr>
            <a:r>
              <a:rPr lang="zh-CN" altLang="en-US" sz="3600" dirty="0"/>
              <a:t>疾飞：形容飞得很快。</a:t>
            </a:r>
          </a:p>
          <a:p>
            <a:pPr>
              <a:buFontTx/>
              <a:buNone/>
            </a:pPr>
            <a:r>
              <a:rPr lang="zh-CN" altLang="en-US" sz="3600" dirty="0"/>
              <a:t>锐利：在课文中指翠鸟眼光很尖锐。</a:t>
            </a:r>
          </a:p>
          <a:p>
            <a:pPr>
              <a:buFontTx/>
              <a:buNone/>
            </a:pPr>
            <a:r>
              <a:rPr lang="zh-CN" altLang="en-US" sz="3600" dirty="0"/>
              <a:t>陡峭：形容山的坡度很大，几乎是笔直的。</a:t>
            </a:r>
          </a:p>
          <a:p>
            <a:pPr>
              <a:buFontTx/>
              <a:buNone/>
            </a:pPr>
            <a:r>
              <a:rPr lang="zh-CN" altLang="en-US" sz="3600" dirty="0"/>
              <a:t>希望：心里想达到某种目的或等待出现某情况。</a:t>
            </a:r>
          </a:p>
        </p:txBody>
      </p:sp>
      <p:sp>
        <p:nvSpPr>
          <p:cNvPr id="11269" name="WordArt 5"/>
          <p:cNvSpPr>
            <a:spLocks noChangeArrowheads="1" noChangeShapeType="1" noTextEdit="1"/>
          </p:cNvSpPr>
          <p:nvPr/>
        </p:nvSpPr>
        <p:spPr bwMode="auto">
          <a:xfrm>
            <a:off x="684213" y="620713"/>
            <a:ext cx="1366837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小助手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4243" y="1928802"/>
            <a:ext cx="861774" cy="364333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dirty="0" smtClean="0">
                <a:latin typeface="楷体_GB2312" pitchFamily="49" charset="-122"/>
                <a:ea typeface="楷体_GB2312" pitchFamily="49" charset="-122"/>
                <a:cs typeface="Arial Unicode MS" pitchFamily="34" charset="-122"/>
              </a:rPr>
              <a:t>翠    鸟</a:t>
            </a:r>
            <a:endParaRPr lang="zh-CN" altLang="en-US" sz="4400" dirty="0">
              <a:latin typeface="楷体_GB2312" pitchFamily="49" charset="-122"/>
              <a:ea typeface="楷体_GB2312" pitchFamily="49" charset="-122"/>
              <a:cs typeface="Arial Unicode MS" pitchFamily="34" charset="-122"/>
            </a:endParaRPr>
          </a:p>
        </p:txBody>
      </p:sp>
      <p:sp>
        <p:nvSpPr>
          <p:cNvPr id="4" name="左中括号 3"/>
          <p:cNvSpPr/>
          <p:nvPr/>
        </p:nvSpPr>
        <p:spPr>
          <a:xfrm>
            <a:off x="1285852" y="1428736"/>
            <a:ext cx="357190" cy="4143404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>
            <a:endCxn id="11" idx="1"/>
          </p:cNvCxnSpPr>
          <p:nvPr/>
        </p:nvCxnSpPr>
        <p:spPr>
          <a:xfrm>
            <a:off x="928662" y="3286124"/>
            <a:ext cx="785818" cy="66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643042" y="1214422"/>
            <a:ext cx="18573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外形特点</a:t>
            </a:r>
            <a:endParaRPr lang="zh-CN" altLang="en-US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1714480" y="3000372"/>
            <a:ext cx="22860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捕鱼过程</a:t>
            </a:r>
            <a:endParaRPr lang="zh-CN" altLang="en-US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1643042" y="5143512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/>
              <a:t>居住的家</a:t>
            </a:r>
            <a:endParaRPr lang="zh-CN" altLang="en-US" sz="3200" dirty="0"/>
          </a:p>
        </p:txBody>
      </p:sp>
      <p:sp>
        <p:nvSpPr>
          <p:cNvPr id="13" name="左中括号 12"/>
          <p:cNvSpPr/>
          <p:nvPr/>
        </p:nvSpPr>
        <p:spPr>
          <a:xfrm>
            <a:off x="3357554" y="714356"/>
            <a:ext cx="71438" cy="178595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/>
          <p:nvPr/>
        </p:nvCxnSpPr>
        <p:spPr>
          <a:xfrm>
            <a:off x="3286116" y="1500174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714744" y="714356"/>
            <a:ext cx="1643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红色的小爪子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857620" y="142873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颜色鲜艳：头、背、腹</a:t>
            </a:r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786182" y="2214554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小巧玲珑：眼睛、嘴</a:t>
            </a:r>
            <a:endParaRPr lang="zh-CN" altLang="en-US" dirty="0"/>
          </a:p>
        </p:txBody>
      </p:sp>
      <p:sp>
        <p:nvSpPr>
          <p:cNvPr id="22" name="左中括号 21"/>
          <p:cNvSpPr/>
          <p:nvPr/>
        </p:nvSpPr>
        <p:spPr>
          <a:xfrm>
            <a:off x="3500430" y="2643182"/>
            <a:ext cx="142876" cy="1714512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>
            <a:off x="3428992" y="3429000"/>
            <a:ext cx="50006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571868" y="2714620"/>
            <a:ext cx="12858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注视等待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714744" y="3429000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小鱼悄悄露出吹小泡泡</a:t>
            </a:r>
            <a:endParaRPr lang="zh-CN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3643306" y="4214818"/>
            <a:ext cx="20717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翠鸟蹬开叼起飞走</a:t>
            </a:r>
            <a:endParaRPr lang="zh-CN" altLang="en-US" dirty="0"/>
          </a:p>
        </p:txBody>
      </p:sp>
      <p:sp>
        <p:nvSpPr>
          <p:cNvPr id="32" name="左中括号 31"/>
          <p:cNvSpPr/>
          <p:nvPr/>
        </p:nvSpPr>
        <p:spPr>
          <a:xfrm>
            <a:off x="3428992" y="5000636"/>
            <a:ext cx="285752" cy="1428760"/>
          </a:xfrm>
          <a:prstGeom prst="leftBracket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3643306" y="5000636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陡峭的石壁上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571868" y="6286520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很远的地方</a:t>
            </a:r>
            <a:endParaRPr lang="zh-CN" altLang="en-US" dirty="0"/>
          </a:p>
        </p:txBody>
      </p:sp>
      <p:cxnSp>
        <p:nvCxnSpPr>
          <p:cNvPr id="36" name="直接连接符 35"/>
          <p:cNvCxnSpPr/>
          <p:nvPr/>
        </p:nvCxnSpPr>
        <p:spPr>
          <a:xfrm>
            <a:off x="5357818" y="785794"/>
            <a:ext cx="250033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4786314" y="6429396"/>
            <a:ext cx="292895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rot="5400000">
            <a:off x="4786314" y="3643314"/>
            <a:ext cx="592935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000892" y="3500438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8375728" y="1857364"/>
            <a:ext cx="553998" cy="42862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/>
              <a:t>人与鸟和谐共存</a:t>
            </a:r>
            <a:endParaRPr lang="zh-CN" altLang="en-US" sz="2400" dirty="0"/>
          </a:p>
        </p:txBody>
      </p:sp>
      <p:sp>
        <p:nvSpPr>
          <p:cNvPr id="46" name="TextBox 45"/>
          <p:cNvSpPr txBox="1"/>
          <p:nvPr/>
        </p:nvSpPr>
        <p:spPr>
          <a:xfrm>
            <a:off x="8018534" y="1857364"/>
            <a:ext cx="553998" cy="328614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 smtClean="0"/>
              <a:t>机灵美丽又灵巧</a:t>
            </a:r>
            <a:endParaRPr lang="zh-CN" altLang="en-US" sz="24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 descr="D:\My Documents\My Pictures\ppt背景\0130000017471912143095507715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357166"/>
            <a:ext cx="78581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FF00"/>
                </a:solidFill>
              </a:rPr>
              <a:t>阅读下列对翠鸟喜爱之情的句子</a:t>
            </a:r>
            <a:endParaRPr lang="zh-CN" altLang="en-US" sz="4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D:\My Documents\My Pictures\ppt背景\5e420e0fbf3502c00a7b82b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4124" y="0"/>
            <a:ext cx="9337051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857224" y="1357298"/>
            <a:ext cx="6929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</a:rPr>
              <a:t>一双红色的小爪子紧紧地抓住苇秆。</a:t>
            </a:r>
            <a:r>
              <a:rPr lang="zh-CN" altLang="en-US" sz="4000" dirty="0" smtClean="0">
                <a:solidFill>
                  <a:srgbClr val="FF0000"/>
                </a:solidFill>
              </a:rPr>
              <a:t> 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My Documents\My Pictures\ppt背景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5"/>
          <p:cNvSpPr>
            <a:spLocks noChangeArrowheads="1"/>
          </p:cNvSpPr>
          <p:nvPr/>
        </p:nvSpPr>
        <p:spPr bwMode="auto">
          <a:xfrm>
            <a:off x="1042988" y="3284538"/>
            <a:ext cx="770572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0000"/>
              </a:lnSpc>
              <a:spcBef>
                <a:spcPct val="20000"/>
              </a:spcBef>
            </a:pPr>
            <a:r>
              <a:rPr lang="en-US" altLang="zh-CN" b="1" dirty="0">
                <a:solidFill>
                  <a:srgbClr val="FF0066"/>
                </a:solidFill>
              </a:rPr>
              <a:t>          </a:t>
            </a:r>
            <a:r>
              <a:rPr lang="zh-CN" altLang="en-US" sz="3200" b="1" dirty="0">
                <a:solidFill>
                  <a:srgbClr val="FF0066"/>
                </a:solidFill>
              </a:rPr>
              <a:t>它长得可真漂亮：头上的羽毛像橄榄色的头巾，绣满了翠绿色的花纹；背上的羽毛像浅绿色的外衣；腹部的羽毛像赤褐色的衬衫；一双透亮灵活的眼睛下面，长着一张又尖又长的嘴。</a:t>
            </a:r>
          </a:p>
        </p:txBody>
      </p:sp>
      <p:pic>
        <p:nvPicPr>
          <p:cNvPr id="4" name="Picture 22" descr="鸟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43306" y="428604"/>
            <a:ext cx="5181600" cy="291465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a4.att.hudong.com/10/32/013000002470111230473210172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19447" y="0"/>
            <a:ext cx="9563447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7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5148" name="Picture 2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149" name="Rectangle 29"/>
            <p:cNvSpPr>
              <a:spLocks noChangeArrowheads="1"/>
            </p:cNvSpPr>
            <p:nvPr/>
          </p:nvSpPr>
          <p:spPr bwMode="auto">
            <a:xfrm>
              <a:off x="1152" y="768"/>
              <a:ext cx="3216" cy="220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0" name="Rectangle 30"/>
            <p:cNvSpPr>
              <a:spLocks noChangeArrowheads="1"/>
            </p:cNvSpPr>
            <p:nvPr/>
          </p:nvSpPr>
          <p:spPr bwMode="auto">
            <a:xfrm>
              <a:off x="1008" y="2832"/>
              <a:ext cx="3168" cy="768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bg1"/>
                </a:solidFill>
              </a:endParaRPr>
            </a:p>
          </p:txBody>
        </p:sp>
        <p:sp>
          <p:nvSpPr>
            <p:cNvPr id="5151" name="Rectangle 31"/>
            <p:cNvSpPr>
              <a:spLocks noChangeArrowheads="1"/>
            </p:cNvSpPr>
            <p:nvPr/>
          </p:nvSpPr>
          <p:spPr bwMode="auto">
            <a:xfrm>
              <a:off x="1008" y="3408"/>
              <a:ext cx="2688" cy="24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52" name="Oval 32"/>
            <p:cNvSpPr>
              <a:spLocks noChangeArrowheads="1"/>
            </p:cNvSpPr>
            <p:nvPr/>
          </p:nvSpPr>
          <p:spPr bwMode="auto">
            <a:xfrm>
              <a:off x="4032" y="2736"/>
              <a:ext cx="432" cy="480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752600" y="1676400"/>
            <a:ext cx="5943600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翠鸟爱贴着水面疾飞，一眨眼，又轻轻地落在苇秆上了。它一动不动，注视着泛着微波的水面，等待着小鱼游到水面上来。        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小鱼悄悄地把头露出水面，吹了个小泡泡。尽管机灵，还是难以逃脱翠鸟锐利的眼睛。翠鸟蹬开苇秆，像箭一样飞了过去，叼起小鱼，贴着水面一下子飞远了。只有苇秆还在摇晃，水波还在荡漾。</a:t>
            </a:r>
          </a:p>
        </p:txBody>
      </p:sp>
      <p:sp>
        <p:nvSpPr>
          <p:cNvPr id="5128" name="Line 8"/>
          <p:cNvSpPr>
            <a:spLocks noChangeShapeType="1"/>
          </p:cNvSpPr>
          <p:nvPr/>
        </p:nvSpPr>
        <p:spPr bwMode="auto">
          <a:xfrm>
            <a:off x="3428992" y="2071678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30" name="Line 10"/>
          <p:cNvSpPr>
            <a:spLocks noChangeShapeType="1"/>
          </p:cNvSpPr>
          <p:nvPr/>
        </p:nvSpPr>
        <p:spPr bwMode="auto">
          <a:xfrm>
            <a:off x="6500826" y="2428868"/>
            <a:ext cx="609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32" name="Line 12"/>
          <p:cNvSpPr>
            <a:spLocks noChangeShapeType="1"/>
          </p:cNvSpPr>
          <p:nvPr/>
        </p:nvSpPr>
        <p:spPr bwMode="auto">
          <a:xfrm>
            <a:off x="5786446" y="2786058"/>
            <a:ext cx="5334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33" name="Line 13"/>
          <p:cNvSpPr>
            <a:spLocks noChangeShapeType="1"/>
          </p:cNvSpPr>
          <p:nvPr/>
        </p:nvSpPr>
        <p:spPr bwMode="auto">
          <a:xfrm>
            <a:off x="3786182" y="4429132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>
            <a:off x="4857752" y="3714752"/>
            <a:ext cx="228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35" name="Line 15"/>
          <p:cNvSpPr>
            <a:spLocks noChangeShapeType="1"/>
          </p:cNvSpPr>
          <p:nvPr/>
        </p:nvSpPr>
        <p:spPr bwMode="auto">
          <a:xfrm>
            <a:off x="2428860" y="2500306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36" name="Line 16"/>
          <p:cNvSpPr>
            <a:spLocks noChangeShapeType="1"/>
          </p:cNvSpPr>
          <p:nvPr/>
        </p:nvSpPr>
        <p:spPr bwMode="auto">
          <a:xfrm>
            <a:off x="4500562" y="2071678"/>
            <a:ext cx="6096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37" name="Line 17"/>
          <p:cNvSpPr>
            <a:spLocks noChangeShapeType="1"/>
          </p:cNvSpPr>
          <p:nvPr/>
        </p:nvSpPr>
        <p:spPr bwMode="auto">
          <a:xfrm>
            <a:off x="2500298" y="4786322"/>
            <a:ext cx="381000" cy="0"/>
          </a:xfrm>
          <a:prstGeom prst="line">
            <a:avLst/>
          </a:prstGeom>
          <a:noFill/>
          <a:ln w="38100">
            <a:solidFill>
              <a:srgbClr val="FF0066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153" name="Oval 33"/>
          <p:cNvSpPr>
            <a:spLocks noChangeArrowheads="1"/>
          </p:cNvSpPr>
          <p:nvPr/>
        </p:nvSpPr>
        <p:spPr bwMode="auto">
          <a:xfrm>
            <a:off x="7772400" y="5943600"/>
            <a:ext cx="838200" cy="457200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5154" name="Text Box 3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7813675" y="5943600"/>
            <a:ext cx="79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/>
              <a:t>返回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utoUpdateAnimBg="0"/>
      <p:bldP spid="5128" grpId="0" animBg="1"/>
      <p:bldP spid="5128" grpId="1" animBg="1"/>
      <p:bldP spid="5130" grpId="0" animBg="1"/>
      <p:bldP spid="5132" grpId="0" animBg="1"/>
      <p:bldP spid="5133" grpId="0" animBg="1"/>
      <p:bldP spid="5134" grpId="0" animBg="1"/>
      <p:bldP spid="5135" grpId="0" animBg="1"/>
      <p:bldP spid="5136" grpId="0" animBg="1"/>
      <p:bldP spid="513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My Documents\My Pictures\ppt背景\20081130011502415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1071538" y="714356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Calibri" pitchFamily="34" charset="0"/>
              </a:rPr>
              <a:t>比较句子，体会用词的</a:t>
            </a:r>
            <a:r>
              <a:rPr lang="zh-CN" altLang="en-US" sz="3600" dirty="0" smtClean="0">
                <a:solidFill>
                  <a:srgbClr val="FF3300"/>
                </a:solidFill>
                <a:latin typeface="Calibri" pitchFamily="34" charset="0"/>
              </a:rPr>
              <a:t>准确</a:t>
            </a:r>
            <a:r>
              <a:rPr lang="zh-CN" altLang="en-US" sz="3600" dirty="0" smtClean="0">
                <a:latin typeface="Calibri" pitchFamily="34" charset="0"/>
              </a:rPr>
              <a:t>，</a:t>
            </a:r>
            <a:r>
              <a:rPr lang="zh-CN" altLang="en-US" sz="3600" dirty="0" smtClean="0">
                <a:solidFill>
                  <a:srgbClr val="FF3300"/>
                </a:solidFill>
                <a:latin typeface="Calibri" pitchFamily="34" charset="0"/>
              </a:rPr>
              <a:t>生动</a:t>
            </a:r>
            <a:endParaRPr lang="zh-CN" altLang="en-US" sz="3600" dirty="0"/>
          </a:p>
        </p:txBody>
      </p:sp>
      <p:sp>
        <p:nvSpPr>
          <p:cNvPr id="4" name="矩形 4"/>
          <p:cNvSpPr>
            <a:spLocks noChangeArrowheads="1"/>
          </p:cNvSpPr>
          <p:nvPr/>
        </p:nvSpPr>
        <p:spPr bwMode="auto">
          <a:xfrm>
            <a:off x="1857356" y="2214554"/>
            <a:ext cx="6929486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Calibri" pitchFamily="34" charset="0"/>
              </a:rPr>
              <a:t>翠鸟叫声清脆，爱贴着水面飞。</a:t>
            </a:r>
          </a:p>
          <a:p>
            <a:endParaRPr lang="zh-CN" altLang="en-US" sz="3200" dirty="0">
              <a:latin typeface="Calibri" pitchFamily="34" charset="0"/>
            </a:endParaRPr>
          </a:p>
          <a:p>
            <a:r>
              <a:rPr lang="zh-CN" altLang="en-US" sz="3200" dirty="0">
                <a:latin typeface="Calibri" pitchFamily="34" charset="0"/>
              </a:rPr>
              <a:t>翠鸟叫声清脆，爱贴着水面</a:t>
            </a:r>
            <a:r>
              <a:rPr lang="zh-CN" altLang="en-US" sz="3200" dirty="0">
                <a:solidFill>
                  <a:srgbClr val="FF3300"/>
                </a:solidFill>
                <a:latin typeface="Calibri" pitchFamily="34" charset="0"/>
              </a:rPr>
              <a:t>疾</a:t>
            </a:r>
            <a:r>
              <a:rPr lang="zh-CN" altLang="en-US" sz="3200" dirty="0">
                <a:latin typeface="Calibri" pitchFamily="34" charset="0"/>
              </a:rPr>
              <a:t>飞。</a:t>
            </a:r>
          </a:p>
        </p:txBody>
      </p:sp>
      <p:sp>
        <p:nvSpPr>
          <p:cNvPr id="5" name="矩形 5"/>
          <p:cNvSpPr>
            <a:spLocks noChangeArrowheads="1"/>
          </p:cNvSpPr>
          <p:nvPr/>
        </p:nvSpPr>
        <p:spPr bwMode="auto">
          <a:xfrm>
            <a:off x="2143124" y="4643438"/>
            <a:ext cx="6643717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Calibri" pitchFamily="34" charset="0"/>
                <a:ea typeface="华文新魏" pitchFamily="2" charset="-122"/>
              </a:rPr>
              <a:t>第二句写得好，因为</a:t>
            </a:r>
            <a:r>
              <a:rPr lang="zh-CN" altLang="en-US" sz="3200" dirty="0">
                <a:solidFill>
                  <a:srgbClr val="FF3300"/>
                </a:solidFill>
                <a:latin typeface="Calibri" pitchFamily="34" charset="0"/>
                <a:ea typeface="华文新魏" pitchFamily="2" charset="-122"/>
              </a:rPr>
              <a:t>“疾”</a:t>
            </a:r>
            <a:r>
              <a:rPr lang="zh-CN" altLang="en-US" sz="3200" dirty="0">
                <a:latin typeface="Calibri" pitchFamily="34" charset="0"/>
                <a:ea typeface="华文新魏" pitchFamily="2" charset="-122"/>
              </a:rPr>
              <a:t>字写出了翠鸟飞得很</a:t>
            </a:r>
            <a:r>
              <a:rPr lang="zh-CN" altLang="en-US" sz="3200" dirty="0">
                <a:solidFill>
                  <a:srgbClr val="FF3300"/>
                </a:solidFill>
                <a:latin typeface="Calibri" pitchFamily="34" charset="0"/>
                <a:ea typeface="华文新魏" pitchFamily="2" charset="-122"/>
              </a:rPr>
              <a:t>快。</a:t>
            </a:r>
          </a:p>
        </p:txBody>
      </p:sp>
      <p:sp>
        <p:nvSpPr>
          <p:cNvPr id="6" name="左大括号 5"/>
          <p:cNvSpPr/>
          <p:nvPr/>
        </p:nvSpPr>
        <p:spPr>
          <a:xfrm>
            <a:off x="1357290" y="2428868"/>
            <a:ext cx="500066" cy="10715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71538" y="2714620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/>
              <a:t>1</a:t>
            </a:r>
            <a:endParaRPr lang="zh-CN" altLang="en-US" sz="3600" b="1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BJ100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0" y="4500570"/>
            <a:ext cx="73453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dirty="0">
                <a:ea typeface="华文新魏" pitchFamily="2" charset="-122"/>
              </a:rPr>
              <a:t>第一句好，</a:t>
            </a:r>
            <a:r>
              <a:rPr lang="zh-CN" altLang="en-US" sz="3200" dirty="0">
                <a:solidFill>
                  <a:srgbClr val="FF3300"/>
                </a:solidFill>
                <a:ea typeface="华文新魏" pitchFamily="2" charset="-122"/>
              </a:rPr>
              <a:t>生动</a:t>
            </a:r>
            <a:r>
              <a:rPr lang="zh-CN" altLang="en-US" sz="3200" dirty="0">
                <a:ea typeface="华文新魏" pitchFamily="2" charset="-122"/>
              </a:rPr>
              <a:t>地写出了翠鸟的动作</a:t>
            </a:r>
            <a:r>
              <a:rPr lang="zh-CN" altLang="en-US" sz="3200" dirty="0">
                <a:solidFill>
                  <a:srgbClr val="FF3300"/>
                </a:solidFill>
                <a:ea typeface="华文新魏" pitchFamily="2" charset="-122"/>
              </a:rPr>
              <a:t>十分迅速</a:t>
            </a:r>
          </a:p>
        </p:txBody>
      </p:sp>
      <p:sp>
        <p:nvSpPr>
          <p:cNvPr id="14342" name="AutoShape 6"/>
          <p:cNvSpPr>
            <a:spLocks/>
          </p:cNvSpPr>
          <p:nvPr/>
        </p:nvSpPr>
        <p:spPr bwMode="auto">
          <a:xfrm>
            <a:off x="500034" y="1643050"/>
            <a:ext cx="358745" cy="1295400"/>
          </a:xfrm>
          <a:prstGeom prst="leftBrace">
            <a:avLst>
              <a:gd name="adj1" fmla="val 147826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142844" y="1928802"/>
            <a:ext cx="4187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 dirty="0"/>
              <a:t>2</a:t>
            </a:r>
          </a:p>
        </p:txBody>
      </p:sp>
      <p:sp>
        <p:nvSpPr>
          <p:cNvPr id="8" name="矩形 7"/>
          <p:cNvSpPr/>
          <p:nvPr/>
        </p:nvSpPr>
        <p:spPr>
          <a:xfrm>
            <a:off x="857224" y="1357298"/>
            <a:ext cx="710963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600" dirty="0" smtClean="0"/>
              <a:t>翠鸟蹬开苇秆，</a:t>
            </a:r>
            <a:r>
              <a:rPr lang="zh-CN" altLang="en-US" sz="3600" dirty="0" smtClean="0">
                <a:solidFill>
                  <a:srgbClr val="FF3300"/>
                </a:solidFill>
              </a:rPr>
              <a:t>像箭一样</a:t>
            </a:r>
            <a:r>
              <a:rPr lang="zh-CN" altLang="en-US" sz="3600" dirty="0" smtClean="0"/>
              <a:t>飞过去。</a:t>
            </a:r>
            <a:endParaRPr lang="zh-CN" altLang="en-US" sz="3600" dirty="0"/>
          </a:p>
        </p:txBody>
      </p:sp>
      <p:sp>
        <p:nvSpPr>
          <p:cNvPr id="9" name="矩形 8"/>
          <p:cNvSpPr/>
          <p:nvPr/>
        </p:nvSpPr>
        <p:spPr>
          <a:xfrm>
            <a:off x="857224" y="2428868"/>
            <a:ext cx="7000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600" dirty="0" smtClean="0"/>
              <a:t>翠鸟蹬开苇秆，</a:t>
            </a:r>
            <a:r>
              <a:rPr lang="zh-CN" altLang="en-US" sz="3600" dirty="0" smtClean="0">
                <a:solidFill>
                  <a:srgbClr val="FF3300"/>
                </a:solidFill>
              </a:rPr>
              <a:t>很快地</a:t>
            </a:r>
            <a:r>
              <a:rPr lang="zh-CN" altLang="en-US" sz="3600" dirty="0" smtClean="0"/>
              <a:t>飞过去。</a:t>
            </a:r>
            <a:endParaRPr lang="zh-CN" altLang="en-US" sz="3600" dirty="0"/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1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My Documents\My Pictures\ppt背景\http_imgload1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86000" y="0"/>
            <a:ext cx="9530000" cy="68616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714480" y="714356"/>
            <a:ext cx="49292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00B050"/>
                </a:solidFill>
                <a:latin typeface="华文隶书" pitchFamily="2" charset="-122"/>
                <a:ea typeface="华文隶书" pitchFamily="2" charset="-122"/>
              </a:rPr>
              <a:t>课外扩展</a:t>
            </a:r>
            <a:endParaRPr lang="zh-CN" altLang="en-US" sz="4400" dirty="0">
              <a:solidFill>
                <a:srgbClr val="00B050"/>
              </a:solidFill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2290" name="Picture 2" descr="http://imgsrc.baidu.com/baike/pic/item/d048addeefb5ce65ccbf1ad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57222" y="1571612"/>
            <a:ext cx="7286644" cy="5286388"/>
          </a:xfrm>
          <a:prstGeom prst="rect">
            <a:avLst/>
          </a:prstGeom>
          <a:noFill/>
        </p:spPr>
      </p:pic>
      <p:sp>
        <p:nvSpPr>
          <p:cNvPr id="5" name="矩形 4"/>
          <p:cNvSpPr/>
          <p:nvPr/>
        </p:nvSpPr>
        <p:spPr>
          <a:xfrm>
            <a:off x="6929454" y="307181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</a:rPr>
              <a:t>蓝耳翠鸟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 descr="D:\My Documents\My Pictures\ppt背景\fab3ac11af0da45cca80c4e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642910" y="171448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斑头翠鸟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D:\My Documents\My Pictures\ppt背景\6391e90339f0d1b909fa937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1357298"/>
            <a:ext cx="2428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白胸翠鸟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Picture 1" descr="D:\My Documents\My Pictures\ppt背景\4a77b2afdf5fd2997dd92a7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0"/>
            <a:ext cx="6786578" cy="6858000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428596" y="178592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蓝翡翠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1" descr="D:\My Documents\My Pictures\ppt背景\1e71f7242e1ed8544d088d7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97866"/>
          </a:xfrm>
          <a:prstGeom prst="rect">
            <a:avLst/>
          </a:prstGeom>
          <a:noFill/>
        </p:spPr>
      </p:pic>
      <p:sp>
        <p:nvSpPr>
          <p:cNvPr id="3" name="矩形 2"/>
          <p:cNvSpPr/>
          <p:nvPr/>
        </p:nvSpPr>
        <p:spPr>
          <a:xfrm>
            <a:off x="3500430" y="3357562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笑翠鸟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My Documents\My Pictures\ppt背景\13546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554" y="0"/>
            <a:ext cx="9148554" cy="6854588"/>
          </a:xfrm>
          <a:prstGeom prst="rect">
            <a:avLst/>
          </a:prstGeom>
          <a:noFill/>
        </p:spPr>
      </p:pic>
      <p:pic>
        <p:nvPicPr>
          <p:cNvPr id="3" name="Picture 2" descr="翠鸟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362200" cy="1993900"/>
          </a:xfrm>
          <a:prstGeom prst="rect">
            <a:avLst/>
          </a:prstGeom>
          <a:noFill/>
        </p:spPr>
      </p:pic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828800" y="1828800"/>
            <a:ext cx="52578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我喜欢的鸟</a:t>
            </a:r>
            <a:r>
              <a:rPr lang="zh-CN" altLang="en-US" sz="3200" b="1" dirty="0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为主题，向大家介绍自己所了解的鸟的外形、活动特点、生活习性，以及怎样保护鸟类的常识。</a:t>
            </a: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2819400" y="838200"/>
            <a:ext cx="1828800" cy="7445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行楷"/>
                <a:ea typeface="华文行楷"/>
              </a:rPr>
              <a:t>课后拓展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8860" y="1714488"/>
            <a:ext cx="4143404" cy="3429024"/>
          </a:xfrm>
          <a:prstGeom prst="rect">
            <a:avLst/>
          </a:prstGeom>
          <a:noFill/>
        </p:spPr>
      </p:pic>
      <p:sp>
        <p:nvSpPr>
          <p:cNvPr id="3" name="WordArt 6"/>
          <p:cNvSpPr>
            <a:spLocks noChangeArrowheads="1" noChangeShapeType="1" noTextEdit="1"/>
          </p:cNvSpPr>
          <p:nvPr/>
        </p:nvSpPr>
        <p:spPr bwMode="auto">
          <a:xfrm>
            <a:off x="0" y="476250"/>
            <a:ext cx="8353425" cy="11509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隶书"/>
                <a:ea typeface="华文隶书"/>
              </a:rPr>
              <a:t>衷心感谢各位领导、专家、同仁光临指导</a:t>
            </a:r>
            <a:r>
              <a:rPr lang="en-US" altLang="zh-CN" sz="3600" b="1" kern="10" dirty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隶书"/>
                <a:ea typeface="华文隶书"/>
              </a:rPr>
              <a:t>!</a:t>
            </a:r>
            <a:endParaRPr lang="zh-CN" altLang="en-US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华文隶书"/>
              <a:ea typeface="华文隶书"/>
            </a:endParaRPr>
          </a:p>
        </p:txBody>
      </p:sp>
      <p:sp>
        <p:nvSpPr>
          <p:cNvPr id="4" name="WordArt 8"/>
          <p:cNvSpPr>
            <a:spLocks noChangeArrowheads="1" noChangeShapeType="1" noTextEdit="1"/>
          </p:cNvSpPr>
          <p:nvPr/>
        </p:nvSpPr>
        <p:spPr bwMode="auto">
          <a:xfrm>
            <a:off x="6000760" y="5000636"/>
            <a:ext cx="2181225" cy="94773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48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隶书"/>
                <a:ea typeface="华文隶书"/>
              </a:rPr>
              <a:t>谢 谢 ！</a:t>
            </a:r>
          </a:p>
        </p:txBody>
      </p:sp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013000001785181244548982578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13000001785181244549001454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130000030058212487491296312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643438" y="0"/>
            <a:ext cx="4500562" cy="6858000"/>
          </a:xfrm>
        </p:spPr>
      </p:pic>
      <p:pic>
        <p:nvPicPr>
          <p:cNvPr id="5" name="内容占位符 3" descr="0130000035039412504472506933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4643438" cy="685800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130000030742712445142507817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541566" cy="6858000"/>
          </a:xfr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1300000350394125032425734951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205025" cy="6858000"/>
          </a:xfr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01300000350394125032429061065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</TotalTime>
  <Words>1099</Words>
  <Application>Microsoft Office PowerPoint</Application>
  <PresentationFormat>全屏显示(4:3)</PresentationFormat>
  <Paragraphs>103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微软用户</cp:lastModifiedBy>
  <cp:revision>107</cp:revision>
  <dcterms:created xsi:type="dcterms:W3CDTF">2011-04-03T04:37:59Z</dcterms:created>
  <dcterms:modified xsi:type="dcterms:W3CDTF">2011-05-04T13:13:23Z</dcterms:modified>
</cp:coreProperties>
</file>