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0" r:id="rId3"/>
    <p:sldId id="272" r:id="rId4"/>
    <p:sldId id="351" r:id="rId5"/>
    <p:sldId id="277" r:id="rId6"/>
    <p:sldId id="311" r:id="rId7"/>
    <p:sldId id="312" r:id="rId8"/>
    <p:sldId id="281" r:id="rId9"/>
    <p:sldId id="286" r:id="rId10"/>
    <p:sldId id="284" r:id="rId11"/>
    <p:sldId id="287" r:id="rId12"/>
    <p:sldId id="315" r:id="rId13"/>
    <p:sldId id="314" r:id="rId14"/>
    <p:sldId id="316" r:id="rId15"/>
    <p:sldId id="378" r:id="rId16"/>
    <p:sldId id="323" r:id="rId17"/>
    <p:sldId id="326" r:id="rId18"/>
    <p:sldId id="391" r:id="rId19"/>
    <p:sldId id="317" r:id="rId20"/>
    <p:sldId id="379" r:id="rId21"/>
    <p:sldId id="319" r:id="rId22"/>
    <p:sldId id="294" r:id="rId23"/>
    <p:sldId id="388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microsoft.com/office/2007/relationships/media" Target="file:///E:\&#37027;&#24180;&#31179;&#22825;&#30340;&#26790;&#24187;%20-%20&#39118;&#21160;&#33609;&#160;&#21475;&#29748;&#29256;&#65288;Cover%20&#28216;&#23398;&#24535;&#65289;.mp3" TargetMode="Externa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4.jpeg"/><Relationship Id="rId12" Type="http://schemas.openxmlformats.org/officeDocument/2006/relationships/image" Target="../media/image33.png"/><Relationship Id="rId11" Type="http://schemas.openxmlformats.org/officeDocument/2006/relationships/image" Target="../media/image32.jpeg"/><Relationship Id="rId10" Type="http://schemas.openxmlformats.org/officeDocument/2006/relationships/image" Target="../media/image31.jpeg"/><Relationship Id="rId1" Type="http://schemas.openxmlformats.org/officeDocument/2006/relationships/audio" Target="file:///E:\&#37027;&#24180;&#31179;&#22825;&#30340;&#26790;&#24187;%20-%20&#39118;&#21160;&#33609;&#160;&#21475;&#29748;&#29256;&#65288;Cover%20&#28216;&#23398;&#24535;&#65289;.mp3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树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00" t="6250" r="39600"/>
          <a:stretch>
            <a:fillRect/>
          </a:stretch>
        </p:blipFill>
        <p:spPr>
          <a:xfrm>
            <a:off x="7453630" y="0"/>
            <a:ext cx="4876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标题 7170"/>
          <p:cNvSpPr>
            <a:spLocks noGrp="1"/>
          </p:cNvSpPr>
          <p:nvPr>
            <p:ph type="ctrTitle"/>
          </p:nvPr>
        </p:nvSpPr>
        <p:spPr>
          <a:xfrm>
            <a:off x="1459230" y="2765425"/>
            <a:ext cx="7772400" cy="1143000"/>
          </a:xfrm>
        </p:spPr>
        <p:txBody>
          <a:bodyPr anchor="ctr">
            <a:normAutofit fontScale="90000"/>
          </a:bodyPr>
          <a:p>
            <a:pPr defTabSz="914400"/>
            <a:r>
              <a:rPr lang="en-US" altLang="zh-CN" sz="7200" b="1" kern="1200" baseline="0">
                <a:solidFill>
                  <a:schemeClr val="tx1"/>
                </a:solidFill>
                <a:latin typeface="Gulim" pitchFamily="2" charset="-127"/>
                <a:ea typeface="华文彩云" pitchFamily="2" charset="-122"/>
              </a:rPr>
              <a:t>6 </a:t>
            </a:r>
            <a:r>
              <a:rPr lang="zh-CN" altLang="en-US" sz="7200" b="1" kern="1200" baseline="0">
                <a:solidFill>
                  <a:srgbClr val="009900"/>
                </a:solidFill>
                <a:latin typeface="Gulim" pitchFamily="2" charset="-127"/>
                <a:ea typeface="华文彩云" pitchFamily="2" charset="-122"/>
              </a:rPr>
              <a:t>树 </a:t>
            </a:r>
            <a:r>
              <a:rPr lang="zh-CN" altLang="en-US" sz="7200" b="1" kern="1200" baseline="0">
                <a:solidFill>
                  <a:srgbClr val="0000FF"/>
                </a:solidFill>
                <a:latin typeface="Gulim" pitchFamily="2" charset="-127"/>
                <a:ea typeface="华文彩云" pitchFamily="2" charset="-122"/>
              </a:rPr>
              <a:t>和 </a:t>
            </a:r>
            <a:r>
              <a:rPr lang="zh-CN" altLang="en-US" sz="7200" b="1" kern="1200" baseline="0">
                <a:solidFill>
                  <a:srgbClr val="FF3399"/>
                </a:solidFill>
                <a:latin typeface="Gulim" pitchFamily="2" charset="-127"/>
                <a:ea typeface="华文彩云" pitchFamily="2" charset="-122"/>
              </a:rPr>
              <a:t>喜 鹊</a:t>
            </a:r>
            <a:endParaRPr lang="zh-CN" altLang="en-US" sz="7200" b="1" kern="1200" baseline="0">
              <a:solidFill>
                <a:srgbClr val="FF3399"/>
              </a:solidFill>
              <a:latin typeface="Gulim" pitchFamily="2" charset="-127"/>
              <a:ea typeface="华文彩云" pitchFamily="2" charset="-122"/>
            </a:endParaRPr>
          </a:p>
        </p:txBody>
      </p:sp>
      <p:pic>
        <p:nvPicPr>
          <p:cNvPr id="7173" name="图片 7172" descr="喜鹊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0" t="3125" r="64490" b="57292"/>
          <a:stretch>
            <a:fillRect/>
          </a:stretch>
        </p:blipFill>
        <p:spPr>
          <a:xfrm>
            <a:off x="1524000" y="0"/>
            <a:ext cx="2362200" cy="240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96900" y="365125"/>
            <a:ext cx="10997565" cy="54438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5780" y="1066165"/>
            <a:ext cx="9108440" cy="5121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675" y="1637665"/>
            <a:ext cx="7801610" cy="5130165"/>
          </a:xfrm>
          <a:prstGeom prst="rect">
            <a:avLst/>
          </a:prstGeom>
        </p:spPr>
      </p:pic>
      <p:sp>
        <p:nvSpPr>
          <p:cNvPr id="18441" name="Text Box 9"/>
          <p:cNvSpPr txBox="1"/>
          <p:nvPr/>
        </p:nvSpPr>
        <p:spPr>
          <a:xfrm>
            <a:off x="766445" y="1120775"/>
            <a:ext cx="1096137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6000">
                <a:ea typeface="楷体_GB2312" pitchFamily="1" charset="-122"/>
              </a:rPr>
              <a:t>     </a:t>
            </a:r>
            <a:endParaRPr lang="zh-CN" altLang="en-US" sz="600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6000" b="1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1627029" y="5949950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cz.lspjy.com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630" y="1021080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远亲不如近邻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2292" descr="QQ截图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3855" y="981710"/>
            <a:ext cx="4878705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8605" y="675005"/>
            <a:ext cx="62185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       </a:t>
            </a:r>
            <a:r>
              <a:rPr lang="en-US" altLang="zh-CN" sz="4000" b="1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后来，这里种了</a:t>
            </a:r>
            <a:r>
              <a:rPr lang="zh-CN" altLang="en-US" sz="5400" b="1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好多好多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树，每棵树上都有鸟窝，每个鸟窝里都有喜鹊。</a:t>
            </a:r>
            <a:endParaRPr lang="zh-CN" altLang="en-US" sz="54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   树有了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邻居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，喜鹊也有了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邻居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endParaRPr lang="zh-CN" altLang="en-US" sz="5400" b="1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webwxgetmsg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910" y="20955"/>
            <a:ext cx="12277090" cy="43853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575" y="4712335"/>
            <a:ext cx="112414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每天天一亮，喜鹊们叽叽喳喳叫几声，打着招呼一起飞出去了。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3175"/>
            <a:ext cx="12236450" cy="6894195"/>
          </a:xfrm>
          <a:prstGeom prst="rect">
            <a:avLst/>
          </a:prstGeom>
        </p:spPr>
      </p:pic>
      <p:sp>
        <p:nvSpPr>
          <p:cNvPr id="30728" name="文本框 138248"/>
          <p:cNvSpPr txBox="1"/>
          <p:nvPr/>
        </p:nvSpPr>
        <p:spPr>
          <a:xfrm>
            <a:off x="1160145" y="5412105"/>
            <a:ext cx="10111740" cy="1014730"/>
          </a:xfrm>
          <a:prstGeom prst="rect">
            <a:avLst/>
          </a:prstGeom>
          <a:solidFill>
            <a:srgbClr val="66FFFF">
              <a:alpha val="48999"/>
            </a:srgbClr>
          </a:solidFill>
          <a:ln w="28575" cap="rnd" cmpd="sng">
            <a:solidFill>
              <a:srgbClr val="FFFF66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altLang="zh-CN" sz="320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6000" b="1">
                <a:solidFill>
                  <a:srgbClr val="0070C0">
                    <a:alpha val="100000"/>
                  </a:srgbClr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鸟儿一起飞出去会干什么？</a:t>
            </a:r>
            <a:endParaRPr lang="zh-CN" altLang="en-US" sz="6000" b="1" dirty="0">
              <a:solidFill>
                <a:srgbClr val="0070C0">
                  <a:alpha val="100000"/>
                </a:srgbClr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webwxgetmsgimg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26670"/>
            <a:ext cx="12182475" cy="46399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0670" y="4896485"/>
            <a:ext cx="111956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天一黑，他们又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叽叽喳喳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地一起飞回窝里，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安安静静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地睡觉了。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73732"/>
          <p:cNvPicPr>
            <a:picLocks noChangeAspect="1"/>
          </p:cNvPicPr>
          <p:nvPr/>
        </p:nvPicPr>
        <p:blipFill>
          <a:blip r:embed="rId1">
            <a:lum bright="35999" contrast="-12000"/>
          </a:blip>
          <a:stretch>
            <a:fillRect/>
          </a:stretch>
        </p:blipFill>
        <p:spPr>
          <a:xfrm>
            <a:off x="527050" y="260350"/>
            <a:ext cx="11472863" cy="6142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Rectangle 6"/>
          <p:cNvSpPr/>
          <p:nvPr/>
        </p:nvSpPr>
        <p:spPr>
          <a:xfrm>
            <a:off x="6466840" y="887095"/>
            <a:ext cx="465391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每天天一亮，喜鹊们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叽叽喳喳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叫几声，打着招呼一起飞出去了。天一黑，他们又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叽叽喳喳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地一起飞回窝里，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安安静静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地睡觉了。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2" name="图片 1" descr="webwxgetmsg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500380"/>
            <a:ext cx="4843145" cy="3019425"/>
          </a:xfrm>
          <a:prstGeom prst="rect">
            <a:avLst/>
          </a:prstGeom>
        </p:spPr>
      </p:pic>
      <p:pic>
        <p:nvPicPr>
          <p:cNvPr id="3" name="图片 2" descr="webwxgetmsgimg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" y="3624580"/>
            <a:ext cx="4925695" cy="258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风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26035"/>
            <a:ext cx="12207875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29510" y="4149725"/>
            <a:ext cx="66808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AABB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式词语</a:t>
            </a:r>
            <a:endParaRPr lang="zh-CN" altLang="en-US" sz="440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endParaRPr lang="en-US" altLang="zh-CN" sz="440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2815" y="1525270"/>
            <a:ext cx="385572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marL="0" indent="0" algn="ctr">
              <a:buNone/>
            </a:pPr>
            <a:r>
              <a:rPr lang="zh-CN" altLang="en-US" sz="7200" b="1">
                <a:solidFill>
                  <a:schemeClr val="accent3"/>
                </a:solidFill>
                <a:effectLst/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叽叽喳喳</a:t>
            </a:r>
            <a:endParaRPr lang="zh-CN" altLang="en-US" sz="7200" b="1">
              <a:solidFill>
                <a:schemeClr val="accent3"/>
              </a:solidFill>
              <a:effectLst/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7200" b="1">
                <a:solidFill>
                  <a:schemeClr val="accent3"/>
                </a:solidFill>
                <a:effectLst/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安安静静</a:t>
            </a:r>
            <a:endParaRPr lang="zh-CN" altLang="en-US" sz="7200" b="1">
              <a:solidFill>
                <a:schemeClr val="accent3"/>
              </a:solidFill>
              <a:effectLst/>
              <a:latin typeface="楷体" panose="02010609060101010101" pitchFamily="1" charset="-122"/>
              <a:ea typeface="楷体" panose="02010609060101010101" pitchFamily="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2815" y="5318125"/>
            <a:ext cx="805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pitchFamily="1" charset="-122"/>
                <a:ea typeface="楷体" panose="02010609060101010101" pitchFamily="1" charset="-122"/>
              </a:rPr>
              <a:t>你还能想到哪些</a:t>
            </a:r>
            <a:r>
              <a:rPr lang="en-US" altLang="zh-CN" sz="3600">
                <a:latin typeface="楷体" panose="02010609060101010101" pitchFamily="1" charset="-122"/>
                <a:ea typeface="楷体" panose="02010609060101010101" pitchFamily="1" charset="-122"/>
              </a:rPr>
              <a:t>AABB</a:t>
            </a:r>
            <a:r>
              <a:rPr lang="zh-CN" altLang="en-US" sz="3600">
                <a:latin typeface="楷体" panose="02010609060101010101" pitchFamily="1" charset="-122"/>
                <a:ea typeface="楷体" panose="02010609060101010101" pitchFamily="1" charset="-122"/>
              </a:rPr>
              <a:t>式的词语？</a:t>
            </a:r>
            <a:endParaRPr lang="zh-CN" altLang="en-US" sz="36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73732"/>
          <p:cNvPicPr>
            <a:picLocks noChangeAspect="1"/>
          </p:cNvPicPr>
          <p:nvPr/>
        </p:nvPicPr>
        <p:blipFill>
          <a:blip r:embed="rId1">
            <a:lum bright="35999" contrast="-12000"/>
          </a:blip>
          <a:stretch>
            <a:fillRect/>
          </a:stretch>
        </p:blipFill>
        <p:spPr>
          <a:xfrm>
            <a:off x="527050" y="260350"/>
            <a:ext cx="11472863" cy="6142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Rectangle 6"/>
          <p:cNvSpPr/>
          <p:nvPr/>
        </p:nvSpPr>
        <p:spPr>
          <a:xfrm>
            <a:off x="6236970" y="2302510"/>
            <a:ext cx="465391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树很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快乐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喜鹊也很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快乐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2" name="图片 1" descr="webwxgetmsg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500380"/>
            <a:ext cx="4843145" cy="3019425"/>
          </a:xfrm>
          <a:prstGeom prst="rect">
            <a:avLst/>
          </a:prstGeom>
        </p:spPr>
      </p:pic>
      <p:pic>
        <p:nvPicPr>
          <p:cNvPr id="3" name="图片 2" descr="webwxgetmsgimg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" y="3624580"/>
            <a:ext cx="4925695" cy="258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8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0"/>
            <a:ext cx="122377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Text Box 9"/>
          <p:cNvSpPr txBox="1"/>
          <p:nvPr/>
        </p:nvSpPr>
        <p:spPr>
          <a:xfrm>
            <a:off x="200660" y="2165350"/>
            <a:ext cx="122923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6000">
                <a:ea typeface="楷体_GB2312" pitchFamily="1" charset="-122"/>
              </a:rPr>
              <a:t>         </a:t>
            </a:r>
            <a:r>
              <a:rPr lang="zh-CN" altLang="en-US" sz="6000">
                <a:latin typeface="楷体" panose="02010609060101010101" pitchFamily="1" charset="-122"/>
                <a:ea typeface="楷体" panose="02010609060101010101" pitchFamily="1" charset="-122"/>
              </a:rPr>
              <a:t>从前 喜鹊 孤单 叽叽喳喳    </a:t>
            </a:r>
            <a:r>
              <a:rPr lang="zh-CN" altLang="en-US" sz="6000" b="1" dirty="0">
                <a:solidFill>
                  <a:srgbClr val="FF0066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endParaRPr lang="zh-CN" altLang="en-US" sz="6000" b="1" dirty="0">
              <a:solidFill>
                <a:srgbClr val="FF0066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>
                <a:solidFill>
                  <a:srgbClr val="FF0066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zh-CN" altLang="en-US" sz="6000">
                <a:latin typeface="楷体" panose="02010609060101010101" pitchFamily="1" charset="-122"/>
                <a:ea typeface="楷体" panose="02010609060101010101" pitchFamily="1" charset="-122"/>
              </a:rPr>
              <a:t>后来 邻居 快乐 安安静静    </a:t>
            </a:r>
            <a:endParaRPr lang="zh-CN" altLang="en-US" sz="600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6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1627029" y="5949950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</a:rPr>
              <a:t>cz.lspjy.com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风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-26035"/>
            <a:ext cx="12207875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1461770" y="1601470"/>
            <a:ext cx="8229600" cy="3013075"/>
          </a:xfrm>
        </p:spPr>
        <p:txBody>
          <a:bodyPr/>
          <a:p>
            <a:r>
              <a:rPr lang="zh-CN" altLang="en-US" sz="4400" b="1">
                <a:solidFill>
                  <a:srgbClr val="0033CC"/>
                </a:solidFill>
              </a:rPr>
              <a:t>树很孤单，喜鹊也很孤单。</a:t>
            </a:r>
            <a:endParaRPr lang="zh-CN" altLang="en-US" sz="4400" b="1">
              <a:solidFill>
                <a:srgbClr val="0033CC"/>
              </a:solidFill>
            </a:endParaRPr>
          </a:p>
          <a:p>
            <a:r>
              <a:rPr lang="zh-CN" altLang="en-US" sz="4400" b="1">
                <a:solidFill>
                  <a:srgbClr val="0033CC"/>
                </a:solidFill>
              </a:rPr>
              <a:t>树有了邻居，喜鹊也有了邻居。</a:t>
            </a:r>
            <a:endParaRPr lang="zh-CN" altLang="en-US" sz="4400" b="1">
              <a:solidFill>
                <a:srgbClr val="0033CC"/>
              </a:solidFill>
            </a:endParaRPr>
          </a:p>
          <a:p>
            <a:r>
              <a:rPr lang="zh-CN" altLang="en-US" sz="4400" b="1">
                <a:solidFill>
                  <a:srgbClr val="0033CC"/>
                </a:solidFill>
              </a:rPr>
              <a:t>树很快乐，喜鹊也很快乐。</a:t>
            </a:r>
            <a:endParaRPr lang="zh-CN" altLang="en-US" sz="4400" b="1">
              <a:solidFill>
                <a:srgbClr val="0033CC"/>
              </a:solidFill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5740400" y="1601470"/>
            <a:ext cx="576263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endParaRPr lang="zh-CN" altLang="en-US" sz="3600"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6302058" y="2330450"/>
            <a:ext cx="57626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FF0000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endParaRPr lang="zh-CN" altLang="en-US" sz="3600">
              <a:ln w="190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5711190" y="3054033"/>
            <a:ext cx="576263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FF0000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endParaRPr lang="zh-CN" altLang="en-US" sz="3600">
              <a:ln w="19050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FF0000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2604770" y="4092258"/>
            <a:ext cx="5943600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你能用...也...说一句话吗？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4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" y="-171450"/>
            <a:ext cx="1213612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1029970" y="1268730"/>
            <a:ext cx="107943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小练笔：</a:t>
            </a:r>
            <a:endParaRPr lang="zh-CN" altLang="en-US" sz="4000" b="1" dirty="0">
              <a:solidFill>
                <a:srgbClr val="FF0066"/>
              </a:solidFill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FF0066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endParaRPr lang="zh-CN" altLang="en-US" dirty="0">
              <a:solidFill>
                <a:schemeClr val="accent2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accent2"/>
                </a:solidFill>
              </a:rPr>
              <a:t>1</a:t>
            </a:r>
            <a:r>
              <a:rPr lang="zh-CN" altLang="en-US" sz="4800" b="1" dirty="0">
                <a:solidFill>
                  <a:schemeClr val="accent2"/>
                </a:solidFill>
              </a:rPr>
              <a:t>、爷爷在河边钓鱼，我也</a:t>
            </a:r>
            <a:r>
              <a:rPr lang="en-US" altLang="zh-CN" sz="4800" b="1">
                <a:solidFill>
                  <a:schemeClr val="accent2"/>
                </a:solidFill>
              </a:rPr>
              <a:t>_________</a:t>
            </a:r>
            <a:r>
              <a:rPr lang="zh-CN" altLang="en-US" sz="4800" b="1" dirty="0">
                <a:solidFill>
                  <a:schemeClr val="accent2"/>
                </a:solidFill>
              </a:rPr>
              <a:t>。</a:t>
            </a:r>
            <a:endParaRPr lang="zh-CN" altLang="en-US" sz="4800" b="1" dirty="0">
              <a:solidFill>
                <a:schemeClr val="accent2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accent2"/>
                </a:solidFill>
              </a:rPr>
              <a:t>2</a:t>
            </a:r>
            <a:r>
              <a:rPr lang="zh-CN" altLang="en-US" sz="4800" b="1" dirty="0">
                <a:solidFill>
                  <a:schemeClr val="accent2"/>
                </a:solidFill>
              </a:rPr>
              <a:t>、</a:t>
            </a:r>
            <a:r>
              <a:rPr lang="en-US" altLang="zh-CN" sz="4800" b="1" dirty="0">
                <a:solidFill>
                  <a:schemeClr val="accent2"/>
                </a:solidFill>
              </a:rPr>
              <a:t>____________</a:t>
            </a:r>
            <a:r>
              <a:rPr lang="zh-CN" altLang="en-US" sz="4800" b="1" dirty="0">
                <a:solidFill>
                  <a:schemeClr val="accent2"/>
                </a:solidFill>
              </a:rPr>
              <a:t>，妹妹也在看书。</a:t>
            </a:r>
            <a:endParaRPr lang="zh-CN" altLang="en-US" sz="4800" b="1" dirty="0">
              <a:solidFill>
                <a:schemeClr val="accent2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accent2"/>
                </a:solidFill>
              </a:rPr>
              <a:t>3</a:t>
            </a:r>
            <a:r>
              <a:rPr lang="zh-CN" altLang="en-US" sz="4800" b="1" dirty="0">
                <a:solidFill>
                  <a:schemeClr val="accent2"/>
                </a:solidFill>
              </a:rPr>
              <a:t>、</a:t>
            </a:r>
            <a:r>
              <a:rPr lang="en-US" altLang="zh-CN" sz="4800" b="1" dirty="0">
                <a:solidFill>
                  <a:schemeClr val="accent2"/>
                </a:solidFill>
              </a:rPr>
              <a:t>____________</a:t>
            </a:r>
            <a:r>
              <a:rPr lang="zh-CN" altLang="en-US" sz="4800" b="1" dirty="0">
                <a:solidFill>
                  <a:schemeClr val="accent2"/>
                </a:solidFill>
              </a:rPr>
              <a:t>，小明也在</a:t>
            </a:r>
            <a:r>
              <a:rPr lang="en-US" altLang="zh-CN" sz="4800" b="1" dirty="0">
                <a:solidFill>
                  <a:schemeClr val="accent2"/>
                </a:solidFill>
              </a:rPr>
              <a:t>______</a:t>
            </a:r>
            <a:r>
              <a:rPr lang="zh-CN" altLang="en-US" sz="4800" b="1" dirty="0">
                <a:solidFill>
                  <a:schemeClr val="accent2"/>
                </a:solidFill>
              </a:rPr>
              <a:t>。</a:t>
            </a:r>
            <a:endParaRPr lang="zh-CN" altLang="en-US" sz="4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那年秋天的梦幻 - 风动草 口琴版（Cover 游学志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195" y="6849110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webwxgetmsgimg(16)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6195" y="1270"/>
            <a:ext cx="12149455" cy="6847840"/>
          </a:xfrm>
          <a:prstGeom prst="rect">
            <a:avLst/>
          </a:prstGeom>
        </p:spPr>
      </p:pic>
      <p:pic>
        <p:nvPicPr>
          <p:cNvPr id="5" name="图片 4" descr="webwxgetmsgimg(13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5" y="-220345"/>
            <a:ext cx="12148820" cy="7543800"/>
          </a:xfrm>
          <a:prstGeom prst="rect">
            <a:avLst/>
          </a:prstGeom>
        </p:spPr>
      </p:pic>
      <p:pic>
        <p:nvPicPr>
          <p:cNvPr id="6" name="图片 5" descr="webwxgetmsgimg(9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5" y="-342265"/>
            <a:ext cx="12150090" cy="7665720"/>
          </a:xfrm>
          <a:prstGeom prst="rect">
            <a:avLst/>
          </a:prstGeom>
        </p:spPr>
      </p:pic>
      <p:pic>
        <p:nvPicPr>
          <p:cNvPr id="7" name="图片 6" descr="webwxgetmsgimg(15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5" y="-342900"/>
            <a:ext cx="12150725" cy="7666990"/>
          </a:xfrm>
          <a:prstGeom prst="rect">
            <a:avLst/>
          </a:prstGeom>
        </p:spPr>
      </p:pic>
      <p:pic>
        <p:nvPicPr>
          <p:cNvPr id="8" name="图片 7" descr="webwxgetmsgimg(1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95" y="-557530"/>
            <a:ext cx="12148820" cy="7880985"/>
          </a:xfrm>
          <a:prstGeom prst="rect">
            <a:avLst/>
          </a:prstGeom>
        </p:spPr>
      </p:pic>
      <p:pic>
        <p:nvPicPr>
          <p:cNvPr id="9" name="图片 8" descr="webwxgetmsgimg(11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95" y="-342265"/>
            <a:ext cx="12150725" cy="7543165"/>
          </a:xfrm>
          <a:prstGeom prst="rect">
            <a:avLst/>
          </a:prstGeom>
        </p:spPr>
      </p:pic>
      <p:pic>
        <p:nvPicPr>
          <p:cNvPr id="10" name="图片 9" descr="webwxgetmsgimg(1)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95" y="-342265"/>
            <a:ext cx="12150725" cy="7543165"/>
          </a:xfrm>
          <a:prstGeom prst="rect">
            <a:avLst/>
          </a:prstGeom>
        </p:spPr>
      </p:pic>
      <p:pic>
        <p:nvPicPr>
          <p:cNvPr id="11" name="图片 10" descr="webwxgetmsgimg(18)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195" y="-342900"/>
            <a:ext cx="12150725" cy="7543800"/>
          </a:xfrm>
          <a:prstGeom prst="rect">
            <a:avLst/>
          </a:prstGeom>
        </p:spPr>
      </p:pic>
      <p:pic>
        <p:nvPicPr>
          <p:cNvPr id="12" name="图片 11" descr="webwxgetmsgimg"/>
          <p:cNvPicPr>
            <a:picLocks noChangeAspect="1"/>
          </p:cNvPicPr>
          <p:nvPr/>
        </p:nvPicPr>
        <p:blipFill>
          <a:blip r:embed="rId12"/>
          <a:srcRect l="572" t="33081" r="224" b="33763"/>
          <a:stretch>
            <a:fillRect/>
          </a:stretch>
        </p:blipFill>
        <p:spPr>
          <a:xfrm>
            <a:off x="-50800" y="-455930"/>
            <a:ext cx="12292965" cy="7779385"/>
          </a:xfrm>
          <a:prstGeom prst="rect">
            <a:avLst/>
          </a:prstGeom>
        </p:spPr>
      </p:pic>
      <p:pic>
        <p:nvPicPr>
          <p:cNvPr id="13" name="图片 12" descr="webwxgetmsgimg(17)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0800" y="-455295"/>
            <a:ext cx="12292330" cy="7882255"/>
          </a:xfrm>
          <a:prstGeom prst="rect">
            <a:avLst/>
          </a:prstGeom>
        </p:spPr>
      </p:pic>
      <p:pic>
        <p:nvPicPr>
          <p:cNvPr id="15" name="那年秋天的梦幻 - 风动草 口琴版（Cover 游学志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numSld="978" showWhenStopped="0">
                <p:cTn id="64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25605" descr="1"/>
          <p:cNvPicPr>
            <a:picLocks noChangeAspect="1"/>
          </p:cNvPicPr>
          <p:nvPr/>
        </p:nvPicPr>
        <p:blipFill>
          <a:blip r:embed="rId1">
            <a:lum bright="17999" contrast="-12000"/>
          </a:blip>
          <a:stretch>
            <a:fillRect/>
          </a:stretch>
        </p:blipFill>
        <p:spPr>
          <a:xfrm>
            <a:off x="-9525" y="0"/>
            <a:ext cx="12172315" cy="6858000"/>
          </a:xfrm>
          <a:prstGeom prst="rect">
            <a:avLst/>
          </a:prstGeom>
          <a:solidFill>
            <a:schemeClr val="bg1">
              <a:alpha val="6000"/>
            </a:schemeClr>
          </a:solidFill>
          <a:ln w="9525">
            <a:noFill/>
          </a:ln>
        </p:spPr>
      </p:pic>
      <p:sp>
        <p:nvSpPr>
          <p:cNvPr id="33794" name="文本框 175106"/>
          <p:cNvSpPr txBox="1"/>
          <p:nvPr/>
        </p:nvSpPr>
        <p:spPr>
          <a:xfrm>
            <a:off x="927100" y="2099310"/>
            <a:ext cx="949261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4400" dirty="0">
                <a:latin typeface="楷体_GB2312" pitchFamily="1" charset="-122"/>
                <a:ea typeface="楷体_GB2312" pitchFamily="1" charset="-122"/>
              </a:rPr>
              <a:t>把今天学的故事讲给爸爸妈妈听，要讲出自己对故事的感受。</a:t>
            </a:r>
            <a:endParaRPr lang="zh-CN" altLang="en-US" sz="4400">
              <a:latin typeface="楷体_GB2312" pitchFamily="1" charset="-122"/>
              <a:ea typeface="楷体_GB2312" pitchFamily="1" charset="-122"/>
            </a:endParaRPr>
          </a:p>
          <a:p>
            <a:r>
              <a:rPr lang="en-US" altLang="zh-CN" sz="4400">
                <a:latin typeface="楷体_GB2312" pitchFamily="1" charset="-122"/>
                <a:ea typeface="楷体_GB2312" pitchFamily="1" charset="-122"/>
              </a:rPr>
              <a:t>    </a:t>
            </a:r>
            <a:endParaRPr lang="zh-CN" altLang="en-US" sz="4400" b="0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3795" name="图片 175107" descr="header-parentwor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0"/>
            <a:ext cx="21336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文本框 175108"/>
          <p:cNvSpPr txBox="1"/>
          <p:nvPr/>
        </p:nvSpPr>
        <p:spPr>
          <a:xfrm>
            <a:off x="2286000" y="685800"/>
            <a:ext cx="19812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zh-CN" altLang="en-US" sz="4000" b="0" dirty="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rPr>
              <a:t>作业：</a:t>
            </a:r>
            <a:endParaRPr lang="zh-CN" altLang="en-US" sz="4000" b="0" dirty="0">
              <a:solidFill>
                <a:srgbClr val="FF00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63489"/>
          <p:cNvSpPr>
            <a:spLocks noGrp="1"/>
          </p:cNvSpPr>
          <p:nvPr>
            <p:ph type="title"/>
          </p:nvPr>
        </p:nvSpPr>
        <p:spPr>
          <a:xfrm>
            <a:off x="623888" y="819785"/>
            <a:ext cx="10945812" cy="15240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</a:rPr>
              <a:t>          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从前，这里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只有</a:t>
            </a:r>
            <a:r>
              <a:rPr lang="zh-CN" altLang="en-US" sz="5400" b="1" dirty="0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一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棵树，树上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只有</a:t>
            </a:r>
            <a:r>
              <a:rPr lang="zh-CN" altLang="en-US" sz="5400" b="1" dirty="0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一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个鸟窝，鸟窝里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只有</a:t>
            </a:r>
            <a:r>
              <a:rPr lang="zh-CN" altLang="en-US" sz="5400" b="1" dirty="0">
                <a:solidFill>
                  <a:srgbClr val="0070C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一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只喜鹊。</a:t>
            </a:r>
            <a:b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</a:b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</a:t>
            </a:r>
            <a:r>
              <a:rPr lang="zh-CN" altLang="en-US" sz="5400" b="1" dirty="0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树很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孤单</a:t>
            </a:r>
            <a:r>
              <a:rPr lang="zh-CN" altLang="en-US" sz="5400" b="1" dirty="0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，喜鹊也很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孤单。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30723" name="图片 63491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2654935"/>
            <a:ext cx="11233150" cy="4203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2292" descr="QQ截图未命名"/>
          <p:cNvPicPr>
            <a:picLocks noChangeAspect="1"/>
          </p:cNvPicPr>
          <p:nvPr/>
        </p:nvPicPr>
        <p:blipFill>
          <a:blip r:embed="rId1"/>
          <a:srcRect b="2157"/>
          <a:stretch>
            <a:fillRect/>
          </a:stretch>
        </p:blipFill>
        <p:spPr>
          <a:xfrm>
            <a:off x="6209665" y="146050"/>
            <a:ext cx="5553710" cy="4449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0830" y="4595495"/>
            <a:ext cx="116103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  </a:t>
            </a:r>
            <a:r>
              <a:rPr lang="en-US" altLang="zh-CN" sz="5400" b="1">
                <a:latin typeface="楷体" panose="02010609060101010101" pitchFamily="1" charset="-122"/>
                <a:ea typeface="楷体" panose="02010609060101010101" pitchFamily="1" charset="-122"/>
              </a:rPr>
              <a:t>  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后来，这里种了</a:t>
            </a:r>
            <a:r>
              <a:rPr lang="zh-CN" altLang="en-US" sz="5400" b="1">
                <a:solidFill>
                  <a:schemeClr val="accent5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好多好多</a:t>
            </a:r>
            <a:r>
              <a:rPr lang="zh-CN" altLang="en-US" sz="5400" b="1">
                <a:latin typeface="楷体" panose="02010609060101010101" pitchFamily="1" charset="-122"/>
                <a:ea typeface="楷体" panose="02010609060101010101" pitchFamily="1" charset="-122"/>
              </a:rPr>
              <a:t>树，每棵树上都有鸟窝，每个鸟窝里都有喜鹊。</a:t>
            </a:r>
            <a:endParaRPr lang="zh-CN" altLang="en-US" sz="5400" b="1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14343" name="图片 3" descr="QQ图片201703211543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" y="313690"/>
            <a:ext cx="5224780" cy="3919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右箭头 2"/>
          <p:cNvSpPr/>
          <p:nvPr/>
        </p:nvSpPr>
        <p:spPr>
          <a:xfrm>
            <a:off x="5212715" y="2385695"/>
            <a:ext cx="996950" cy="521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83070" y="521970"/>
            <a:ext cx="3836670" cy="4237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82600"/>
            <a:ext cx="4296410" cy="4276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16405" y="5154930"/>
            <a:ext cx="50666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一朵花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40880" y="5154930"/>
            <a:ext cx="3321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好多好多花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93" b="6847"/>
          <a:stretch>
            <a:fillRect/>
          </a:stretch>
        </p:blipFill>
        <p:spPr>
          <a:xfrm>
            <a:off x="35560" y="5080"/>
            <a:ext cx="5563870" cy="2681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770" y="5080"/>
            <a:ext cx="5481320" cy="2681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39850" y="3013710"/>
            <a:ext cx="4259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一条鱼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9640" y="2894965"/>
            <a:ext cx="4259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好多好多鱼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" y="3843020"/>
            <a:ext cx="5563235" cy="2189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3187" b="6508"/>
          <a:stretch>
            <a:fillRect/>
          </a:stretch>
        </p:blipFill>
        <p:spPr>
          <a:xfrm>
            <a:off x="6668770" y="3843655"/>
            <a:ext cx="5262245" cy="21888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08430" y="6032500"/>
            <a:ext cx="28181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一棵树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0310" y="6032500"/>
            <a:ext cx="3697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1" charset="-122"/>
                <a:ea typeface="楷体" panose="02010609060101010101" pitchFamily="1" charset="-122"/>
              </a:rPr>
              <a:t>好多好多树</a:t>
            </a:r>
            <a:endParaRPr lang="zh-CN" altLang="en-US" sz="480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2292" descr="QQ截图未命名"/>
          <p:cNvPicPr>
            <a:picLocks noChangeAspect="1"/>
          </p:cNvPicPr>
          <p:nvPr/>
        </p:nvPicPr>
        <p:blipFill>
          <a:blip r:embed="rId1"/>
          <a:srcRect r="725" b="2448"/>
          <a:stretch>
            <a:fillRect/>
          </a:stretch>
        </p:blipFill>
        <p:spPr>
          <a:xfrm>
            <a:off x="1624965" y="29210"/>
            <a:ext cx="8261985" cy="4336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-146050" y="4704715"/>
            <a:ext cx="114865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</a:t>
            </a:r>
            <a:r>
              <a:rPr lang="en-US" altLang="zh-CN" sz="4800" b="1">
                <a:latin typeface="楷体" panose="02010609060101010101" pitchFamily="1" charset="-122"/>
                <a:ea typeface="楷体" panose="02010609060101010101" pitchFamily="1" charset="-122"/>
              </a:rPr>
              <a:t>   </a:t>
            </a:r>
            <a:r>
              <a:rPr lang="zh-CN" altLang="en-US" sz="6000" b="1">
                <a:latin typeface="楷体" panose="02010609060101010101" pitchFamily="1" charset="-122"/>
                <a:ea typeface="楷体" panose="02010609060101010101" pitchFamily="1" charset="-122"/>
              </a:rPr>
              <a:t>树有了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邻居</a:t>
            </a:r>
            <a:r>
              <a:rPr lang="zh-CN" altLang="en-US" sz="6000" b="1">
                <a:latin typeface="楷体" panose="02010609060101010101" pitchFamily="1" charset="-122"/>
                <a:ea typeface="楷体" panose="02010609060101010101" pitchFamily="1" charset="-122"/>
              </a:rPr>
              <a:t>，喜鹊也有了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邻居</a:t>
            </a:r>
            <a:r>
              <a:rPr lang="zh-CN" altLang="en-US" sz="6000" b="1"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endParaRPr lang="zh-CN" altLang="en-US" sz="6000" b="1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06880" y="229235"/>
            <a:ext cx="8215630" cy="63925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96745" y="506095"/>
            <a:ext cx="8630920" cy="62522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WPS 演示</Application>
  <PresentationFormat>宽屏</PresentationFormat>
  <Paragraphs>80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Gulim</vt:lpstr>
      <vt:lpstr>华文彩云</vt:lpstr>
      <vt:lpstr>楷体_GB2312</vt:lpstr>
      <vt:lpstr>楷体</vt:lpstr>
      <vt:lpstr>Times New Roman</vt:lpstr>
      <vt:lpstr>Malgun Gothic</vt:lpstr>
      <vt:lpstr>微软雅黑</vt:lpstr>
      <vt:lpstr>Arial Unicode MS</vt:lpstr>
      <vt:lpstr>Calibri Light</vt:lpstr>
      <vt:lpstr>Calibri</vt:lpstr>
      <vt:lpstr>隶书</vt:lpstr>
      <vt:lpstr>新宋体</vt:lpstr>
      <vt:lpstr>Office 主题</vt:lpstr>
      <vt:lpstr>6 树 和 喜 鹊</vt:lpstr>
      <vt:lpstr>PowerPoint 演示文稿</vt:lpstr>
      <vt:lpstr>          从前，这里只有一棵树，树上只有一个鸟窝，鸟窝里只有一只喜鹊。    树很孤单，喜鹊也很孤单。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汪峰</cp:lastModifiedBy>
  <cp:revision>31</cp:revision>
  <dcterms:created xsi:type="dcterms:W3CDTF">2015-05-05T08:02:00Z</dcterms:created>
  <dcterms:modified xsi:type="dcterms:W3CDTF">2018-03-12T15:03:50Z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