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412" r:id="rId2"/>
    <p:sldId id="411" r:id="rId3"/>
    <p:sldId id="414" r:id="rId4"/>
    <p:sldId id="457" r:id="rId5"/>
    <p:sldId id="336" r:id="rId6"/>
    <p:sldId id="337" r:id="rId7"/>
    <p:sldId id="419" r:id="rId8"/>
    <p:sldId id="338" r:id="rId9"/>
    <p:sldId id="339" r:id="rId10"/>
    <p:sldId id="422" r:id="rId11"/>
    <p:sldId id="461" r:id="rId12"/>
    <p:sldId id="341" r:id="rId13"/>
    <p:sldId id="463" r:id="rId14"/>
    <p:sldId id="344" r:id="rId15"/>
    <p:sldId id="423" r:id="rId16"/>
    <p:sldId id="343" r:id="rId17"/>
    <p:sldId id="443" r:id="rId18"/>
    <p:sldId id="348" r:id="rId19"/>
    <p:sldId id="445" r:id="rId20"/>
    <p:sldId id="349" r:id="rId21"/>
    <p:sldId id="462" r:id="rId22"/>
    <p:sldId id="464" r:id="rId23"/>
    <p:sldId id="447" r:id="rId24"/>
    <p:sldId id="446" r:id="rId25"/>
    <p:sldId id="449" r:id="rId26"/>
    <p:sldId id="460" r:id="rId27"/>
  </p:sldIdLst>
  <p:sldSz cx="12192000" cy="6858000"/>
  <p:notesSz cx="6858000" cy="9144000"/>
  <p:embeddedFontLst>
    <p:embeddedFont>
      <p:font typeface="方正清刻本悦宋简体" charset="-122"/>
      <p:regular r:id="rId29"/>
    </p:embeddedFont>
    <p:embeddedFont>
      <p:font typeface="楷体_GB2312" charset="-12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黑体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Calibri Light" pitchFamily="34" charset="0"/>
      <p:regular r:id="rId38"/>
      <p:italic r:id="rId3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6FF99"/>
    <a:srgbClr val="0000FF"/>
    <a:srgbClr val="7491C8"/>
    <a:srgbClr val="C8E5D3"/>
    <a:srgbClr val="563728"/>
    <a:srgbClr val="FAAF4E"/>
    <a:srgbClr val="EBEBE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18" y="-108"/>
      </p:cViewPr>
      <p:guideLst>
        <p:guide orient="horz" pos="2048"/>
        <p:guide pos="371"/>
        <p:guide pos="741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43E53-7F23-4329-9796-3C70DA511E84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1D581-9603-425A-81BE-212BD7A5C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D581-9603-425A-81BE-212BD7A5C99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BEEEC-F176-4B64-8ED0-399F500A4B5B}" type="datetimeFigureOut">
              <a:rPr lang="zh-CN" altLang="en-US" smtClean="0"/>
              <a:pPr/>
              <a:t>2018/3/19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21DA2-4B5D-46E7-B240-D9295DDC43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"/>
          <p:cNvGrpSpPr/>
          <p:nvPr/>
        </p:nvGrpSpPr>
        <p:grpSpPr bwMode="auto">
          <a:xfrm flipH="1">
            <a:off x="1662113" y="3894138"/>
            <a:ext cx="3724275" cy="1754187"/>
            <a:chOff x="399075" y="4188714"/>
            <a:chExt cx="3723198" cy="1754326"/>
          </a:xfrm>
        </p:grpSpPr>
        <p:sp>
          <p:nvSpPr>
            <p:cNvPr id="35" name="矩形 34"/>
            <p:cNvSpPr/>
            <p:nvPr/>
          </p:nvSpPr>
          <p:spPr>
            <a:xfrm>
              <a:off x="3798517" y="4188714"/>
              <a:ext cx="323756" cy="830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3420801" y="4188714"/>
              <a:ext cx="323756" cy="830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3043085" y="4188714"/>
              <a:ext cx="323756" cy="17543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665369" y="4188714"/>
              <a:ext cx="323756" cy="830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2287654" y="4188714"/>
              <a:ext cx="323756" cy="10160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909938" y="4188714"/>
              <a:ext cx="323756" cy="17543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532222" y="4188714"/>
              <a:ext cx="323756" cy="13844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506" y="4188714"/>
              <a:ext cx="323756" cy="13844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76791" y="4188714"/>
              <a:ext cx="323756" cy="13844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99075" y="4188714"/>
              <a:ext cx="323756" cy="13844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2"/>
          <a:stretch>
            <a:fillRect/>
          </a:stretch>
        </p:blipFill>
        <p:spPr bwMode="auto">
          <a:xfrm>
            <a:off x="5886450" y="2038350"/>
            <a:ext cx="676275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741930" y="353060"/>
            <a:ext cx="718947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en-US" sz="88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传统节日</a:t>
            </a:r>
          </a:p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第二课时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980" t="2698" r="14097" b="3282"/>
          <a:stretch>
            <a:fillRect/>
          </a:stretch>
        </p:blipFill>
        <p:spPr>
          <a:xfrm>
            <a:off x="26988" y="-1905"/>
            <a:ext cx="1797050" cy="1447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93485" y="1428750"/>
            <a:ext cx="477583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4000" b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“</a:t>
            </a:r>
            <a:r>
              <a:rPr lang="zh-CN" altLang="en-US" sz="4000" b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清明节，雨纷纷”，此景此情，让我们不禁想起诗句</a:t>
            </a:r>
            <a:r>
              <a:rPr lang="en-US" altLang="zh-CN" sz="4000" b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_________________</a:t>
            </a:r>
            <a:r>
              <a:rPr lang="zh-CN" altLang="en-US" sz="4000" b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</a:t>
            </a:r>
            <a:r>
              <a:rPr lang="en-US" altLang="zh-CN" sz="4000" b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__________________</a:t>
            </a:r>
            <a:r>
              <a:rPr lang="zh-CN" altLang="zh-CN" sz="4000" b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3" name="图片 2" descr="雨中的清明节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270" y="252095"/>
            <a:ext cx="5281295" cy="620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9616" y="1196753"/>
            <a:ext cx="60718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关于清明节的古诗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清明时节雨纷纷，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路上行人欲断魂。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借问酒家何处有？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牧童遥指杏花村。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102603" y="6069733"/>
            <a:ext cx="2165351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313217" y="6206950"/>
            <a:ext cx="168698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6720" y="6346651"/>
            <a:ext cx="71966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53654" y="6404240"/>
            <a:ext cx="960967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510230" y="205637"/>
            <a:ext cx="2708717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421"/>
            <a:ext cx="788299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5935" y="762000"/>
            <a:ext cx="92602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过</a:t>
            </a:r>
            <a:r>
              <a:rPr lang="zh-CN" altLang="en-US" sz="6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端午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，赛龙舟，</a:t>
            </a:r>
          </a:p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粽子艾香满堂飘。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BFAE5">
                  <a:alpha val="100000"/>
                </a:srgbClr>
              </a:clrFrom>
              <a:clrTo>
                <a:srgbClr val="FBFAE5">
                  <a:alpha val="100000"/>
                  <a:alpha val="0"/>
                </a:srgbClr>
              </a:clrTo>
            </a:clrChange>
          </a:blip>
          <a:srcRect l="367" t="4599" r="922" b="6280"/>
          <a:stretch>
            <a:fillRect/>
          </a:stretch>
        </p:blipFill>
        <p:spPr>
          <a:xfrm>
            <a:off x="8928735" y="3437890"/>
            <a:ext cx="3183255" cy="296481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55600" y="3597275"/>
            <a:ext cx="7208520" cy="2245360"/>
            <a:chOff x="560" y="5665"/>
            <a:chExt cx="11352" cy="3536"/>
          </a:xfrm>
        </p:grpSpPr>
        <p:sp>
          <p:nvSpPr>
            <p:cNvPr id="7" name="矩形标注 6"/>
            <p:cNvSpPr/>
            <p:nvPr/>
          </p:nvSpPr>
          <p:spPr>
            <a:xfrm flipV="1">
              <a:off x="560" y="5665"/>
              <a:ext cx="11352" cy="3535"/>
            </a:xfrm>
            <a:prstGeom prst="wedgeRectCallout">
              <a:avLst/>
            </a:prstGeom>
            <a:solidFill>
              <a:srgbClr val="C8E5D3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0" y="5665"/>
              <a:ext cx="11033" cy="3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_GB2312" panose="02010609030101010101" charset="-122"/>
                  <a:ea typeface="楷体_GB2312" panose="02010609030101010101" charset="-122"/>
                </a:rPr>
                <a:t>端午节的来历：</a:t>
              </a:r>
            </a:p>
            <a:p>
              <a:r>
                <a:rPr lang="zh-CN" altLang="en-US" sz="2800" b="1">
                  <a:latin typeface="楷体_GB2312" panose="02010609030101010101" charset="-122"/>
                  <a:ea typeface="楷体_GB2312" panose="02010609030101010101" charset="-122"/>
                </a:rPr>
                <a:t>         为纪念历史上伟大的诗人屈原。屈原在悲愤绝望中于五月初五投汨罗江而死。人们为了纪念他才有了端午节，才有了吃粽子、赛龙舟等习俗。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1303500376,2867806893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1797" y="2924945"/>
            <a:ext cx="7715304" cy="3843351"/>
          </a:xfrm>
          <a:prstGeom prst="rect">
            <a:avLst/>
          </a:prstGeom>
        </p:spPr>
      </p:pic>
      <p:pic>
        <p:nvPicPr>
          <p:cNvPr id="8" name="图片 7" descr="u=2154052208,3848695357&amp;fm=27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43" y="99442"/>
            <a:ext cx="6350000" cy="325755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6576053" y="476672"/>
            <a:ext cx="5615947" cy="1357322"/>
          </a:xfrm>
          <a:prstGeom prst="cloudCallout">
            <a:avLst>
              <a:gd name="adj1" fmla="val -26091"/>
              <a:gd name="adj2" fmla="val 95827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端午节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5935" y="762000"/>
            <a:ext cx="92602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七月七，来</a:t>
            </a:r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乞巧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，</a:t>
            </a:r>
          </a:p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牛郎织</a:t>
            </a:r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女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会鹊桥。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l="1667" b="6939"/>
          <a:stretch>
            <a:fillRect/>
          </a:stretch>
        </p:blipFill>
        <p:spPr>
          <a:xfrm>
            <a:off x="4314190" y="2834640"/>
            <a:ext cx="3563620" cy="3727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88655" y="4227195"/>
            <a:ext cx="2225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sym typeface="+mn-ea"/>
              </a:rPr>
              <a:t>会鹊桥？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牛郎和织女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2940" y="247650"/>
            <a:ext cx="8257540" cy="5320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28720" y="5668645"/>
            <a:ext cx="47351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牛郎和织女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262" b="5164"/>
          <a:stretch>
            <a:fillRect/>
          </a:stretch>
        </p:blipFill>
        <p:spPr>
          <a:xfrm>
            <a:off x="-12700" y="-5715"/>
            <a:ext cx="12229465" cy="685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295" y="4331335"/>
            <a:ext cx="807910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过</a:t>
            </a:r>
            <a:r>
              <a:rPr lang="zh-CN" altLang="en-US" sz="6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中秋</a:t>
            </a:r>
            <a:r>
              <a:rPr lang="zh-CN" altLang="en-US" sz="6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，吃月饼，</a:t>
            </a:r>
            <a:endParaRPr lang="zh-CN" altLang="en-US" sz="66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十五圆月当空照。</a:t>
            </a:r>
            <a:endParaRPr lang="zh-CN" altLang="en-US" sz="6600" b="1"/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69545" y="-5715"/>
            <a:ext cx="12386310" cy="3467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700" y="6595745"/>
            <a:ext cx="12229465" cy="257175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吃月赏月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2415" y="485140"/>
            <a:ext cx="8802370" cy="5887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40700" y="751205"/>
            <a:ext cx="186690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 sz="6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团圆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26410" y="762000"/>
            <a:ext cx="92602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重阳节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，要敬老，</a:t>
            </a: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踏秋赏菊去登高。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760" y="3378835"/>
            <a:ext cx="11864340" cy="2847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2820" y="2700020"/>
            <a:ext cx="10515600" cy="2919730"/>
          </a:xfrm>
        </p:spPr>
        <p:txBody>
          <a:bodyPr>
            <a:norm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登高节     重九节    晒秋节     </a:t>
            </a:r>
            <a:br>
              <a:rPr lang="zh-CN" altLang="en-US" sz="6000" b="1">
                <a:solidFill>
                  <a:srgbClr val="FF0000"/>
                </a:solidFill>
              </a:rPr>
            </a:br>
            <a:r>
              <a:rPr lang="zh-CN" altLang="en-US" sz="6000" b="1">
                <a:solidFill>
                  <a:srgbClr val="FF0000"/>
                </a:solidFill>
              </a:rPr>
              <a:t/>
            </a:r>
            <a:br>
              <a:rPr lang="zh-CN" altLang="en-US" sz="6000" b="1">
                <a:solidFill>
                  <a:srgbClr val="FF0000"/>
                </a:solidFill>
              </a:rPr>
            </a:br>
            <a:r>
              <a:rPr lang="zh-CN" altLang="en-US" sz="6000" b="1">
                <a:solidFill>
                  <a:srgbClr val="FF0000"/>
                </a:solidFill>
              </a:rPr>
              <a:t>茱萸节     菊花节</a:t>
            </a:r>
            <a:r>
              <a:rPr lang="en-US" altLang="zh-CN" sz="6000" b="1">
                <a:solidFill>
                  <a:srgbClr val="FF0000"/>
                </a:solidFill>
              </a:rPr>
              <a:t>......</a:t>
            </a:r>
          </a:p>
        </p:txBody>
      </p:sp>
      <p:sp>
        <p:nvSpPr>
          <p:cNvPr id="3" name="矩形 2"/>
          <p:cNvSpPr/>
          <p:nvPr/>
        </p:nvSpPr>
        <p:spPr>
          <a:xfrm>
            <a:off x="2007235" y="763905"/>
            <a:ext cx="84467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72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重阳节又叫什么节？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TextBox 30"/>
          <p:cNvSpPr txBox="1"/>
          <p:nvPr/>
        </p:nvSpPr>
        <p:spPr>
          <a:xfrm>
            <a:off x="393700" y="518795"/>
            <a:ext cx="1146492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传   统   贴   宵   巷</a:t>
            </a:r>
          </a:p>
          <a:p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祭   舟   艾   堂   乞</a:t>
            </a:r>
          </a:p>
          <a:p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巧   郎   饼   赏   菊</a:t>
            </a:r>
          </a:p>
        </p:txBody>
      </p:sp>
      <p:pic>
        <p:nvPicPr>
          <p:cNvPr id="2" name="图片 1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8890"/>
            <a:ext cx="2461895" cy="1959610"/>
          </a:xfrm>
          <a:prstGeom prst="rect">
            <a:avLst/>
          </a:prstGeom>
        </p:spPr>
      </p:pic>
      <p:pic>
        <p:nvPicPr>
          <p:cNvPr id="20" name="图片 19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5705" y="2397125"/>
            <a:ext cx="2428875" cy="1933575"/>
          </a:xfrm>
          <a:prstGeom prst="rect">
            <a:avLst/>
          </a:prstGeom>
        </p:spPr>
      </p:pic>
      <p:pic>
        <p:nvPicPr>
          <p:cNvPr id="18" name="图片 17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2370455"/>
            <a:ext cx="2461895" cy="1959610"/>
          </a:xfrm>
          <a:prstGeom prst="rect">
            <a:avLst/>
          </a:prstGeom>
        </p:spPr>
      </p:pic>
      <p:pic>
        <p:nvPicPr>
          <p:cNvPr id="5" name="图片 4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0275" y="8890"/>
            <a:ext cx="2374265" cy="1959610"/>
          </a:xfrm>
          <a:prstGeom prst="rect">
            <a:avLst/>
          </a:prstGeom>
        </p:spPr>
      </p:pic>
      <p:pic>
        <p:nvPicPr>
          <p:cNvPr id="6" name="图片 5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5705" y="34925"/>
            <a:ext cx="2428875" cy="1933575"/>
          </a:xfrm>
          <a:prstGeom prst="rect">
            <a:avLst/>
          </a:prstGeom>
        </p:spPr>
      </p:pic>
      <p:pic>
        <p:nvPicPr>
          <p:cNvPr id="7" name="图片 6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4580" y="22225"/>
            <a:ext cx="2462530" cy="1960245"/>
          </a:xfrm>
          <a:prstGeom prst="rect">
            <a:avLst/>
          </a:prstGeom>
        </p:spPr>
      </p:pic>
      <p:pic>
        <p:nvPicPr>
          <p:cNvPr id="8" name="图片 7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6475" y="8890"/>
            <a:ext cx="2463800" cy="1946275"/>
          </a:xfrm>
          <a:prstGeom prst="rect">
            <a:avLst/>
          </a:prstGeom>
        </p:spPr>
      </p:pic>
      <p:pic>
        <p:nvPicPr>
          <p:cNvPr id="19" name="图片 18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0275" y="2357120"/>
            <a:ext cx="2374265" cy="1959610"/>
          </a:xfrm>
          <a:prstGeom prst="rect">
            <a:avLst/>
          </a:prstGeom>
        </p:spPr>
      </p:pic>
      <p:pic>
        <p:nvPicPr>
          <p:cNvPr id="21" name="图片 20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4580" y="2370455"/>
            <a:ext cx="2462530" cy="1960245"/>
          </a:xfrm>
          <a:prstGeom prst="rect">
            <a:avLst/>
          </a:prstGeom>
        </p:spPr>
      </p:pic>
      <p:pic>
        <p:nvPicPr>
          <p:cNvPr id="22" name="图片 21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6475" y="2357120"/>
            <a:ext cx="2463800" cy="1946275"/>
          </a:xfrm>
          <a:prstGeom prst="rect">
            <a:avLst/>
          </a:prstGeom>
        </p:spPr>
      </p:pic>
      <p:pic>
        <p:nvPicPr>
          <p:cNvPr id="28" name="图片 27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4591685"/>
            <a:ext cx="2461895" cy="1959610"/>
          </a:xfrm>
          <a:prstGeom prst="rect">
            <a:avLst/>
          </a:prstGeom>
        </p:spPr>
      </p:pic>
      <p:pic>
        <p:nvPicPr>
          <p:cNvPr id="29" name="图片 28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0275" y="4578350"/>
            <a:ext cx="2374265" cy="1959610"/>
          </a:xfrm>
          <a:prstGeom prst="rect">
            <a:avLst/>
          </a:prstGeom>
        </p:spPr>
      </p:pic>
      <p:pic>
        <p:nvPicPr>
          <p:cNvPr id="30" name="图片 29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5705" y="4604385"/>
            <a:ext cx="2428875" cy="1933575"/>
          </a:xfrm>
          <a:prstGeom prst="rect">
            <a:avLst/>
          </a:prstGeom>
        </p:spPr>
      </p:pic>
      <p:pic>
        <p:nvPicPr>
          <p:cNvPr id="31" name="图片 30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4580" y="4591685"/>
            <a:ext cx="2462530" cy="1960245"/>
          </a:xfrm>
          <a:prstGeom prst="rect">
            <a:avLst/>
          </a:prstGeom>
        </p:spPr>
      </p:pic>
      <p:pic>
        <p:nvPicPr>
          <p:cNvPr id="32" name="图片 31" descr="饺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6475" y="4578350"/>
            <a:ext cx="2463800" cy="194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22320" y="626745"/>
            <a:ext cx="62217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转眼又是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新春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到，</a:t>
            </a: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全家团圆真热闹。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8585" y="2564765"/>
            <a:ext cx="6462395" cy="3818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2260" y="820420"/>
            <a:ext cx="2746375" cy="5230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9590" y="752475"/>
            <a:ext cx="2746375" cy="5297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980" t="2698" r="14097" b="3282"/>
          <a:stretch>
            <a:fillRect/>
          </a:stretch>
        </p:blipFill>
        <p:spPr>
          <a:xfrm>
            <a:off x="1525270" y="394335"/>
            <a:ext cx="1797050" cy="1447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2"/>
          <p:cNvGrpSpPr/>
          <p:nvPr/>
        </p:nvGrpSpPr>
        <p:grpSpPr>
          <a:xfrm>
            <a:off x="48260" y="4117975"/>
            <a:ext cx="11670030" cy="1964690"/>
            <a:chOff x="76" y="6485"/>
            <a:chExt cx="18378" cy="3094"/>
          </a:xfrm>
        </p:grpSpPr>
        <p:sp>
          <p:nvSpPr>
            <p:cNvPr id="64" name="椭圆 63"/>
            <p:cNvSpPr/>
            <p:nvPr/>
          </p:nvSpPr>
          <p:spPr>
            <a:xfrm>
              <a:off x="76" y="6485"/>
              <a:ext cx="3248" cy="3093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55" y="7088"/>
              <a:ext cx="1089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7200" b="1">
                  <a:solidFill>
                    <a:schemeClr val="accent3"/>
                  </a:solidFill>
                  <a:effectLst/>
                </a:rPr>
                <a:t>1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3033" y="6487"/>
              <a:ext cx="3248" cy="3093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113" y="7089"/>
              <a:ext cx="1089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7200" b="1">
                  <a:solidFill>
                    <a:schemeClr val="accent3"/>
                  </a:solidFill>
                  <a:effectLst/>
                </a:rPr>
                <a:t>2</a:t>
              </a:r>
            </a:p>
          </p:txBody>
        </p:sp>
        <p:sp>
          <p:nvSpPr>
            <p:cNvPr id="68" name="椭圆 67"/>
            <p:cNvSpPr/>
            <p:nvPr/>
          </p:nvSpPr>
          <p:spPr>
            <a:xfrm>
              <a:off x="15206" y="6486"/>
              <a:ext cx="3248" cy="3093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6286" y="7199"/>
              <a:ext cx="1089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7200" b="1">
                  <a:solidFill>
                    <a:schemeClr val="accent3"/>
                  </a:solidFill>
                  <a:effectLst/>
                </a:rPr>
                <a:t>6</a:t>
              </a:r>
            </a:p>
          </p:txBody>
        </p:sp>
        <p:sp>
          <p:nvSpPr>
            <p:cNvPr id="70" name="椭圆 69"/>
            <p:cNvSpPr/>
            <p:nvPr/>
          </p:nvSpPr>
          <p:spPr>
            <a:xfrm>
              <a:off x="12300" y="6487"/>
              <a:ext cx="3248" cy="3093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9217" y="6486"/>
              <a:ext cx="3248" cy="3093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3380" y="7197"/>
              <a:ext cx="1089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7200" b="1">
                  <a:solidFill>
                    <a:schemeClr val="accent3"/>
                  </a:solidFill>
                  <a:effectLst/>
                </a:rPr>
                <a:t>5</a:t>
              </a:r>
            </a:p>
          </p:txBody>
        </p:sp>
        <p:sp>
          <p:nvSpPr>
            <p:cNvPr id="74" name="椭圆 73"/>
            <p:cNvSpPr/>
            <p:nvPr/>
          </p:nvSpPr>
          <p:spPr>
            <a:xfrm>
              <a:off x="6134" y="6487"/>
              <a:ext cx="3248" cy="3093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7213" y="7090"/>
              <a:ext cx="1089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7200" b="1">
                  <a:solidFill>
                    <a:schemeClr val="accent3"/>
                  </a:solidFill>
                  <a:effectLst/>
                </a:rPr>
                <a:t>3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10296" y="7199"/>
              <a:ext cx="1089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7200" b="1">
                  <a:solidFill>
                    <a:schemeClr val="accent3"/>
                  </a:solidFill>
                  <a:effectLst/>
                </a:rPr>
                <a:t>4</a:t>
              </a:r>
            </a:p>
          </p:txBody>
        </p:sp>
      </p:grpSp>
      <p:grpSp>
        <p:nvGrpSpPr>
          <p:cNvPr id="3" name="组合 79"/>
          <p:cNvGrpSpPr/>
          <p:nvPr/>
        </p:nvGrpSpPr>
        <p:grpSpPr>
          <a:xfrm>
            <a:off x="338455" y="611505"/>
            <a:ext cx="1882140" cy="1615440"/>
            <a:chOff x="533" y="963"/>
            <a:chExt cx="2964" cy="2544"/>
          </a:xfrm>
        </p:grpSpPr>
        <p:sp>
          <p:nvSpPr>
            <p:cNvPr id="11" name="Oval 18"/>
            <p:cNvSpPr/>
            <p:nvPr/>
          </p:nvSpPr>
          <p:spPr>
            <a:xfrm>
              <a:off x="533" y="963"/>
              <a:ext cx="2965" cy="254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3" y="1630"/>
              <a:ext cx="29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端午节</a:t>
              </a:r>
            </a:p>
          </p:txBody>
        </p:sp>
      </p:grpSp>
      <p:grpSp>
        <p:nvGrpSpPr>
          <p:cNvPr id="4" name="组合 78"/>
          <p:cNvGrpSpPr/>
          <p:nvPr/>
        </p:nvGrpSpPr>
        <p:grpSpPr>
          <a:xfrm>
            <a:off x="2221230" y="611505"/>
            <a:ext cx="1882140" cy="1615440"/>
            <a:chOff x="3498" y="963"/>
            <a:chExt cx="2964" cy="2544"/>
          </a:xfrm>
        </p:grpSpPr>
        <p:sp>
          <p:nvSpPr>
            <p:cNvPr id="18" name="Oval 17"/>
            <p:cNvSpPr/>
            <p:nvPr/>
          </p:nvSpPr>
          <p:spPr>
            <a:xfrm>
              <a:off x="3498" y="963"/>
              <a:ext cx="2919" cy="2545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98" y="1773"/>
              <a:ext cx="29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清明节</a:t>
              </a:r>
            </a:p>
          </p:txBody>
        </p:sp>
      </p:grpSp>
      <p:grpSp>
        <p:nvGrpSpPr>
          <p:cNvPr id="5" name="组合 77"/>
          <p:cNvGrpSpPr/>
          <p:nvPr/>
        </p:nvGrpSpPr>
        <p:grpSpPr>
          <a:xfrm>
            <a:off x="4074795" y="611505"/>
            <a:ext cx="1882140" cy="1706880"/>
            <a:chOff x="6417" y="963"/>
            <a:chExt cx="2964" cy="2688"/>
          </a:xfrm>
        </p:grpSpPr>
        <p:sp>
          <p:nvSpPr>
            <p:cNvPr id="19" name="Oval 18"/>
            <p:cNvSpPr/>
            <p:nvPr/>
          </p:nvSpPr>
          <p:spPr>
            <a:xfrm>
              <a:off x="6417" y="963"/>
              <a:ext cx="2965" cy="26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417" y="1773"/>
              <a:ext cx="29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元宵节</a:t>
              </a:r>
            </a:p>
          </p:txBody>
        </p:sp>
      </p:grpSp>
      <p:grpSp>
        <p:nvGrpSpPr>
          <p:cNvPr id="6" name="组合 76"/>
          <p:cNvGrpSpPr/>
          <p:nvPr/>
        </p:nvGrpSpPr>
        <p:grpSpPr>
          <a:xfrm>
            <a:off x="5957570" y="611505"/>
            <a:ext cx="2200910" cy="1661160"/>
            <a:chOff x="9382" y="963"/>
            <a:chExt cx="3466" cy="2616"/>
          </a:xfrm>
        </p:grpSpPr>
        <p:sp>
          <p:nvSpPr>
            <p:cNvPr id="23" name="Oval 17"/>
            <p:cNvSpPr/>
            <p:nvPr/>
          </p:nvSpPr>
          <p:spPr>
            <a:xfrm>
              <a:off x="9382" y="963"/>
              <a:ext cx="2919" cy="261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884" y="1773"/>
              <a:ext cx="29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春节</a:t>
              </a:r>
            </a:p>
          </p:txBody>
        </p:sp>
      </p:grpSp>
      <p:grpSp>
        <p:nvGrpSpPr>
          <p:cNvPr id="7" name="组合 80"/>
          <p:cNvGrpSpPr/>
          <p:nvPr/>
        </p:nvGrpSpPr>
        <p:grpSpPr>
          <a:xfrm>
            <a:off x="7811135" y="611505"/>
            <a:ext cx="1882140" cy="1706880"/>
            <a:chOff x="12301" y="963"/>
            <a:chExt cx="2964" cy="2688"/>
          </a:xfrm>
        </p:grpSpPr>
        <p:sp>
          <p:nvSpPr>
            <p:cNvPr id="15" name="Oval 18"/>
            <p:cNvSpPr/>
            <p:nvPr/>
          </p:nvSpPr>
          <p:spPr>
            <a:xfrm>
              <a:off x="12301" y="963"/>
              <a:ext cx="2965" cy="26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2301" y="1773"/>
              <a:ext cx="29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重阳节</a:t>
              </a:r>
            </a:p>
          </p:txBody>
        </p:sp>
      </p:grpSp>
      <p:grpSp>
        <p:nvGrpSpPr>
          <p:cNvPr id="8" name="组合 81"/>
          <p:cNvGrpSpPr/>
          <p:nvPr/>
        </p:nvGrpSpPr>
        <p:grpSpPr>
          <a:xfrm>
            <a:off x="9693910" y="701675"/>
            <a:ext cx="1882140" cy="1616710"/>
            <a:chOff x="15266" y="1105"/>
            <a:chExt cx="2964" cy="2546"/>
          </a:xfrm>
        </p:grpSpPr>
        <p:sp>
          <p:nvSpPr>
            <p:cNvPr id="24" name="Oval 17"/>
            <p:cNvSpPr/>
            <p:nvPr/>
          </p:nvSpPr>
          <p:spPr>
            <a:xfrm>
              <a:off x="15266" y="1105"/>
              <a:ext cx="2919" cy="254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sz="37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266" y="1773"/>
              <a:ext cx="2965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中秋节</a:t>
              </a:r>
            </a:p>
          </p:txBody>
        </p:sp>
      </p:grpSp>
      <p:sp>
        <p:nvSpPr>
          <p:cNvPr id="63" name="矩形 62"/>
          <p:cNvSpPr/>
          <p:nvPr/>
        </p:nvSpPr>
        <p:spPr>
          <a:xfrm>
            <a:off x="1449070" y="2820035"/>
            <a:ext cx="88925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请你给上面的节日按时间顺序排列</a:t>
            </a:r>
          </a:p>
        </p:txBody>
      </p:sp>
      <p:grpSp>
        <p:nvGrpSpPr>
          <p:cNvPr id="9" name="组合 85"/>
          <p:cNvGrpSpPr/>
          <p:nvPr/>
        </p:nvGrpSpPr>
        <p:grpSpPr>
          <a:xfrm>
            <a:off x="3523615" y="2571115"/>
            <a:ext cx="7644130" cy="1266190"/>
            <a:chOff x="5549" y="4049"/>
            <a:chExt cx="12038" cy="1994"/>
          </a:xfrm>
        </p:grpSpPr>
        <p:sp>
          <p:nvSpPr>
            <p:cNvPr id="84" name="文本框 83"/>
            <p:cNvSpPr txBox="1"/>
            <p:nvPr/>
          </p:nvSpPr>
          <p:spPr>
            <a:xfrm>
              <a:off x="5549" y="4247"/>
              <a:ext cx="12038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你答对了吗？</a:t>
              </a: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455" b="3919"/>
            <a:stretch>
              <a:fillRect/>
            </a:stretch>
          </p:blipFill>
          <p:spPr>
            <a:xfrm>
              <a:off x="12686" y="4049"/>
              <a:ext cx="2011" cy="19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916 0.102685 L -0.481041 0.541852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70729 0.539537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54 0.002778 L 0.145208 0.536111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55573 0.541944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00" y="2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313 -0.005648 L -0.140520 0.534722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2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16 -0.025463 L 0.163490 0.528981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277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380960" y="214290"/>
            <a:ext cx="4286251" cy="990600"/>
            <a:chOff x="0" y="0"/>
            <a:chExt cx="2025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025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FFFF00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 dirty="0">
                <a:ln w="12700">
                  <a:solidFill>
                    <a:srgbClr val="D60093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>
                  <a:ln w="12700">
                    <a:solidFill>
                      <a:srgbClr val="D60093"/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ea typeface="方正姚体" panose="02010601030101010101" pitchFamily="2" charset="-122"/>
                </a:rPr>
                <a:t>朗读感悟</a:t>
              </a:r>
              <a:endParaRPr lang="zh-CN" sz="4400" b="1" dirty="0">
                <a:ln w="12700">
                  <a:solidFill>
                    <a:srgbClr val="D60093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云形标注 4"/>
          <p:cNvSpPr/>
          <p:nvPr/>
        </p:nvSpPr>
        <p:spPr>
          <a:xfrm>
            <a:off x="1871531" y="1484784"/>
            <a:ext cx="4953035" cy="1357322"/>
          </a:xfrm>
          <a:prstGeom prst="cloudCallout">
            <a:avLst>
              <a:gd name="adj1" fmla="val 56213"/>
              <a:gd name="adj2" fmla="val 28391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说一说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69243" y="3493827"/>
            <a:ext cx="10713256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      </a:t>
            </a:r>
            <a:r>
              <a:rPr lang="zh-CN" altLang="zh-CN" sz="4400" b="1" dirty="0" smtClean="0"/>
              <a:t>在众多传统节日中，你最喜欢的是哪一个节日？为什么？</a:t>
            </a:r>
            <a:r>
              <a:rPr lang="zh-CN" altLang="zh-CN" sz="4400" dirty="0" smtClean="0"/>
              <a:t> </a:t>
            </a:r>
            <a:endParaRPr lang="en-US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泼水节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5" y="563245"/>
            <a:ext cx="6095365" cy="57315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92595" y="1992630"/>
            <a:ext cx="516382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泼水节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是傣族的新年，傣族人民用相互泼水的方式迎接新年的到来。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火把节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680" y="474980"/>
            <a:ext cx="5661025" cy="59080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343650" y="1391285"/>
            <a:ext cx="54489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火把节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是彝族最盛大的传统节日，每年农历六月二十四，彝族人民就会穿上节日的盛装，载歌载舞，并在夜晚点燃火把到旷野中游行。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龙船节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870" y="365125"/>
            <a:ext cx="6424930" cy="61296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30695" y="1229995"/>
            <a:ext cx="50800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苗族人民为了迎接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龙船节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的到来，每个村寨都要专门制作一至两艘龙船，等到龙船节来临时，他们就会举行激烈的划龙船比赛。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63553" y="1268761"/>
            <a:ext cx="8713700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cap="all" dirty="0">
                <a:ln w="0"/>
                <a:solidFill>
                  <a:srgbClr val="CC00FF"/>
                </a:solidFill>
                <a:effectLst>
                  <a:reflection blurRad="12700" stA="50000" endPos="50000" dist="5000" dir="5400000" sy="-100000" rotWithShape="0"/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再见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0335" y="649605"/>
            <a:ext cx="119500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5400" b="1" dirty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5400" b="1" dirty="0">
                <a:latin typeface="楷体" pitchFamily="49" charset="-122"/>
                <a:ea typeface="楷体" pitchFamily="49" charset="-122"/>
                <a:sym typeface="+mn-ea"/>
              </a:rPr>
              <a:t>传统    贴窗花   元宵节    小巷  </a:t>
            </a:r>
          </a:p>
          <a:p>
            <a:pPr algn="l"/>
            <a:endParaRPr lang="zh-CN" altLang="en-US" sz="5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algn="l"/>
            <a:endParaRPr lang="zh-CN" altLang="en-US" sz="5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algn="l"/>
            <a:r>
              <a:rPr lang="zh-CN" altLang="en-US" sz="5400" b="1" dirty="0">
                <a:latin typeface="楷体" pitchFamily="49" charset="-122"/>
                <a:ea typeface="楷体" pitchFamily="49" charset="-122"/>
                <a:sym typeface="+mn-ea"/>
              </a:rPr>
              <a:t> 龙舟    艾香</a:t>
            </a:r>
            <a:r>
              <a:rPr lang="en-US" altLang="zh-CN" sz="5400" b="1" dirty="0">
                <a:latin typeface="楷体" pitchFamily="49" charset="-122"/>
                <a:ea typeface="楷体" pitchFamily="49" charset="-122"/>
                <a:sym typeface="+mn-ea"/>
              </a:rPr>
              <a:t>      </a:t>
            </a:r>
            <a:r>
              <a:rPr lang="zh-CN" altLang="en-US" sz="5400" b="1" dirty="0">
                <a:latin typeface="楷体" pitchFamily="49" charset="-122"/>
                <a:ea typeface="楷体" pitchFamily="49" charset="-122"/>
                <a:sym typeface="+mn-ea"/>
              </a:rPr>
              <a:t>满堂     乞巧  </a:t>
            </a:r>
          </a:p>
          <a:p>
            <a:pPr algn="l"/>
            <a:endParaRPr lang="zh-CN" altLang="en-US" sz="5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algn="l"/>
            <a:endParaRPr lang="zh-CN" altLang="en-US" sz="5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algn="l"/>
            <a:r>
              <a:rPr lang="zh-CN" altLang="en-US" sz="5400" b="1" dirty="0">
                <a:latin typeface="楷体" pitchFamily="49" charset="-122"/>
                <a:ea typeface="楷体" pitchFamily="49" charset="-122"/>
                <a:sym typeface="+mn-ea"/>
              </a:rPr>
              <a:t> 牛郎    月饼      赏菊     祭扫 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  <a:p>
            <a:pPr algn="l"/>
            <a:endParaRPr lang="zh-CN" altLang="en-US" sz="5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19" name="图片 18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7905" y="4400550"/>
            <a:ext cx="2502535" cy="2502535"/>
          </a:xfrm>
          <a:prstGeom prst="rect">
            <a:avLst/>
          </a:prstGeom>
        </p:spPr>
      </p:pic>
      <p:pic>
        <p:nvPicPr>
          <p:cNvPr id="2" name="图片 1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55" y="10160"/>
            <a:ext cx="2343150" cy="2343150"/>
          </a:xfrm>
          <a:prstGeom prst="rect">
            <a:avLst/>
          </a:prstGeom>
        </p:spPr>
      </p:pic>
      <p:pic>
        <p:nvPicPr>
          <p:cNvPr id="3" name="图片 2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7905" y="10160"/>
            <a:ext cx="2502535" cy="2502535"/>
          </a:xfrm>
          <a:prstGeom prst="rect">
            <a:avLst/>
          </a:prstGeom>
        </p:spPr>
      </p:pic>
      <p:pic>
        <p:nvPicPr>
          <p:cNvPr id="4" name="图片 3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635" y="-40640"/>
            <a:ext cx="2444750" cy="2444750"/>
          </a:xfrm>
          <a:prstGeom prst="rect">
            <a:avLst/>
          </a:prstGeom>
        </p:spPr>
      </p:pic>
      <p:pic>
        <p:nvPicPr>
          <p:cNvPr id="7" name="图片 6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5945" y="-40640"/>
            <a:ext cx="2502535" cy="2502535"/>
          </a:xfrm>
          <a:prstGeom prst="rect">
            <a:avLst/>
          </a:prstGeom>
        </p:spPr>
      </p:pic>
      <p:pic>
        <p:nvPicPr>
          <p:cNvPr id="8" name="图片 7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670" y="2284730"/>
            <a:ext cx="2309495" cy="2309495"/>
          </a:xfrm>
          <a:prstGeom prst="rect">
            <a:avLst/>
          </a:prstGeom>
        </p:spPr>
      </p:pic>
      <p:pic>
        <p:nvPicPr>
          <p:cNvPr id="9" name="图片 8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035" y="4594225"/>
            <a:ext cx="2308860" cy="2308860"/>
          </a:xfrm>
          <a:prstGeom prst="rect">
            <a:avLst/>
          </a:prstGeom>
        </p:spPr>
      </p:pic>
      <p:pic>
        <p:nvPicPr>
          <p:cNvPr id="12" name="图片 11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5945" y="2159635"/>
            <a:ext cx="2502535" cy="2502535"/>
          </a:xfrm>
          <a:prstGeom prst="rect">
            <a:avLst/>
          </a:prstGeom>
        </p:spPr>
      </p:pic>
      <p:pic>
        <p:nvPicPr>
          <p:cNvPr id="13" name="图片 12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7905" y="2217420"/>
            <a:ext cx="2502535" cy="2502535"/>
          </a:xfrm>
          <a:prstGeom prst="rect">
            <a:avLst/>
          </a:prstGeom>
        </p:spPr>
      </p:pic>
      <p:pic>
        <p:nvPicPr>
          <p:cNvPr id="14" name="图片 13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5290" y="2217420"/>
            <a:ext cx="2444750" cy="2444750"/>
          </a:xfrm>
          <a:prstGeom prst="rect">
            <a:avLst/>
          </a:prstGeom>
        </p:spPr>
      </p:pic>
      <p:pic>
        <p:nvPicPr>
          <p:cNvPr id="18" name="图片 17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5945" y="4400550"/>
            <a:ext cx="2502535" cy="2502535"/>
          </a:xfrm>
          <a:prstGeom prst="rect">
            <a:avLst/>
          </a:prstGeom>
        </p:spPr>
      </p:pic>
      <p:pic>
        <p:nvPicPr>
          <p:cNvPr id="20" name="图片 19" descr="红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635" y="4347845"/>
            <a:ext cx="2444750" cy="24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63420" y="389890"/>
            <a:ext cx="1008253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     </a:t>
            </a:r>
            <a:r>
              <a:rPr lang="zh-CN" altLang="en-US" sz="4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听老师读文，请</a:t>
            </a: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边</a:t>
            </a:r>
            <a:r>
              <a:rPr lang="zh-CN" altLang="en-US" sz="4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听边画</a:t>
            </a: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出文中出现</a:t>
            </a:r>
            <a:r>
              <a:rPr lang="zh-CN" altLang="en-US" sz="4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的传统</a:t>
            </a:r>
            <a:r>
              <a:rPr lang="zh-CN" altLang="en-US" sz="4800" b="1" dirty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节日的名称，最后数数文章共有几句话</a:t>
            </a:r>
            <a:r>
              <a:rPr lang="zh-CN" altLang="en-US" sz="4800" b="1" dirty="0" smtClean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。</a:t>
            </a:r>
            <a:endParaRPr lang="en-US" altLang="zh-CN" sz="4800" b="1" dirty="0" smtClean="0">
              <a:latin typeface="楷体_GB2312" panose="02010609030101010101" charset="-122"/>
              <a:ea typeface="楷体_GB2312" panose="02010609030101010101" charset="-122"/>
              <a:cs typeface="宋体" panose="02010600030101010101" pitchFamily="2" charset="-122"/>
            </a:endParaRPr>
          </a:p>
          <a:p>
            <a:pPr marL="0" indent="0"/>
            <a:endParaRPr lang="zh-CN" altLang="en-US" sz="48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7410" name="Picture 4" descr="C:\Users\Administrator\Desktop\图\图2\图3\写字\老师图\timg  8 - 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65" y="100330"/>
            <a:ext cx="1583055" cy="2147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10220" y="2947915"/>
            <a:ext cx="7546975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春节  元宵  清明  端午</a:t>
            </a:r>
          </a:p>
          <a:p>
            <a:pPr marL="0" indent="0"/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七夕  中秋  重阳</a:t>
            </a:r>
            <a:r>
              <a:rPr lang="zh-CN" altLang="en-US" sz="1050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401060" y="4804012"/>
            <a:ext cx="2477770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4400" b="1" dirty="0">
                <a:solidFill>
                  <a:srgbClr val="FF0000"/>
                </a:solidFill>
              </a:rPr>
              <a:t>共</a:t>
            </a:r>
            <a:r>
              <a:rPr lang="en-US" altLang="zh-CN" sz="4400" b="1" dirty="0">
                <a:solidFill>
                  <a:srgbClr val="FF0000"/>
                </a:solidFill>
              </a:rPr>
              <a:t>8</a:t>
            </a:r>
            <a:r>
              <a:rPr lang="zh-CN" altLang="en-US" sz="4400" b="1" dirty="0">
                <a:solidFill>
                  <a:srgbClr val="FF0000"/>
                </a:solidFill>
              </a:rPr>
              <a:t>句话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22320" y="626745"/>
            <a:ext cx="62217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春节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到，人欢</a:t>
            </a:r>
            <a:r>
              <a:rPr lang="zh-CN" altLang="en-US" sz="6000" b="1" dirty="0" smtClean="0">
                <a:latin typeface="楷体_GB2312" panose="02010609030101010101" charset="-122"/>
                <a:ea typeface="楷体_GB2312" panose="02010609030101010101" charset="-122"/>
              </a:rPr>
              <a:t>笑</a:t>
            </a:r>
            <a:r>
              <a:rPr lang="en-US" altLang="zh-CN" sz="6000" b="1" dirty="0" smtClean="0">
                <a:latin typeface="楷体_GB2312" panose="02010609030101010101" charset="-122"/>
                <a:ea typeface="楷体_GB2312" panose="02010609030101010101" charset="-122"/>
              </a:rPr>
              <a:t>,</a:t>
            </a:r>
            <a:endParaRPr lang="zh-CN" altLang="en-US" sz="60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贴窗花，放鞭炮。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8585" y="2564765"/>
            <a:ext cx="6462395" cy="38188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2260" y="820420"/>
            <a:ext cx="2746375" cy="5230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9590" y="752475"/>
            <a:ext cx="2746375" cy="5297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980" t="2698" r="14097" b="3282"/>
          <a:stretch>
            <a:fillRect/>
          </a:stretch>
        </p:blipFill>
        <p:spPr>
          <a:xfrm>
            <a:off x="1525270" y="394335"/>
            <a:ext cx="1797050" cy="1447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980" t="2698" r="14097" b="3282"/>
          <a:stretch>
            <a:fillRect/>
          </a:stretch>
        </p:blipFill>
        <p:spPr>
          <a:xfrm>
            <a:off x="-52070" y="471805"/>
            <a:ext cx="2328545" cy="1875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1775" y="713105"/>
            <a:ext cx="6434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春节有哪些习俗？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376170" y="4063365"/>
            <a:ext cx="2658110" cy="2835275"/>
            <a:chOff x="3742" y="6399"/>
            <a:chExt cx="4186" cy="44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7" b="3833"/>
            <a:stretch>
              <a:fillRect/>
            </a:stretch>
          </p:blipFill>
          <p:spPr>
            <a:xfrm rot="20760000">
              <a:off x="3742" y="6399"/>
              <a:ext cx="4186" cy="4465"/>
            </a:xfrm>
            <a:prstGeom prst="ellipse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022" y="7906"/>
              <a:ext cx="362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latin typeface="楷体_GB2312" panose="02010609030101010101" charset="-122"/>
                  <a:ea typeface="楷体_GB2312" panose="02010609030101010101" charset="-122"/>
                </a:rPr>
                <a:t> 拜</a:t>
              </a:r>
              <a:r>
                <a:rPr lang="zh-CN" altLang="en-US" sz="5400" b="1" dirty="0">
                  <a:latin typeface="楷体_GB2312" panose="02010609030101010101" charset="-122"/>
                  <a:ea typeface="楷体_GB2312" panose="02010609030101010101" charset="-122"/>
                </a:rPr>
                <a:t>年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21685" y="1654175"/>
            <a:ext cx="2834640" cy="2835275"/>
            <a:chOff x="5231" y="2552"/>
            <a:chExt cx="4464" cy="44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7" b="3833"/>
            <a:stretch>
              <a:fillRect/>
            </a:stretch>
          </p:blipFill>
          <p:spPr>
            <a:xfrm rot="20760000">
              <a:off x="5231" y="2552"/>
              <a:ext cx="4186" cy="4465"/>
            </a:xfrm>
            <a:prstGeom prst="ellipse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311" y="3918"/>
              <a:ext cx="438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>
                  <a:latin typeface="楷体_GB2312" panose="02010609030101010101" charset="-122"/>
                  <a:ea typeface="楷体_GB2312" panose="02010609030101010101" charset="-122"/>
                </a:rPr>
                <a:t>吃团圆饭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0845" y="2543175"/>
            <a:ext cx="2658110" cy="2834640"/>
            <a:chOff x="647" y="4005"/>
            <a:chExt cx="4186" cy="44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7" b="3833"/>
            <a:stretch>
              <a:fillRect/>
            </a:stretch>
          </p:blipFill>
          <p:spPr>
            <a:xfrm rot="20760000">
              <a:off x="647" y="4005"/>
              <a:ext cx="4186" cy="4465"/>
            </a:xfrm>
            <a:prstGeom prst="ellipse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036" y="5512"/>
              <a:ext cx="362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>
                  <a:latin typeface="楷体_GB2312" panose="02010609030101010101" charset="-122"/>
                  <a:ea typeface="楷体_GB2312" panose="02010609030101010101" charset="-122"/>
                </a:rPr>
                <a:t>贴对联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24245" y="3047365"/>
            <a:ext cx="2658110" cy="2835275"/>
            <a:chOff x="9487" y="4799"/>
            <a:chExt cx="4186" cy="446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7" b="3833"/>
            <a:stretch>
              <a:fillRect/>
            </a:stretch>
          </p:blipFill>
          <p:spPr>
            <a:xfrm rot="20760000">
              <a:off x="9487" y="4799"/>
              <a:ext cx="4186" cy="4465"/>
            </a:xfrm>
            <a:prstGeom prst="ellipse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628" y="6120"/>
              <a:ext cx="362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>
                  <a:latin typeface="楷体_GB2312" panose="02010609030101010101" charset="-122"/>
                  <a:ea typeface="楷体_GB2312" panose="02010609030101010101" charset="-122"/>
                </a:rPr>
                <a:t> </a:t>
              </a:r>
              <a:r>
                <a:rPr lang="zh-CN" altLang="en-US" sz="5400" b="1">
                  <a:latin typeface="楷体_GB2312" panose="02010609030101010101" charset="-122"/>
                  <a:ea typeface="楷体_GB2312" panose="02010609030101010101" charset="-122"/>
                </a:rPr>
                <a:t>守 岁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07705" y="1518920"/>
            <a:ext cx="2658110" cy="2834640"/>
            <a:chOff x="13083" y="2392"/>
            <a:chExt cx="4186" cy="446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7" b="3833"/>
            <a:stretch>
              <a:fillRect/>
            </a:stretch>
          </p:blipFill>
          <p:spPr>
            <a:xfrm rot="20760000">
              <a:off x="13083" y="2392"/>
              <a:ext cx="4186" cy="4465"/>
            </a:xfrm>
            <a:prstGeom prst="ellipse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3163" y="3698"/>
              <a:ext cx="362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>
                  <a:latin typeface="楷体_GB2312" panose="02010609030101010101" charset="-122"/>
                  <a:ea typeface="楷体_GB2312" panose="02010609030101010101" charset="-122"/>
                </a:rPr>
                <a:t>发红包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27185" y="3905885"/>
            <a:ext cx="2658110" cy="2835275"/>
            <a:chOff x="14531" y="6151"/>
            <a:chExt cx="4186" cy="446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-17" b="3833"/>
            <a:stretch>
              <a:fillRect/>
            </a:stretch>
          </p:blipFill>
          <p:spPr>
            <a:xfrm rot="20760000">
              <a:off x="14531" y="6151"/>
              <a:ext cx="4186" cy="4465"/>
            </a:xfrm>
            <a:prstGeom prst="ellipse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4811" y="7457"/>
              <a:ext cx="362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>
                  <a:latin typeface="楷体_GB2312" panose="02010609030101010101" charset="-122"/>
                  <a:ea typeface="楷体_GB2312" panose="02010609030101010101" charset="-122"/>
                </a:rPr>
                <a:t>吃饺子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9535" y="538480"/>
            <a:ext cx="96373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元宵节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，看花灯，</a:t>
            </a:r>
          </a:p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大街小巷人如潮。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666105" y="530860"/>
            <a:ext cx="6334566" cy="2061210"/>
            <a:chOff x="9018" y="961"/>
            <a:chExt cx="9746" cy="3246"/>
          </a:xfrm>
        </p:grpSpPr>
        <p:sp>
          <p:nvSpPr>
            <p:cNvPr id="184" name=" 184"/>
            <p:cNvSpPr/>
            <p:nvPr/>
          </p:nvSpPr>
          <p:spPr>
            <a:xfrm>
              <a:off x="9018" y="2342"/>
              <a:ext cx="3779" cy="176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920" y="961"/>
              <a:ext cx="4844" cy="3246"/>
            </a:xfrm>
            <a:prstGeom prst="rect">
              <a:avLst/>
            </a:prstGeom>
            <a:noFill/>
            <a:ln w="28575">
              <a:solidFill>
                <a:srgbClr val="563728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/>
                <a:t>人就像海上的潮水一般涌现出来，形容人非常多，热闹非凡。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948680" y="1461770"/>
            <a:ext cx="29984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zh-CN" altLang="en-US" sz="6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人如潮？</a:t>
            </a:r>
          </a:p>
        </p:txBody>
      </p:sp>
      <p:pic>
        <p:nvPicPr>
          <p:cNvPr id="5" name="图片 4" descr="人如潮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625" y="2914015"/>
            <a:ext cx="5616575" cy="3681730"/>
          </a:xfrm>
          <a:prstGeom prst="rect">
            <a:avLst/>
          </a:prstGeom>
        </p:spPr>
      </p:pic>
      <p:pic>
        <p:nvPicPr>
          <p:cNvPr id="7" name="图片 6" descr="人如潮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8680" y="2914015"/>
            <a:ext cx="6052185" cy="3714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9535" y="538480"/>
            <a:ext cx="96373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元宵节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，看花灯，</a:t>
            </a:r>
          </a:p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大街小巷人如潮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 r="11677" b="-1262"/>
          <a:stretch>
            <a:fillRect/>
          </a:stretch>
        </p:blipFill>
        <p:spPr>
          <a:xfrm>
            <a:off x="174625" y="3118485"/>
            <a:ext cx="3916045" cy="3424555"/>
          </a:xfrm>
          <a:prstGeom prst="rect">
            <a:avLst/>
          </a:prstGeom>
        </p:spPr>
      </p:pic>
      <p:pic>
        <p:nvPicPr>
          <p:cNvPr id="3" name="图片 2" descr="吃汤圆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5445" y="3118485"/>
            <a:ext cx="3801110" cy="3423920"/>
          </a:xfrm>
          <a:prstGeom prst="rect">
            <a:avLst/>
          </a:prstGeom>
        </p:spPr>
      </p:pic>
      <p:pic>
        <p:nvPicPr>
          <p:cNvPr id="7" name="图片 6" descr="猜灯谜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87690" y="3118485"/>
            <a:ext cx="3799840" cy="342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7285" y="645795"/>
            <a:ext cx="92602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清明节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，雨纷纷，</a:t>
            </a: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先人墓前去祭扫。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" y="3201670"/>
            <a:ext cx="5502910" cy="312166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7023735" y="2929255"/>
            <a:ext cx="4644390" cy="2446655"/>
          </a:xfrm>
          <a:prstGeom prst="cloudCallout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06970" y="3277870"/>
            <a:ext cx="40741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清明节，记得要去先辈的墓前祭拜哦。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r">
          <a:defRPr lang="zh-CN" altLang="en-US" sz="4000" b="1">
            <a:solidFill>
              <a:srgbClr val="FF0000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815</Words>
  <Application>Microsoft Office PowerPoint</Application>
  <PresentationFormat>自定义</PresentationFormat>
  <Paragraphs>105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方正清刻本悦宋简体</vt:lpstr>
      <vt:lpstr>楷体_GB2312</vt:lpstr>
      <vt:lpstr>楷体</vt:lpstr>
      <vt:lpstr>Calibri</vt:lpstr>
      <vt:lpstr>黑体</vt:lpstr>
      <vt:lpstr>微软雅黑</vt:lpstr>
      <vt:lpstr>Calibri Light</vt:lpstr>
      <vt:lpstr>Times New Roman</vt:lpstr>
      <vt:lpstr>方正姚体</vt:lpstr>
      <vt:lpstr>华文新魏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登高节     重九节    晒秋节       茱萸节     菊花节......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xbany</cp:lastModifiedBy>
  <cp:revision>43</cp:revision>
  <dcterms:created xsi:type="dcterms:W3CDTF">2015-09-21T06:44:00Z</dcterms:created>
  <dcterms:modified xsi:type="dcterms:W3CDTF">2018-03-19T06:17:31Z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