
<file path=[Content_Types].xml><?xml version="1.0" encoding="utf-8"?>
<Types xmlns="http://schemas.openxmlformats.org/package/2006/content-types">
  <Default Extension="wav" ContentType="audio/x-wav"/>
  <Default Extension="wdp" ContentType="image/vnd.ms-photo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handoutMasterIdLst>
    <p:handoutMasterId r:id="rId80"/>
  </p:handoutMasterIdLst>
  <p:sldIdLst>
    <p:sldId id="1323" r:id="rId3"/>
    <p:sldId id="947" r:id="rId4"/>
    <p:sldId id="949" r:id="rId6"/>
    <p:sldId id="1048" r:id="rId7"/>
    <p:sldId id="1345" r:id="rId8"/>
    <p:sldId id="1347" r:id="rId9"/>
    <p:sldId id="1038" r:id="rId10"/>
    <p:sldId id="956" r:id="rId11"/>
    <p:sldId id="957" r:id="rId12"/>
    <p:sldId id="1049" r:id="rId13"/>
    <p:sldId id="1202" r:id="rId14"/>
    <p:sldId id="1324" r:id="rId15"/>
    <p:sldId id="1041" r:id="rId16"/>
    <p:sldId id="1327" r:id="rId17"/>
    <p:sldId id="1328" r:id="rId18"/>
    <p:sldId id="978" r:id="rId19"/>
    <p:sldId id="1329" r:id="rId20"/>
    <p:sldId id="963" r:id="rId21"/>
    <p:sldId id="1330" r:id="rId22"/>
    <p:sldId id="1316" r:id="rId23"/>
    <p:sldId id="1333" r:id="rId24"/>
    <p:sldId id="1334" r:id="rId25"/>
    <p:sldId id="1315" r:id="rId26"/>
    <p:sldId id="1335" r:id="rId27"/>
    <p:sldId id="1336" r:id="rId28"/>
    <p:sldId id="1062" r:id="rId29"/>
    <p:sldId id="1331" r:id="rId30"/>
    <p:sldId id="1313" r:id="rId31"/>
    <p:sldId id="1332" r:id="rId32"/>
    <p:sldId id="1308" r:id="rId33"/>
    <p:sldId id="1059" r:id="rId34"/>
    <p:sldId id="981" r:id="rId35"/>
    <p:sldId id="1319" r:id="rId36"/>
    <p:sldId id="1320" r:id="rId37"/>
    <p:sldId id="1129" r:id="rId38"/>
    <p:sldId id="968" r:id="rId39"/>
    <p:sldId id="1325" r:id="rId40"/>
    <p:sldId id="1338" r:id="rId41"/>
    <p:sldId id="1034" r:id="rId42"/>
    <p:sldId id="1337" r:id="rId43"/>
    <p:sldId id="1339" r:id="rId44"/>
    <p:sldId id="1035" r:id="rId45"/>
    <p:sldId id="972" r:id="rId46"/>
    <p:sldId id="1340" r:id="rId47"/>
    <p:sldId id="1061" r:id="rId48"/>
    <p:sldId id="973" r:id="rId49"/>
    <p:sldId id="1314" r:id="rId50"/>
    <p:sldId id="1064" r:id="rId51"/>
    <p:sldId id="1341" r:id="rId52"/>
    <p:sldId id="1310" r:id="rId53"/>
    <p:sldId id="1019" r:id="rId54"/>
    <p:sldId id="1021" r:id="rId55"/>
    <p:sldId id="1321" r:id="rId56"/>
    <p:sldId id="1322" r:id="rId57"/>
    <p:sldId id="1110" r:id="rId58"/>
    <p:sldId id="976" r:id="rId59"/>
    <p:sldId id="1326" r:id="rId60"/>
    <p:sldId id="1342" r:id="rId61"/>
    <p:sldId id="977" r:id="rId62"/>
    <p:sldId id="1343" r:id="rId63"/>
    <p:sldId id="1036" r:id="rId64"/>
    <p:sldId id="1258" r:id="rId65"/>
    <p:sldId id="1022" r:id="rId66"/>
    <p:sldId id="1070" r:id="rId67"/>
    <p:sldId id="1010" r:id="rId68"/>
    <p:sldId id="1074" r:id="rId69"/>
    <p:sldId id="1344" r:id="rId70"/>
    <p:sldId id="1312" r:id="rId71"/>
    <p:sldId id="1017" r:id="rId72"/>
    <p:sldId id="795" r:id="rId73"/>
    <p:sldId id="1165" r:id="rId74"/>
    <p:sldId id="1166" r:id="rId75"/>
    <p:sldId id="1007" r:id="rId76"/>
    <p:sldId id="1008" r:id="rId77"/>
    <p:sldId id="1304" r:id="rId78"/>
    <p:sldId id="1346" r:id="rId7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84"/>
    </p:embeddedFont>
    <p:embeddedFont>
      <p:font typeface="楷体" panose="02010609060101010101" pitchFamily="49" charset="-122"/>
      <p:regular r:id="rId85"/>
    </p:embeddedFont>
    <p:embeddedFont>
      <p:font typeface="Calibri" panose="020F0502020204030204" pitchFamily="34" charset="0"/>
      <p:regular r:id="rId86"/>
      <p:bold r:id="rId87"/>
      <p:italic r:id="rId88"/>
      <p:boldItalic r:id="rId89"/>
    </p:embeddedFont>
    <p:embeddedFont>
      <p:font typeface="幼圆" panose="02010509060101010101" pitchFamily="49" charset="-122"/>
      <p:regular r:id="rId90"/>
    </p:embeddedFont>
    <p:embeddedFont>
      <p:font typeface="汉语拼音" panose="020B0604020202020204" pitchFamily="34" charset="0"/>
      <p:regular r:id="rId91"/>
    </p:embeddedFont>
    <p:embeddedFont>
      <p:font typeface="华文楷体" panose="02010600040101010101" pitchFamily="2" charset="-122"/>
      <p:regular r:id="rId92"/>
    </p:embeddedFont>
    <p:embeddedFont>
      <p:font typeface="仿宋" panose="02010609060101010101" pitchFamily="49" charset="-122"/>
      <p:regular r:id="rId93"/>
    </p:embeddedFont>
    <p:embeddedFont>
      <p:font typeface="Calibri Light" panose="020F0302020204030204" charset="0"/>
      <p:regular r:id="rId94"/>
      <p:italic r:id="rId9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B0DD7F"/>
    <a:srgbClr val="0000FF"/>
    <a:srgbClr val="007434"/>
    <a:srgbClr val="008000"/>
    <a:srgbClr val="B6DF89"/>
    <a:srgbClr val="ADDB7B"/>
    <a:srgbClr val="FFFFFF"/>
    <a:srgbClr val="FF0000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63" autoAdjust="0"/>
    <p:restoredTop sz="90424" autoAdjust="0"/>
  </p:normalViewPr>
  <p:slideViewPr>
    <p:cSldViewPr>
      <p:cViewPr>
        <p:scale>
          <a:sx n="100" d="100"/>
          <a:sy n="100" d="100"/>
        </p:scale>
        <p:origin x="-624" y="-210"/>
      </p:cViewPr>
      <p:guideLst>
        <p:guide orient="horz"/>
        <p:guide pos="57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60"/>
        <p:guide pos="22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5" Type="http://schemas.openxmlformats.org/officeDocument/2006/relationships/font" Target="fonts/font12.fntdata"/><Relationship Id="rId94" Type="http://schemas.openxmlformats.org/officeDocument/2006/relationships/font" Target="fonts/font11.fntdata"/><Relationship Id="rId93" Type="http://schemas.openxmlformats.org/officeDocument/2006/relationships/font" Target="fonts/font10.fntdata"/><Relationship Id="rId92" Type="http://schemas.openxmlformats.org/officeDocument/2006/relationships/font" Target="fonts/font9.fntdata"/><Relationship Id="rId91" Type="http://schemas.openxmlformats.org/officeDocument/2006/relationships/font" Target="fonts/font8.fntdata"/><Relationship Id="rId90" Type="http://schemas.openxmlformats.org/officeDocument/2006/relationships/font" Target="fonts/font7.fntdata"/><Relationship Id="rId9" Type="http://schemas.openxmlformats.org/officeDocument/2006/relationships/slide" Target="slides/slide6.xml"/><Relationship Id="rId89" Type="http://schemas.openxmlformats.org/officeDocument/2006/relationships/font" Target="fonts/font6.fntdata"/><Relationship Id="rId88" Type="http://schemas.openxmlformats.org/officeDocument/2006/relationships/font" Target="fonts/font5.fntdata"/><Relationship Id="rId87" Type="http://schemas.openxmlformats.org/officeDocument/2006/relationships/font" Target="fonts/font4.fntdata"/><Relationship Id="rId86" Type="http://schemas.openxmlformats.org/officeDocument/2006/relationships/font" Target="fonts/font3.fntdata"/><Relationship Id="rId85" Type="http://schemas.openxmlformats.org/officeDocument/2006/relationships/font" Target="fonts/font2.fntdata"/><Relationship Id="rId84" Type="http://schemas.openxmlformats.org/officeDocument/2006/relationships/font" Target="fonts/font1.fntdata"/><Relationship Id="rId83" Type="http://schemas.openxmlformats.org/officeDocument/2006/relationships/tableStyles" Target="tableStyles.xml"/><Relationship Id="rId82" Type="http://schemas.openxmlformats.org/officeDocument/2006/relationships/viewProps" Target="viewProps.xml"/><Relationship Id="rId81" Type="http://schemas.openxmlformats.org/officeDocument/2006/relationships/presProps" Target="presProps.xml"/><Relationship Id="rId80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microsoft.com/office/2007/relationships/hdphoto" Target="../media/hdphoto2.wdp"/><Relationship Id="rId34" Type="http://schemas.openxmlformats.org/officeDocument/2006/relationships/image" Target="../media/image4.png"/><Relationship Id="rId33" Type="http://schemas.openxmlformats.org/officeDocument/2006/relationships/image" Target="../media/image3.png"/><Relationship Id="rId32" Type="http://schemas.microsoft.com/office/2007/relationships/hdphoto" Target="../media/hdphoto1.wdp"/><Relationship Id="rId31" Type="http://schemas.openxmlformats.org/officeDocument/2006/relationships/image" Target="../media/image2.png"/><Relationship Id="rId30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82F288E0-7875-42C4-84C8-98DBBD3BF4D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D9BB5D0-35E4-459D-AEF3-FE4D7C45CC19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rightnessContrast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263" t="56995" r="1707" b="2074"/>
          <a:stretch>
            <a:fillRect/>
          </a:stretch>
        </p:blipFill>
        <p:spPr bwMode="auto">
          <a:xfrm>
            <a:off x="0" y="3651870"/>
            <a:ext cx="9144000" cy="1491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文本框 10"/>
          <p:cNvSpPr txBox="1"/>
          <p:nvPr userDrawn="1"/>
        </p:nvSpPr>
        <p:spPr>
          <a:xfrm>
            <a:off x="193237" y="92978"/>
            <a:ext cx="10623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1   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古诗三首</a:t>
            </a:r>
            <a:endParaRPr kumimoji="1" lang="zh-CN" altLang="en-US" sz="1200" dirty="0" smtClean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 rotWithShape="1"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250" r="4730" b="57317"/>
          <a:stretch>
            <a:fillRect/>
          </a:stretch>
        </p:blipFill>
        <p:spPr bwMode="auto">
          <a:xfrm>
            <a:off x="6915163" y="60089"/>
            <a:ext cx="1185229" cy="832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hdphoto" Target="../media/hdphoto5.wdp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3.png"/><Relationship Id="rId1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1.xml"/><Relationship Id="rId7" Type="http://schemas.openxmlformats.org/officeDocument/2006/relationships/slide" Target="slide55.xml"/><Relationship Id="rId6" Type="http://schemas.openxmlformats.org/officeDocument/2006/relationships/slide" Target="slide35.xml"/><Relationship Id="rId5" Type="http://schemas.openxmlformats.org/officeDocument/2006/relationships/image" Target="../media/image13.png"/><Relationship Id="rId4" Type="http://schemas.microsoft.com/office/2007/relationships/hdphoto" Target="../media/hdphoto4.wdp"/><Relationship Id="rId3" Type="http://schemas.openxmlformats.org/officeDocument/2006/relationships/image" Target="../media/image12.png"/><Relationship Id="rId2" Type="http://schemas.microsoft.com/office/2007/relationships/hdphoto" Target="../media/hdphoto3.wdp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3.png"/><Relationship Id="rId1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hyperlink" Target="&#19971;&#24425;-&#35838;&#25991;&#26391;&#35835;-&#19977;&#19979;-1-&#21476;&#35799;&#19977;&#39318;.mp4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image" Target="../media/image16.png"/><Relationship Id="rId1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hyperlink" Target="&#19971;&#24425;&#19977;&#19979;&#23383;&#35789;&#21548;&#20889;1&#21476;&#35799;&#19977;&#39318;.mp4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microsoft.com/office/2007/relationships/hdphoto" Target="../media/hdphoto6.wdp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1.xml"/><Relationship Id="rId2" Type="http://schemas.microsoft.com/office/2007/relationships/hdphoto" Target="../media/hdphoto7.wdp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53.png"/><Relationship Id="rId3" Type="http://schemas.openxmlformats.org/officeDocument/2006/relationships/image" Target="../media/image15.png"/><Relationship Id="rId2" Type="http://schemas.openxmlformats.org/officeDocument/2006/relationships/hyperlink" Target="&#38142;&#25509;1&#65306;&#33932;&#33983;&#21644;&#33446;&#33469;.pptx" TargetMode="Externa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3.png"/><Relationship Id="rId1" Type="http://schemas.openxmlformats.org/officeDocument/2006/relationships/image" Target="../media/image54.jpe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5.png"/><Relationship Id="rId2" Type="http://schemas.openxmlformats.org/officeDocument/2006/relationships/image" Target="../media/image55.png"/><Relationship Id="rId1" Type="http://schemas.openxmlformats.org/officeDocument/2006/relationships/hyperlink" Target="&#38142;&#25509;2&#65306;&#27827;&#35930;.pptx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2.png"/><Relationship Id="rId1" Type="http://schemas.openxmlformats.org/officeDocument/2006/relationships/image" Target="../media/image56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3.png"/><Relationship Id="rId1" Type="http://schemas.openxmlformats.org/officeDocument/2006/relationships/image" Target="../media/image49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2" Type="http://schemas.openxmlformats.org/officeDocument/2006/relationships/image" Target="../media/image44.jpeg"/><Relationship Id="rId1" Type="http://schemas.openxmlformats.org/officeDocument/2006/relationships/image" Target="../media/image1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image" Target="../media/image4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8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3.png"/><Relationship Id="rId1" Type="http://schemas.openxmlformats.org/officeDocument/2006/relationships/hyperlink" Target="&#19977;&#19979;&#29983;&#23383;&#35270;&#39057;1&#21476;&#35799;&#19977;&#39318;.mp4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62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3.png"/><Relationship Id="rId1" Type="http://schemas.openxmlformats.org/officeDocument/2006/relationships/image" Target="../media/image37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5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85"/>
          <a:stretch>
            <a:fillRect/>
          </a:stretch>
        </p:blipFill>
        <p:spPr bwMode="auto">
          <a:xfrm>
            <a:off x="0" y="623"/>
            <a:ext cx="9144000" cy="5142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6" b="9762"/>
          <a:stretch>
            <a:fillRect/>
          </a:stretch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3"/>
          <a:stretch>
            <a:fillRect/>
          </a:stretch>
        </p:blipFill>
        <p:spPr bwMode="auto">
          <a:xfrm>
            <a:off x="-29050" y="-26106"/>
            <a:ext cx="9173049" cy="5169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86"/>
          <a:stretch>
            <a:fillRect/>
          </a:stretch>
        </p:blipFill>
        <p:spPr bwMode="auto">
          <a:xfrm>
            <a:off x="-29050" y="-42794"/>
            <a:ext cx="9173050" cy="5204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45"/>
          <a:stretch>
            <a:fillRect/>
          </a:stretch>
        </p:blipFill>
        <p:spPr bwMode="auto">
          <a:xfrm>
            <a:off x="-29051" y="-42794"/>
            <a:ext cx="9173049" cy="5225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8" b="20937"/>
          <a:stretch>
            <a:fillRect/>
          </a:stretch>
        </p:blipFill>
        <p:spPr bwMode="auto">
          <a:xfrm>
            <a:off x="-29050" y="-42795"/>
            <a:ext cx="9173048" cy="5240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8540" y="384713"/>
            <a:ext cx="3024336" cy="38087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 smtClean="0">
                <a:solidFill>
                  <a:schemeClr val="accent3">
                    <a:lumMod val="75000"/>
                  </a:schemeClr>
                </a:solidFill>
                <a:effectLst>
                  <a:glow rad="215900">
                    <a:srgbClr val="FFFFFF"/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大自然中有许多美丽可爱的生灵，今天我们来学习三首古诗，看看古代诗人们是怎样描写这些生灵的。</a:t>
            </a:r>
            <a:endParaRPr lang="en-US" altLang="zh-CN" sz="2700" b="1" dirty="0" smtClean="0">
              <a:solidFill>
                <a:schemeClr val="accent3">
                  <a:lumMod val="75000"/>
                </a:schemeClr>
              </a:solidFill>
              <a:effectLst>
                <a:glow rad="215900">
                  <a:srgbClr val="FFFFFF"/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https://timgsa.baidu.com/timg?image&amp;quality=80&amp;size=b9999_10000&amp;sec=1538675966630&amp;di=1b4e2fb8f754d8a34f008ed36594cfe0&amp;imgtype=0&amp;src=http%3A%2F%2Fimgsrc.baidu.com%2Fimgad%2Fpic%2Fitem%2F6d81800a19d8bc3eb65baf1e888ba61ea9d34596.jpg"/>
          <p:cNvPicPr>
            <a:picLocks noChangeAspect="1" noChangeArrowheads="1"/>
          </p:cNvPicPr>
          <p:nvPr/>
        </p:nvPicPr>
        <p:blipFill>
          <a:blip r:embed="rId1">
            <a:lum bright="6000"/>
          </a:blip>
          <a:srcRect b="15770"/>
          <a:stretch>
            <a:fillRect/>
          </a:stretch>
        </p:blipFill>
        <p:spPr bwMode="auto">
          <a:xfrm>
            <a:off x="3283263" y="2006792"/>
            <a:ext cx="5041848" cy="1379870"/>
          </a:xfrm>
          <a:prstGeom prst="roundRect">
            <a:avLst/>
          </a:prstGeom>
          <a:noFill/>
        </p:spPr>
      </p:pic>
      <p:graphicFrame>
        <p:nvGraphicFramePr>
          <p:cNvPr id="37" name="Group 12"/>
          <p:cNvGraphicFramePr>
            <a:graphicFrameLocks noGrp="1"/>
          </p:cNvGraphicFramePr>
          <p:nvPr/>
        </p:nvGraphicFramePr>
        <p:xfrm>
          <a:off x="1441605" y="1958073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8" name="TextBox 23"/>
          <p:cNvSpPr txBox="1"/>
          <p:nvPr/>
        </p:nvSpPr>
        <p:spPr>
          <a:xfrm>
            <a:off x="1479440" y="1859363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1312060" y="1119580"/>
            <a:ext cx="212866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</a:t>
            </a: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ónɡ</a:t>
            </a:r>
            <a:endParaRPr lang="zh-CN" altLang="en-US" sz="50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1" name="线形标注 1 40"/>
          <p:cNvSpPr/>
          <p:nvPr/>
        </p:nvSpPr>
        <p:spPr>
          <a:xfrm>
            <a:off x="3818255" y="1059582"/>
            <a:ext cx="3307715" cy="539750"/>
          </a:xfrm>
          <a:prstGeom prst="borderCallout1">
            <a:avLst>
              <a:gd name="adj1" fmla="val 42339"/>
              <a:gd name="adj2" fmla="val 65"/>
              <a:gd name="adj3" fmla="val 275478"/>
              <a:gd name="adj4" fmla="val -40433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不要丢掉“宀”。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04055" y="3593123"/>
            <a:ext cx="2000264" cy="544381"/>
          </a:xfrm>
          <a:prstGeom prst="rect">
            <a:avLst/>
          </a:prstGeom>
          <a:solidFill>
            <a:srgbClr val="FDFEC3"/>
          </a:solidFill>
        </p:spPr>
        <p:txBody>
          <a:bodyPr wrap="square" lIns="51435" tIns="25718" rIns="51435" bIns="25718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崇山峻岭</a:t>
            </a:r>
            <a:endParaRPr lang="zh-CN" altLang="en-US" sz="3200" b="1" dirty="0" smtClean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6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48"/>
          <p:cNvSpPr txBox="1"/>
          <p:nvPr/>
        </p:nvSpPr>
        <p:spPr>
          <a:xfrm>
            <a:off x="1547664" y="1970569"/>
            <a:ext cx="2456442" cy="11772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绝 句</a:t>
            </a:r>
            <a:endParaRPr lang="zh-CN" altLang="en-US" sz="72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932040" y="1779662"/>
            <a:ext cx="135837" cy="144016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64088" y="1707654"/>
            <a:ext cx="135837" cy="1440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32006" y="1779662"/>
            <a:ext cx="67919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4370" y="877888"/>
            <a:ext cx="5645090" cy="3608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712-770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），字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子美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，自号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少陵野老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，汉族，河南巩县（今河南巩义市）人。世称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杜工部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、杜拾遗，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盛唐时期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伟大的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现实主义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诗人。有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杜工部集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传世。</a:t>
            </a:r>
            <a:endParaRPr lang="zh-CN" altLang="en-US" sz="2800" dirty="0" smtClean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ea typeface="楷体" panose="02010609060101010101" pitchFamily="49" charset="-122"/>
            </a:endParaRPr>
          </a:p>
        </p:txBody>
      </p:sp>
      <p:pic>
        <p:nvPicPr>
          <p:cNvPr id="114690" name="Picture 2" descr="http://uploads.5068.com/allimg/1712/151-1G222160G1K5.jpg"/>
          <p:cNvPicPr>
            <a:picLocks noChangeAspect="1" noChangeArrowheads="1"/>
          </p:cNvPicPr>
          <p:nvPr/>
        </p:nvPicPr>
        <p:blipFill>
          <a:blip r:embed="rId1">
            <a:lum bright="12000" contrast="36000"/>
          </a:blip>
          <a:srcRect l="23732" r="25268"/>
          <a:stretch>
            <a:fillRect/>
          </a:stretch>
        </p:blipFill>
        <p:spPr bwMode="auto">
          <a:xfrm>
            <a:off x="342908" y="912092"/>
            <a:ext cx="2428892" cy="3171826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42662" y="1750634"/>
            <a:ext cx="7386196" cy="2813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 句</a:t>
            </a:r>
            <a:endParaRPr lang="zh-CN" altLang="en-US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唐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8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杜甫</a:t>
            </a:r>
            <a:endParaRPr lang="en-US" altLang="zh-CN" sz="2800" b="1" dirty="0" smtClean="0"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 lvl="0" indent="304800"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迟日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江山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丽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，春风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花草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香。</a:t>
            </a:r>
            <a:b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泥融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飞燕子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，沙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暖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睡鸳鸯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102562"/>
            <a:ext cx="7099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/>
            <a:r>
              <a:rPr lang="zh-CN" altLang="en-US" sz="3600" b="1" dirty="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</a:t>
            </a:r>
            <a:r>
              <a:rPr lang="zh-CN" altLang="en-US" sz="36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读古诗，读出诗的节奏和韵味。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"/>
          <p:cNvSpPr txBox="1"/>
          <p:nvPr/>
        </p:nvSpPr>
        <p:spPr>
          <a:xfrm>
            <a:off x="1635502" y="1029970"/>
            <a:ext cx="6968946" cy="14109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如果说</a:t>
            </a:r>
            <a:r>
              <a:rPr lang="en-US" altLang="zh-CN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是一幅画的话，这幅画中主要有哪些景物呢</a:t>
            </a:r>
            <a:r>
              <a:rPr lang="en-US" altLang="zh-CN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 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" y="702945"/>
            <a:ext cx="1440815" cy="20650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146890" y="2691105"/>
            <a:ext cx="935990" cy="648335"/>
            <a:chOff x="2437" y="4276"/>
            <a:chExt cx="1474" cy="1021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7" name="圆角矩形 6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2476" y="4438"/>
              <a:ext cx="1381" cy="800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迟日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43585" y="2691105"/>
            <a:ext cx="935990" cy="648335"/>
            <a:chOff x="2437" y="4276"/>
            <a:chExt cx="1474" cy="1021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1" name="圆角矩形 10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江山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81885" y="2691105"/>
            <a:ext cx="935990" cy="648335"/>
            <a:chOff x="2437" y="4276"/>
            <a:chExt cx="1474" cy="1021"/>
          </a:xfrm>
          <a:solidFill>
            <a:srgbClr val="B0DD7F"/>
          </a:solidFill>
        </p:grpSpPr>
        <p:sp>
          <p:nvSpPr>
            <p:cNvPr id="15" name="圆角矩形 14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春风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51605" y="2691105"/>
            <a:ext cx="935990" cy="648335"/>
            <a:chOff x="2437" y="4276"/>
            <a:chExt cx="1474" cy="1021"/>
          </a:xfrm>
          <a:solidFill>
            <a:srgbClr val="B0DD7F"/>
          </a:solidFill>
        </p:grpSpPr>
        <p:sp>
          <p:nvSpPr>
            <p:cNvPr id="20" name="圆角矩形 19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花草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49935" y="3723615"/>
            <a:ext cx="935990" cy="648335"/>
            <a:chOff x="2437" y="4276"/>
            <a:chExt cx="1474" cy="1021"/>
          </a:xfrm>
        </p:grpSpPr>
        <p:sp>
          <p:nvSpPr>
            <p:cNvPr id="23" name="圆角矩形 22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燕子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97125" y="3723615"/>
            <a:ext cx="935990" cy="648335"/>
            <a:chOff x="2437" y="4276"/>
            <a:chExt cx="1474" cy="1021"/>
          </a:xfrm>
        </p:grpSpPr>
        <p:sp>
          <p:nvSpPr>
            <p:cNvPr id="26" name="圆角矩形 25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718" y="4438"/>
              <a:ext cx="836" cy="80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沙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71655" y="3723615"/>
            <a:ext cx="935990" cy="648335"/>
            <a:chOff x="2437" y="4276"/>
            <a:chExt cx="1474" cy="1021"/>
          </a:xfrm>
        </p:grpSpPr>
        <p:sp>
          <p:nvSpPr>
            <p:cNvPr id="29" name="圆角矩形 28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0" name="文本框 23"/>
            <p:cNvSpPr txBox="1"/>
            <p:nvPr/>
          </p:nvSpPr>
          <p:spPr>
            <a:xfrm>
              <a:off x="2703" y="4387"/>
              <a:ext cx="836" cy="80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泥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876370" y="3723615"/>
            <a:ext cx="935990" cy="648335"/>
            <a:chOff x="2437" y="4276"/>
            <a:chExt cx="1474" cy="1021"/>
          </a:xfrm>
        </p:grpSpPr>
        <p:sp>
          <p:nvSpPr>
            <p:cNvPr id="32" name="圆角矩形 31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3" name="文本框 26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鸳鸯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03648" y="1511439"/>
            <a:ext cx="7349490" cy="1820461"/>
            <a:chOff x="1403648" y="1203598"/>
            <a:chExt cx="7349490" cy="1820461"/>
          </a:xfrm>
        </p:grpSpPr>
        <p:sp>
          <p:nvSpPr>
            <p:cNvPr id="2" name="文本框 6"/>
            <p:cNvSpPr txBox="1"/>
            <p:nvPr/>
          </p:nvSpPr>
          <p:spPr>
            <a:xfrm>
              <a:off x="1403648" y="1203598"/>
              <a:ext cx="7349490" cy="13190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3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结合注释理解诗句意思，想象画面，说说诗中描写了怎样的景象。</a:t>
              </a:r>
              <a:r>
                <a:rPr lang="en-US" altLang="zh-CN" sz="33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635896" y="2623949"/>
              <a:ext cx="19912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（课后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第二题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" y="1010786"/>
            <a:ext cx="1440815" cy="2065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391" y="2302021"/>
            <a:ext cx="5942914" cy="5486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0"/>
          <a:stretch>
            <a:fillRect/>
          </a:stretch>
        </p:blipFill>
        <p:spPr>
          <a:xfrm>
            <a:off x="6876256" y="1642084"/>
            <a:ext cx="1876882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58870" y="555526"/>
            <a:ext cx="592935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这首诗描写的是</a:t>
            </a:r>
            <a:r>
              <a:rPr lang="zh-CN" altLang="en-US" sz="3200" b="1" dirty="0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春天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的景色。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57928" y="1297443"/>
            <a:ext cx="324612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迟日江山丽，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3996" y="2222462"/>
            <a:ext cx="3716655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春季太阳落山渐渐晚了，所以说迟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94149" y="1423632"/>
            <a:ext cx="1040130" cy="48768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895239" y="1920746"/>
            <a:ext cx="1418590" cy="127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0898" name="Picture 2" descr="http://www.mianfeiwendang.com/pic/7322cea73224347878d1c79c/1-810-jpg_6-1080-0-0-108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53979" y="2211710"/>
            <a:ext cx="2694485" cy="2021883"/>
          </a:xfrm>
          <a:prstGeom prst="ellipse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12500"/>
          </a:effectLst>
        </p:spPr>
      </p:pic>
      <p:sp>
        <p:nvSpPr>
          <p:cNvPr id="2" name="下箭头 1"/>
          <p:cNvSpPr/>
          <p:nvPr/>
        </p:nvSpPr>
        <p:spPr>
          <a:xfrm>
            <a:off x="2131969" y="1931179"/>
            <a:ext cx="287655" cy="287655"/>
          </a:xfrm>
          <a:prstGeom prst="downArrow">
            <a:avLst/>
          </a:prstGeom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3996" y="3593117"/>
            <a:ext cx="5289750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迟日就是春日，用“迟”避免了与下句的“春”重复。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2153969" y="3297668"/>
            <a:ext cx="287655" cy="287655"/>
          </a:xfrm>
          <a:prstGeom prst="downArrow">
            <a:avLst/>
          </a:prstGeom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3" name="右箭头 22"/>
          <p:cNvSpPr/>
          <p:nvPr/>
        </p:nvSpPr>
        <p:spPr bwMode="auto">
          <a:xfrm>
            <a:off x="6475686" y="1638728"/>
            <a:ext cx="920473" cy="167348"/>
          </a:xfrm>
          <a:prstGeom prst="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175">
            <a:solidFill>
              <a:schemeClr val="accent5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ea typeface="黑体" panose="02010609060101010101" pitchFamily="49" charset="-122"/>
            </a:endParaRPr>
          </a:p>
        </p:txBody>
      </p:sp>
      <p:sp>
        <p:nvSpPr>
          <p:cNvPr id="24" name="文本框 6"/>
          <p:cNvSpPr txBox="1">
            <a:spLocks noChangeArrowheads="1"/>
          </p:cNvSpPr>
          <p:nvPr/>
        </p:nvSpPr>
        <p:spPr bwMode="auto">
          <a:xfrm>
            <a:off x="5641027" y="1503862"/>
            <a:ext cx="805180" cy="481286"/>
          </a:xfrm>
          <a:prstGeom prst="rect">
            <a:avLst/>
          </a:prstGeom>
          <a:ln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江山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6"/>
          <p:cNvSpPr txBox="1">
            <a:spLocks noChangeArrowheads="1"/>
          </p:cNvSpPr>
          <p:nvPr/>
        </p:nvSpPr>
        <p:spPr bwMode="auto">
          <a:xfrm>
            <a:off x="6497621" y="1168898"/>
            <a:ext cx="928694" cy="48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accent5"/>
                </a:solidFill>
                <a:latin typeface="宋体" panose="02010600030101010101" pitchFamily="2" charset="-122"/>
              </a:rPr>
              <a:t>视觉</a:t>
            </a:r>
            <a:endParaRPr lang="zh-CN" altLang="en-US" sz="2400" b="1" dirty="0">
              <a:solidFill>
                <a:schemeClr val="accent5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6"/>
          <p:cNvSpPr txBox="1">
            <a:spLocks noChangeArrowheads="1"/>
          </p:cNvSpPr>
          <p:nvPr/>
        </p:nvSpPr>
        <p:spPr bwMode="auto">
          <a:xfrm>
            <a:off x="7427429" y="1491630"/>
            <a:ext cx="1393825" cy="4812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innerShdw blurRad="114300">
              <a:schemeClr val="accent5">
                <a:lumMod val="60000"/>
                <a:lumOff val="40000"/>
              </a:scheme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风景秀丽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 bldLvl="0" animBg="1"/>
      <p:bldP spid="20" grpId="0" bldLvl="0" animBg="1"/>
      <p:bldP spid="2" grpId="0" animBg="1"/>
      <p:bldP spid="22" grpId="0" bldLvl="0" animBg="1"/>
      <p:bldP spid="15" grpId="0" animBg="1"/>
      <p:bldP spid="23" grpId="0" bldLvl="0" animBg="1"/>
      <p:bldP spid="24" grpId="0" bldLvl="0" animBg="1"/>
      <p:bldP spid="25" grpId="0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250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51520" y="339502"/>
            <a:ext cx="8482965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effectLst>
                  <a:glow rad="444500">
                    <a:schemeClr val="bg1">
                      <a:alpha val="6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effectLst>
                  <a:glow rad="444500">
                    <a:schemeClr val="bg1">
                      <a:alpha val="6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在春天的太阳的照耀下，山，水，到处都呈现出一派明丽秀美的大好春光。</a:t>
            </a:r>
            <a:endParaRPr lang="zh-CN" altLang="en-US" sz="3200" b="1" dirty="0" smtClean="0">
              <a:solidFill>
                <a:srgbClr val="0000FF"/>
              </a:solidFill>
              <a:effectLst>
                <a:glow rad="444500">
                  <a:schemeClr val="bg1">
                    <a:alpha val="6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54"/>
          <a:stretch>
            <a:fillRect/>
          </a:stretch>
        </p:blipFill>
        <p:spPr bwMode="auto">
          <a:xfrm>
            <a:off x="3174" y="8842"/>
            <a:ext cx="9140825" cy="5134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1145282" y="459179"/>
            <a:ext cx="2922662" cy="75597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4000" b="1" dirty="0" smtClean="0">
                <a:effectLst>
                  <a:glow rad="8255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春风花草香。</a:t>
            </a:r>
            <a:endParaRPr lang="zh-CN" altLang="en-US" sz="4000" b="1" dirty="0" smtClean="0">
              <a:effectLst>
                <a:glow rad="8255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右箭头 55"/>
          <p:cNvSpPr/>
          <p:nvPr/>
        </p:nvSpPr>
        <p:spPr bwMode="auto">
          <a:xfrm>
            <a:off x="1989447" y="1897463"/>
            <a:ext cx="920473" cy="296466"/>
          </a:xfrm>
          <a:prstGeom prst="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175">
            <a:solidFill>
              <a:schemeClr val="accent5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ea typeface="黑体" panose="02010609060101010101" pitchFamily="49" charset="-122"/>
            </a:endParaRPr>
          </a:p>
        </p:txBody>
      </p:sp>
      <p:sp>
        <p:nvSpPr>
          <p:cNvPr id="57" name="文本框 6"/>
          <p:cNvSpPr txBox="1">
            <a:spLocks noChangeArrowheads="1"/>
          </p:cNvSpPr>
          <p:nvPr/>
        </p:nvSpPr>
        <p:spPr bwMode="auto">
          <a:xfrm>
            <a:off x="1145282" y="1754586"/>
            <a:ext cx="80518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春风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文本框 6"/>
          <p:cNvSpPr txBox="1">
            <a:spLocks noChangeArrowheads="1"/>
          </p:cNvSpPr>
          <p:nvPr/>
        </p:nvSpPr>
        <p:spPr bwMode="auto">
          <a:xfrm>
            <a:off x="2030102" y="1419622"/>
            <a:ext cx="928694" cy="48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effectLst>
                  <a:glow rad="279400">
                    <a:schemeClr val="bg1"/>
                  </a:glow>
                </a:effectLst>
              </a:rPr>
              <a:t>触觉</a:t>
            </a:r>
            <a:endParaRPr lang="zh-CN" altLang="en-US" dirty="0">
              <a:effectLst>
                <a:glow rad="279400">
                  <a:schemeClr val="bg1"/>
                </a:glow>
              </a:effectLst>
            </a:endParaRPr>
          </a:p>
        </p:txBody>
      </p:sp>
      <p:sp>
        <p:nvSpPr>
          <p:cNvPr id="59" name="文本框 6"/>
          <p:cNvSpPr txBox="1">
            <a:spLocks noChangeArrowheads="1"/>
          </p:cNvSpPr>
          <p:nvPr/>
        </p:nvSpPr>
        <p:spPr bwMode="auto">
          <a:xfrm>
            <a:off x="2930902" y="1788150"/>
            <a:ext cx="1393825" cy="4812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innerShdw blurRad="114300">
              <a:schemeClr val="accent5">
                <a:lumMod val="60000"/>
                <a:lumOff val="40000"/>
              </a:scheme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温暖柔和</a:t>
            </a:r>
            <a:endParaRPr lang="zh-CN" altLang="en-US" dirty="0"/>
          </a:p>
        </p:txBody>
      </p:sp>
      <p:sp>
        <p:nvSpPr>
          <p:cNvPr id="63" name="矩形 62"/>
          <p:cNvSpPr/>
          <p:nvPr/>
        </p:nvSpPr>
        <p:spPr>
          <a:xfrm>
            <a:off x="1216402" y="646292"/>
            <a:ext cx="1047750" cy="51498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313172" y="646927"/>
            <a:ext cx="432435" cy="5143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7" name="文本框 6"/>
          <p:cNvSpPr txBox="1">
            <a:spLocks noChangeArrowheads="1"/>
          </p:cNvSpPr>
          <p:nvPr/>
        </p:nvSpPr>
        <p:spPr bwMode="auto">
          <a:xfrm>
            <a:off x="5437682" y="693935"/>
            <a:ext cx="3166766" cy="2309863"/>
          </a:xfrm>
          <a:prstGeom prst="rect">
            <a:avLst/>
          </a:prstGeom>
          <a:noFill/>
          <a:ln>
            <a:noFill/>
          </a:ln>
          <a:effectLst>
            <a:glow rad="520700">
              <a:schemeClr val="bg1"/>
            </a:glow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effectLst>
                  <a:glow rad="495300">
                    <a:schemeClr val="bg1"/>
                  </a:glo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effectLst>
                  <a:glow rad="495300">
                    <a:schemeClr val="bg1"/>
                  </a:glo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温暖的春风挟带着百花和芳草的清香，一股又一股扑鼻而来。</a:t>
            </a:r>
            <a:endParaRPr lang="zh-CN" altLang="en-US" sz="2800" b="1" dirty="0" smtClean="0">
              <a:solidFill>
                <a:srgbClr val="0000FF"/>
              </a:solidFill>
              <a:effectLst>
                <a:glow rad="495300">
                  <a:schemeClr val="bg1"/>
                </a:glo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 bwMode="auto">
          <a:xfrm>
            <a:off x="1989447" y="2824523"/>
            <a:ext cx="920473" cy="296466"/>
          </a:xfrm>
          <a:prstGeom prst="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175">
            <a:solidFill>
              <a:schemeClr val="accent5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ea typeface="黑体" panose="02010609060101010101" pitchFamily="49" charset="-122"/>
            </a:endParaRPr>
          </a:p>
        </p:txBody>
      </p:sp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1145282" y="2725188"/>
            <a:ext cx="805180" cy="48128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花草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2033125" y="2346682"/>
            <a:ext cx="928694" cy="48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effectLst>
                  <a:glow rad="279400">
                    <a:schemeClr val="bg1"/>
                  </a:glow>
                </a:effectLst>
              </a:rPr>
              <a:t>嗅觉</a:t>
            </a:r>
            <a:endParaRPr lang="zh-CN" altLang="en-US" dirty="0">
              <a:effectLst>
                <a:glow rad="279400">
                  <a:schemeClr val="bg1"/>
                </a:glow>
              </a:effectLst>
            </a:endParaRPr>
          </a:p>
        </p:txBody>
      </p: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2930902" y="2729724"/>
            <a:ext cx="1393825" cy="4812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innerShdw blurRad="114300">
              <a:schemeClr val="accent5">
                <a:lumMod val="60000"/>
                <a:lumOff val="40000"/>
              </a:scheme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芳香扑鼻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7" grpId="0" bldLvl="0" animBg="1"/>
      <p:bldP spid="58" grpId="0"/>
      <p:bldP spid="59" grpId="0" animBg="1"/>
      <p:bldP spid="63" grpId="0" bldLvl="0" animBg="1"/>
      <p:bldP spid="64" grpId="0" bldLvl="0" animBg="1"/>
      <p:bldP spid="67" grpId="0"/>
      <p:bldP spid="14" grpId="0" bldLvl="0" animBg="1"/>
      <p:bldP spid="15" grpId="0" bldLvl="0" animBg="1"/>
      <p:bldP spid="16" grpId="0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5489" y="557995"/>
            <a:ext cx="8788511" cy="1468018"/>
            <a:chOff x="355489" y="557995"/>
            <a:chExt cx="8788511" cy="1468018"/>
          </a:xfrm>
        </p:grpSpPr>
        <p:sp>
          <p:nvSpPr>
            <p:cNvPr id="5" name="Rectangle 1"/>
            <p:cNvSpPr>
              <a:spLocks noChangeArrowheads="1"/>
            </p:cNvSpPr>
            <p:nvPr/>
          </p:nvSpPr>
          <p:spPr bwMode="auto">
            <a:xfrm>
              <a:off x="439566" y="744124"/>
              <a:ext cx="8424935" cy="12818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    读诗的前两句，朗读的速度可以缓慢一点儿，展现出画面的明快、艳丽。</a:t>
              </a:r>
              <a:r>
                <a:rPr kumimoji="0" lang="zh-CN" altLang="en-US" sz="32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 </a:t>
              </a:r>
              <a:endPara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489" y="557995"/>
              <a:ext cx="936104" cy="830397"/>
            </a:xfrm>
            <a:prstGeom prst="rect">
              <a:avLst/>
            </a:prstGeom>
          </p:spPr>
        </p:pic>
        <p:sp>
          <p:nvSpPr>
            <p:cNvPr id="4" name="文本框 10"/>
            <p:cNvSpPr txBox="1"/>
            <p:nvPr/>
          </p:nvSpPr>
          <p:spPr>
            <a:xfrm>
              <a:off x="6479704" y="1493978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课后第一题）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71800" y="2337076"/>
            <a:ext cx="3246120" cy="1580545"/>
            <a:chOff x="2835852" y="2283718"/>
            <a:chExt cx="3246120" cy="1580545"/>
          </a:xfrm>
          <a:noFill/>
        </p:grpSpPr>
        <p:sp>
          <p:nvSpPr>
            <p:cNvPr id="6" name="矩形 5"/>
            <p:cNvSpPr/>
            <p:nvPr/>
          </p:nvSpPr>
          <p:spPr>
            <a:xfrm>
              <a:off x="2835852" y="2283718"/>
              <a:ext cx="3246120" cy="70675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迟日江山丽，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2843808" y="2995583"/>
              <a:ext cx="2922662" cy="86868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春风花草香。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788586" y="2665970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05004" y="3419012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1"/>
          <a:stretch>
            <a:fillRect/>
          </a:stretch>
        </p:blipFill>
        <p:spPr>
          <a:xfrm>
            <a:off x="1291592" y="1493978"/>
            <a:ext cx="5224623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76" y="1114411"/>
            <a:ext cx="535851" cy="41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6115" y="535767"/>
            <a:ext cx="489541" cy="578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039" y="347818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>
            <a:hlinkClick r:id="" action="ppaction://hlinkshowjump?jump=nextslide"/>
          </p:cNvPr>
          <p:cNvSpPr txBox="1"/>
          <p:nvPr/>
        </p:nvSpPr>
        <p:spPr>
          <a:xfrm>
            <a:off x="7204152" y="346744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309" y="389220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本框 11">
            <a:hlinkClick r:id="rId6" action="ppaction://hlinksldjump"/>
          </p:cNvPr>
          <p:cNvSpPr txBox="1"/>
          <p:nvPr/>
        </p:nvSpPr>
        <p:spPr>
          <a:xfrm>
            <a:off x="7205422" y="3881466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119" y="432273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>
            <a:hlinkClick r:id="rId7" action="ppaction://hlinksldjump"/>
          </p:cNvPr>
          <p:cNvSpPr txBox="1"/>
          <p:nvPr/>
        </p:nvSpPr>
        <p:spPr>
          <a:xfrm>
            <a:off x="7209232" y="4311996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第三课时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-14605" y="116205"/>
            <a:ext cx="461010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800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语文  三年级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下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2411760" y="1410494"/>
            <a:ext cx="4146550" cy="99187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reflection blurRad="6350" stA="50000" endA="300" endPos="90000" dir="5400000" sy="-100000" algn="bl" rotWithShape="0"/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7843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zh-CN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古诗三首 </a:t>
            </a:r>
            <a:endParaRPr lang="zh-CN" altLang="zh-CN" sz="60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9144000" cy="5156604"/>
            <a:chOff x="0" y="0"/>
            <a:chExt cx="9144000" cy="515660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56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椭圆 1"/>
            <p:cNvSpPr/>
            <p:nvPr/>
          </p:nvSpPr>
          <p:spPr>
            <a:xfrm>
              <a:off x="4932040" y="1779662"/>
              <a:ext cx="135837" cy="14401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364088" y="1707654"/>
              <a:ext cx="135837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432006" y="1779662"/>
              <a:ext cx="679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667252" y="2154216"/>
            <a:ext cx="3192780" cy="75597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泥融飞燕子，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3089" y="3225063"/>
            <a:ext cx="3403939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这里指泥土湿软。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7581" y="2351490"/>
            <a:ext cx="1201947" cy="48768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2184726" y="2888065"/>
            <a:ext cx="287655" cy="287655"/>
          </a:xfrm>
          <a:prstGeom prst="downArrow">
            <a:avLst/>
          </a:prstGeom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 bwMode="auto">
          <a:xfrm>
            <a:off x="5765112" y="3769671"/>
            <a:ext cx="920473" cy="296466"/>
          </a:xfrm>
          <a:prstGeom prst="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175">
            <a:solidFill>
              <a:schemeClr val="accent5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ea typeface="黑体" panose="02010609060101010101" pitchFamily="49" charset="-122"/>
            </a:endParaRP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4920947" y="3684850"/>
            <a:ext cx="805180" cy="48128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泥土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6"/>
          <p:cNvSpPr txBox="1">
            <a:spLocks noChangeArrowheads="1"/>
          </p:cNvSpPr>
          <p:nvPr/>
        </p:nvSpPr>
        <p:spPr bwMode="auto">
          <a:xfrm>
            <a:off x="5808790" y="3291830"/>
            <a:ext cx="928694" cy="48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effectLst>
                  <a:glow rad="279400">
                    <a:schemeClr val="bg1"/>
                  </a:glow>
                </a:effectLst>
              </a:rPr>
              <a:t>触觉</a:t>
            </a:r>
            <a:endParaRPr lang="zh-CN" altLang="en-US" dirty="0">
              <a:effectLst>
                <a:glow rad="279400">
                  <a:schemeClr val="bg1"/>
                </a:glow>
              </a:effectLst>
            </a:endParaRPr>
          </a:p>
        </p:txBody>
      </p:sp>
      <p:sp>
        <p:nvSpPr>
          <p:cNvPr id="22" name="文本框 6"/>
          <p:cNvSpPr txBox="1">
            <a:spLocks noChangeArrowheads="1"/>
          </p:cNvSpPr>
          <p:nvPr/>
        </p:nvSpPr>
        <p:spPr bwMode="auto">
          <a:xfrm>
            <a:off x="6721081" y="3689386"/>
            <a:ext cx="1393825" cy="4812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innerShdw blurRad="114300">
              <a:schemeClr val="accent5">
                <a:lumMod val="60000"/>
                <a:lumOff val="40000"/>
              </a:scheme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湿润柔软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19" grpId="0" bldLvl="0" animBg="1"/>
      <p:bldP spid="20" grpId="0" bldLvl="0" animBg="1"/>
      <p:bldP spid="21" grpId="0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5748" y="455429"/>
            <a:ext cx="1474462" cy="489768"/>
            <a:chOff x="384175" y="571559"/>
            <a:chExt cx="1218564" cy="228480"/>
          </a:xfrm>
          <a:solidFill>
            <a:schemeClr val="accent1"/>
          </a:solidFill>
        </p:grpSpPr>
        <p:sp>
          <p:nvSpPr>
            <p:cNvPr id="8" name="任意多边形 7"/>
            <p:cNvSpPr/>
            <p:nvPr/>
          </p:nvSpPr>
          <p:spPr>
            <a:xfrm>
              <a:off x="384175" y="571559"/>
              <a:ext cx="380801" cy="2284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kern="1200" dirty="0" smtClean="0"/>
                <a:t>小</a:t>
              </a:r>
              <a:endParaRPr lang="zh-CN" sz="2800" kern="1200" dirty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803056" y="571559"/>
              <a:ext cx="380801" cy="2284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1130241"/>
                <a:satOff val="9740"/>
                <a:lumOff val="-1762"/>
                <a:alphaOff val="0"/>
              </a:schemeClr>
            </a:fillRef>
            <a:effectRef idx="0">
              <a:schemeClr val="accent2">
                <a:hueOff val="1130241"/>
                <a:satOff val="9740"/>
                <a:lumOff val="-176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kern="1200" dirty="0" smtClean="0"/>
                <a:t>拓</a:t>
              </a:r>
              <a:endParaRPr lang="zh-CN" sz="2800" kern="12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221938" y="571559"/>
              <a:ext cx="380801" cy="2284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2260482"/>
                <a:satOff val="19480"/>
                <a:lumOff val="-3527"/>
                <a:alphaOff val="0"/>
              </a:schemeClr>
            </a:fillRef>
            <a:effectRef idx="0">
              <a:schemeClr val="accent2">
                <a:hueOff val="2260482"/>
                <a:satOff val="19480"/>
                <a:lumOff val="-352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kern="1200" smtClean="0"/>
                <a:t>展</a:t>
              </a:r>
              <a:endParaRPr lang="zh-CN" sz="2800" kern="1200"/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367070" y="1002088"/>
            <a:ext cx="8269918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泥融飞燕子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，可爱的小燕子让你感受到春天来了，小燕子飞来飞去地忙什么呢？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2957553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你知道小燕子用什么筑巢吗？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87462" y="3637093"/>
            <a:ext cx="6292850" cy="648335"/>
            <a:chOff x="2030" y="5413"/>
            <a:chExt cx="9910" cy="1021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2" name="圆角矩形 1"/>
            <p:cNvSpPr/>
            <p:nvPr/>
          </p:nvSpPr>
          <p:spPr>
            <a:xfrm>
              <a:off x="2030" y="5413"/>
              <a:ext cx="9859" cy="102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81" y="5563"/>
              <a:ext cx="9859" cy="82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聪明的小燕子用湿润柔软的泥筑巢呢！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562" name="Picture 2" descr="http://img313.ph.126.net/PudNEIP5b3VwkTamQupypw==/3670715171283761176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6570996" y="1928808"/>
            <a:ext cx="2094458" cy="1571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5" name="组合 24"/>
          <p:cNvGrpSpPr/>
          <p:nvPr/>
        </p:nvGrpSpPr>
        <p:grpSpPr>
          <a:xfrm>
            <a:off x="2843922" y="2067431"/>
            <a:ext cx="935990" cy="648335"/>
            <a:chOff x="2437" y="4276"/>
            <a:chExt cx="1474" cy="1021"/>
          </a:xfrm>
        </p:grpSpPr>
        <p:sp>
          <p:nvSpPr>
            <p:cNvPr id="26" name="圆角矩形 25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76" y="4438"/>
              <a:ext cx="1374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筑巢</a:t>
              </a:r>
              <a:endPara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9144000" cy="5156604"/>
            <a:chOff x="0" y="0"/>
            <a:chExt cx="9144000" cy="515660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566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椭圆 1"/>
            <p:cNvSpPr/>
            <p:nvPr/>
          </p:nvSpPr>
          <p:spPr>
            <a:xfrm>
              <a:off x="4932040" y="1779662"/>
              <a:ext cx="135837" cy="14401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364088" y="1707654"/>
              <a:ext cx="135837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432006" y="1779662"/>
              <a:ext cx="679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792088" y="2859782"/>
            <a:ext cx="4932040" cy="687304"/>
          </a:xfrm>
          <a:prstGeom prst="rect">
            <a:avLst/>
          </a:prstGeom>
          <a:noFill/>
          <a:ln>
            <a:noFill/>
          </a:ln>
          <a:effectLst>
            <a:glow rad="520700">
              <a:schemeClr val="bg1"/>
            </a:glow>
          </a:effec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effectLst>
                  <a:glow rad="304800">
                    <a:schemeClr val="bg1"/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燕子衔着</a:t>
            </a:r>
            <a:r>
              <a:rPr lang="zh-CN" altLang="en-US" sz="3600" b="1" dirty="0">
                <a:solidFill>
                  <a:srgbClr val="0000FF"/>
                </a:solidFill>
                <a:effectLst>
                  <a:glow rad="304800">
                    <a:schemeClr val="bg1"/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湿泥忙着筑巢。</a:t>
            </a:r>
            <a:endParaRPr lang="zh-CN" altLang="en-US" sz="3600" b="1" dirty="0">
              <a:solidFill>
                <a:srgbClr val="0000FF"/>
              </a:solidFill>
              <a:effectLst>
                <a:glow rad="304800">
                  <a:schemeClr val="bg1"/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267652" y="267494"/>
            <a:ext cx="3192780" cy="75597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dirty="0">
                <a:effectLst>
                  <a:glow rad="825500">
                    <a:schemeClr val="bg1"/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沙暖睡鸳鸯。</a:t>
            </a:r>
            <a:endParaRPr lang="zh-CN" altLang="en-US" sz="4000" b="1" dirty="0">
              <a:effectLst>
                <a:glow rad="825500">
                  <a:schemeClr val="bg1"/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08264" y="429907"/>
            <a:ext cx="952172" cy="56529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81622" y="1362130"/>
            <a:ext cx="3202261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innerShdw blurRad="114300">
              <a:schemeClr val="accent2">
                <a:lumMod val="60000"/>
                <a:lumOff val="40000"/>
              </a:schemeClr>
            </a:innerShdw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一种鸟，常在水边嬉戏，雄鸟与雌鸟常结对生活。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7255410" y="1037984"/>
            <a:ext cx="287655" cy="287655"/>
          </a:xfrm>
          <a:prstGeom prst="downArrow">
            <a:avLst/>
          </a:prstGeom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 bwMode="auto">
          <a:xfrm>
            <a:off x="7000341" y="3769671"/>
            <a:ext cx="920473" cy="296466"/>
          </a:xfrm>
          <a:prstGeom prst="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175">
            <a:solidFill>
              <a:schemeClr val="accent5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  <a:ea typeface="黑体" panose="02010609060101010101" pitchFamily="49" charset="-122"/>
            </a:endParaRPr>
          </a:p>
        </p:txBody>
      </p:sp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6156176" y="3684850"/>
            <a:ext cx="805180" cy="48128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沙子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7044019" y="3291830"/>
            <a:ext cx="928694" cy="481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effectLst>
                  <a:glow rad="279400">
                    <a:schemeClr val="bg1"/>
                  </a:glow>
                </a:effectLst>
              </a:rPr>
              <a:t>触觉</a:t>
            </a:r>
            <a:endParaRPr lang="zh-CN" altLang="en-US" dirty="0">
              <a:effectLst>
                <a:glow rad="279400">
                  <a:schemeClr val="bg1"/>
                </a:glow>
              </a:effectLst>
            </a:endParaRPr>
          </a:p>
        </p:txBody>
      </p:sp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7956311" y="3674872"/>
            <a:ext cx="825368" cy="4812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innerShdw blurRad="114300">
              <a:schemeClr val="accent5">
                <a:lumMod val="60000"/>
                <a:lumOff val="40000"/>
              </a:schemeClr>
            </a:inn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温暖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13" grpId="0" bldLvl="0" animBg="1"/>
      <p:bldP spid="14" grpId="0" bldLvl="0" animBg="1"/>
      <p:bldP spid="15" grpId="0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1071245" y="1131590"/>
            <a:ext cx="658749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鸳鸯睡在沙滩上啊，会不会着凉啊？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43420" y="1951852"/>
            <a:ext cx="4047144" cy="2031030"/>
            <a:chOff x="637" y="3628"/>
            <a:chExt cx="7715" cy="1986"/>
          </a:xfrm>
        </p:grpSpPr>
        <p:sp>
          <p:nvSpPr>
            <p:cNvPr id="26" name="圆角矩形 25"/>
            <p:cNvSpPr/>
            <p:nvPr/>
          </p:nvSpPr>
          <p:spPr>
            <a:xfrm>
              <a:off x="637" y="3647"/>
              <a:ext cx="7659" cy="191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3" y="3628"/>
              <a:ext cx="7659" cy="1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不会。它们睡在被太阳晒得暖暖的沙滩上，很舒服呀！</a:t>
              </a:r>
              <a:endPara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120834" name="Picture 2" descr="http://img06.tooopen.com/images/20180313/tooopen_sy_235967589151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5508104" y="1857374"/>
            <a:ext cx="3471836" cy="22598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组合 7"/>
          <p:cNvGrpSpPr/>
          <p:nvPr/>
        </p:nvGrpSpPr>
        <p:grpSpPr>
          <a:xfrm>
            <a:off x="375748" y="455429"/>
            <a:ext cx="1474462" cy="489768"/>
            <a:chOff x="384175" y="571559"/>
            <a:chExt cx="1218564" cy="228480"/>
          </a:xfrm>
          <a:solidFill>
            <a:schemeClr val="accent1"/>
          </a:solidFill>
        </p:grpSpPr>
        <p:sp>
          <p:nvSpPr>
            <p:cNvPr id="9" name="任意多边形 7"/>
            <p:cNvSpPr/>
            <p:nvPr/>
          </p:nvSpPr>
          <p:spPr>
            <a:xfrm>
              <a:off x="384175" y="571559"/>
              <a:ext cx="380801" cy="2284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kern="1200" dirty="0" smtClean="0"/>
                <a:t>小</a:t>
              </a:r>
              <a:endParaRPr lang="zh-CN" sz="2800" kern="1200" dirty="0"/>
            </a:p>
          </p:txBody>
        </p:sp>
        <p:sp>
          <p:nvSpPr>
            <p:cNvPr id="10" name="任意多边形 8"/>
            <p:cNvSpPr/>
            <p:nvPr/>
          </p:nvSpPr>
          <p:spPr>
            <a:xfrm>
              <a:off x="803056" y="571559"/>
              <a:ext cx="380801" cy="2284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1130241"/>
                <a:satOff val="9740"/>
                <a:lumOff val="-1762"/>
                <a:alphaOff val="0"/>
              </a:schemeClr>
            </a:fillRef>
            <a:effectRef idx="0">
              <a:schemeClr val="accent2">
                <a:hueOff val="1130241"/>
                <a:satOff val="9740"/>
                <a:lumOff val="-176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kern="1200" dirty="0" smtClean="0"/>
                <a:t>拓</a:t>
              </a:r>
              <a:endParaRPr lang="zh-CN" sz="2800" kern="1200" dirty="0"/>
            </a:p>
          </p:txBody>
        </p:sp>
        <p:sp>
          <p:nvSpPr>
            <p:cNvPr id="11" name="任意多边形 9"/>
            <p:cNvSpPr/>
            <p:nvPr/>
          </p:nvSpPr>
          <p:spPr>
            <a:xfrm>
              <a:off x="1221938" y="571559"/>
              <a:ext cx="380801" cy="22848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2260482"/>
                <a:satOff val="19480"/>
                <a:lumOff val="-3527"/>
                <a:alphaOff val="0"/>
              </a:schemeClr>
            </a:fillRef>
            <a:effectRef idx="0">
              <a:schemeClr val="accent2">
                <a:hueOff val="2260482"/>
                <a:satOff val="19480"/>
                <a:lumOff val="-352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355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sz="2800" b="1" kern="1200" smtClean="0"/>
                <a:t>展</a:t>
              </a:r>
              <a:endParaRPr lang="zh-CN" sz="2800" kern="12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292080" y="195486"/>
            <a:ext cx="3744416" cy="2229841"/>
          </a:xfrm>
          <a:prstGeom prst="rect">
            <a:avLst/>
          </a:prstGeom>
          <a:noFill/>
          <a:ln>
            <a:noFill/>
          </a:ln>
          <a:effectLst>
            <a:glow rad="520700">
              <a:schemeClr val="bg1"/>
            </a:glow>
          </a:effec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effectLst>
                  <a:glow rad="304800">
                    <a:schemeClr val="bg1"/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暖和的沙洲上睡着成双成对的鸳鸯。</a:t>
            </a:r>
            <a:endParaRPr lang="zh-CN" altLang="en-US" sz="3600" b="1" dirty="0">
              <a:solidFill>
                <a:srgbClr val="0000FF"/>
              </a:solidFill>
              <a:effectLst>
                <a:glow rad="304800">
                  <a:schemeClr val="bg1"/>
                </a:glo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714056"/>
            <a:ext cx="707236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写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燕子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鸳鸯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运用了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动静结合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的手法：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40768" y="1375299"/>
            <a:ext cx="7670239" cy="28931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冰冻的泥土融化了，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小燕子们飞来飞去地衔泥筑巢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，展现给我们的是一种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动态的美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；河边的沙滩被太阳晒得暖暖的，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一对对鸳鸯互相依偎着睡着了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，展现给我们的是一种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静态的美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。这一动一静，相映成趣。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5851" y="2841132"/>
            <a:ext cx="3967957" cy="1467841"/>
            <a:chOff x="2835851" y="2841132"/>
            <a:chExt cx="3967957" cy="1467841"/>
          </a:xfrm>
        </p:grpSpPr>
        <p:sp>
          <p:nvSpPr>
            <p:cNvPr id="6" name="矩形 5"/>
            <p:cNvSpPr/>
            <p:nvPr/>
          </p:nvSpPr>
          <p:spPr>
            <a:xfrm>
              <a:off x="2835851" y="2841132"/>
              <a:ext cx="396000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泥融飞燕子，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2843808" y="3552997"/>
              <a:ext cx="3960000" cy="7559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30000"/>
                </a:lnSpc>
              </a:pPr>
              <a:r>
                <a:rPr lang="zh-CN" altLang="en-US" sz="4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沙暖睡鸳鸯。</a:t>
              </a:r>
              <a:endPara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817052" y="3179909"/>
            <a:ext cx="13106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97584" y="3941643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5489" y="557995"/>
            <a:ext cx="8509012" cy="2022093"/>
            <a:chOff x="355489" y="557995"/>
            <a:chExt cx="8509012" cy="2022093"/>
          </a:xfrm>
        </p:grpSpPr>
        <p:sp>
          <p:nvSpPr>
            <p:cNvPr id="11" name="Rectangle 1"/>
            <p:cNvSpPr>
              <a:spLocks noChangeArrowheads="1"/>
            </p:cNvSpPr>
            <p:nvPr/>
          </p:nvSpPr>
          <p:spPr bwMode="auto">
            <a:xfrm>
              <a:off x="439566" y="825762"/>
              <a:ext cx="8424935" cy="17543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lvl="0" indent="81280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齐</a:t>
              </a:r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读这两句诗，前一句读出</a:t>
              </a:r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燕子轻巧灵动</a:t>
              </a:r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的感觉，后一句读出</a:t>
              </a:r>
              <a:r>
                <a:rPr lang="zh-CN" altLang="en-US" sz="36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鸳鸯悠然闲适</a:t>
              </a:r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的感觉。 </a:t>
              </a:r>
              <a:endPara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489" y="557995"/>
              <a:ext cx="936104" cy="830397"/>
            </a:xfrm>
            <a:prstGeom prst="rect">
              <a:avLst/>
            </a:prstGeom>
          </p:spPr>
        </p:pic>
        <p:sp>
          <p:nvSpPr>
            <p:cNvPr id="13" name="文本框 10"/>
            <p:cNvSpPr txBox="1"/>
            <p:nvPr/>
          </p:nvSpPr>
          <p:spPr>
            <a:xfrm>
              <a:off x="1981148" y="2088639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课后第一题）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 rot="20257648">
            <a:off x="3837809" y="2871976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↗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3"/>
          <a:stretch>
            <a:fillRect/>
          </a:stretch>
        </p:blipFill>
        <p:spPr>
          <a:xfrm>
            <a:off x="439913" y="1531825"/>
            <a:ext cx="8380559" cy="5486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4"/>
          <a:stretch>
            <a:fillRect/>
          </a:stretch>
        </p:blipFill>
        <p:spPr>
          <a:xfrm>
            <a:off x="539552" y="2066507"/>
            <a:ext cx="1529643" cy="5486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73"/>
          <a:stretch>
            <a:fillRect/>
          </a:stretch>
        </p:blipFill>
        <p:spPr>
          <a:xfrm>
            <a:off x="1291593" y="983137"/>
            <a:ext cx="7445885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907990"/>
            <a:ext cx="799288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绝句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一诗写了沐浴着春光的江山，多么秀丽，春风送来花草的芳香。燕子衔着湿泥忙筑巢，暖和的沙子上睡着成双成对的鸳鸯，描绘出一幅绚丽的春景图。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69181" y="3338844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608" y="1627167"/>
            <a:ext cx="935990" cy="648335"/>
            <a:chOff x="2437" y="4276"/>
            <a:chExt cx="1474" cy="102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" name="圆角矩形 2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" name="文本框 1"/>
            <p:cNvSpPr txBox="1"/>
            <p:nvPr/>
          </p:nvSpPr>
          <p:spPr>
            <a:xfrm>
              <a:off x="2476" y="4438"/>
              <a:ext cx="1381" cy="80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迟日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95736" y="1627167"/>
            <a:ext cx="935990" cy="648335"/>
            <a:chOff x="2437" y="4276"/>
            <a:chExt cx="1474" cy="1021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6" name="圆角矩形 5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7" name="文本框 11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江山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37869" y="1627167"/>
            <a:ext cx="935990" cy="648335"/>
            <a:chOff x="2437" y="4276"/>
            <a:chExt cx="1474" cy="1021"/>
          </a:xfrm>
          <a:solidFill>
            <a:srgbClr val="ADDB7B"/>
          </a:solidFill>
        </p:grpSpPr>
        <p:sp>
          <p:nvSpPr>
            <p:cNvPr id="9" name="圆角矩形 8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0" name="文本框 15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春风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372200" y="1627167"/>
            <a:ext cx="935990" cy="648335"/>
            <a:chOff x="2437" y="4276"/>
            <a:chExt cx="1474" cy="1021"/>
          </a:xfrm>
          <a:solidFill>
            <a:srgbClr val="ADDB7B"/>
          </a:solidFill>
        </p:grpSpPr>
        <p:sp>
          <p:nvSpPr>
            <p:cNvPr id="12" name="圆角矩形 11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3" name="文本框 20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花草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89736" y="2673734"/>
            <a:ext cx="935990" cy="648335"/>
            <a:chOff x="2437" y="4276"/>
            <a:chExt cx="1474" cy="1021"/>
          </a:xfrm>
        </p:grpSpPr>
        <p:sp>
          <p:nvSpPr>
            <p:cNvPr id="15" name="圆角矩形 14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6" name="文本框 23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燕子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33838" y="2673734"/>
            <a:ext cx="935990" cy="648335"/>
            <a:chOff x="2437" y="4276"/>
            <a:chExt cx="1474" cy="1021"/>
          </a:xfrm>
        </p:grpSpPr>
        <p:sp>
          <p:nvSpPr>
            <p:cNvPr id="18" name="圆角矩形 17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9" name="文本框 26"/>
            <p:cNvSpPr txBox="1"/>
            <p:nvPr/>
          </p:nvSpPr>
          <p:spPr>
            <a:xfrm>
              <a:off x="2718" y="4438"/>
              <a:ext cx="836" cy="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沙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29382" y="2673734"/>
            <a:ext cx="935990" cy="648335"/>
            <a:chOff x="2437" y="4276"/>
            <a:chExt cx="1474" cy="1021"/>
          </a:xfrm>
        </p:grpSpPr>
        <p:sp>
          <p:nvSpPr>
            <p:cNvPr id="21" name="圆角矩形 20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2" name="文本框 23"/>
            <p:cNvSpPr txBox="1"/>
            <p:nvPr/>
          </p:nvSpPr>
          <p:spPr>
            <a:xfrm>
              <a:off x="2703" y="4387"/>
              <a:ext cx="836" cy="8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泥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66200" y="2673734"/>
            <a:ext cx="935990" cy="648335"/>
            <a:chOff x="2437" y="4276"/>
            <a:chExt cx="1474" cy="1021"/>
          </a:xfrm>
        </p:grpSpPr>
        <p:sp>
          <p:nvSpPr>
            <p:cNvPr id="24" name="圆角矩形 23"/>
            <p:cNvSpPr/>
            <p:nvPr/>
          </p:nvSpPr>
          <p:spPr>
            <a:xfrm>
              <a:off x="2437" y="4276"/>
              <a:ext cx="1474" cy="1021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5" name="文本框 26"/>
            <p:cNvSpPr txBox="1"/>
            <p:nvPr/>
          </p:nvSpPr>
          <p:spPr>
            <a:xfrm>
              <a:off x="2476" y="4438"/>
              <a:ext cx="1368" cy="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700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鸳鸯</a:t>
              </a:r>
              <a:endParaRPr lang="zh-CN" altLang="en-US" sz="27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74554" y="628620"/>
            <a:ext cx="4427984" cy="646986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5"/>
                </a:solidFill>
                <a:ea typeface="黑体" panose="02010609060101010101" pitchFamily="49" charset="-122"/>
              </a:rPr>
              <a:t>加上几个字组成一首诗。</a:t>
            </a:r>
            <a:endParaRPr lang="zh-CN" altLang="en-US" sz="3200" b="1" dirty="0">
              <a:solidFill>
                <a:schemeClr val="accent5"/>
              </a:solidFill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47864" y="1597391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24328" y="1597391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69941" y="264395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融飞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94059" y="2643958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暖睡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700323" y="2264347"/>
            <a:ext cx="1887901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4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 崇</a:t>
            </a:r>
            <a:endParaRPr lang="zh-CN" altLang="en-US" sz="4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85789" y="2278872"/>
            <a:ext cx="179817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鸳 鸯</a:t>
            </a:r>
            <a:endParaRPr lang="zh-CN" altLang="en-US" sz="4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4">
            <a:hlinkClick r:id="rId1" action="ppaction://hlinkfile"/>
          </p:cNvPr>
          <p:cNvSpPr txBox="1"/>
          <p:nvPr/>
        </p:nvSpPr>
        <p:spPr>
          <a:xfrm>
            <a:off x="653668" y="926381"/>
            <a:ext cx="4033837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1107908"/>
            <a:ext cx="351070" cy="3801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1054118"/>
            <a:ext cx="335134" cy="4723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993136"/>
            <a:ext cx="366860" cy="456339"/>
          </a:xfrm>
          <a:prstGeom prst="rect">
            <a:avLst/>
          </a:prstGeom>
        </p:spPr>
      </p:pic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505295" y="162911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24285" y="170116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5663" y="170116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2289405" y="1859650"/>
            <a:ext cx="206250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yuān</a:t>
            </a:r>
            <a:r>
              <a:rPr lang="en-US" altLang="zh-CN" sz="27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yānɡ</a:t>
            </a:r>
            <a:endParaRPr lang="zh-CN" altLang="en-US" sz="27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4644008" y="1859650"/>
            <a:ext cx="70358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huì</a:t>
            </a:r>
            <a:endParaRPr lang="zh-CN" altLang="en-US" sz="27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3" name="TextBox 11"/>
          <p:cNvSpPr txBox="1">
            <a:spLocks noChangeArrowheads="1"/>
          </p:cNvSpPr>
          <p:nvPr/>
        </p:nvSpPr>
        <p:spPr bwMode="auto">
          <a:xfrm>
            <a:off x="5292080" y="1851670"/>
            <a:ext cx="136815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chónɡ</a:t>
            </a:r>
            <a:endParaRPr lang="zh-CN" altLang="en-US" sz="27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TextBox 11"/>
          <p:cNvSpPr txBox="1"/>
          <p:nvPr/>
        </p:nvSpPr>
        <p:spPr>
          <a:xfrm>
            <a:off x="2555776" y="3533277"/>
            <a:ext cx="1512365" cy="699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 </a:t>
            </a:r>
            <a:r>
              <a:rPr kumimoji="1" lang="zh-CN" altLang="en-US" sz="4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豚</a:t>
            </a:r>
            <a:endParaRPr kumimoji="1" lang="zh-CN" altLang="en-US" sz="4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>
            <a:off x="3276048" y="3051072"/>
            <a:ext cx="1080261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tún</a:t>
            </a:r>
            <a:endParaRPr lang="zh-CN" altLang="en-US" sz="27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9" name="TextBox 11"/>
          <p:cNvSpPr txBox="1"/>
          <p:nvPr/>
        </p:nvSpPr>
        <p:spPr>
          <a:xfrm>
            <a:off x="4861633" y="3514667"/>
            <a:ext cx="1512365" cy="699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 </a:t>
            </a:r>
            <a:r>
              <a:rPr kumimoji="1" lang="zh-CN" altLang="en-US" sz="4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endParaRPr kumimoji="1" lang="zh-CN" altLang="en-US" sz="4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4754852" y="3086040"/>
            <a:ext cx="1133846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jiǎn</a:t>
            </a:r>
            <a:endParaRPr lang="zh-CN" altLang="en-US" sz="27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422246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文本框 11"/>
          <p:cNvSpPr txBox="1"/>
          <p:nvPr/>
        </p:nvSpPr>
        <p:spPr>
          <a:xfrm>
            <a:off x="172162" y="411510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  <p:bldP spid="33" grpId="0"/>
      <p:bldP spid="33" grpId="1"/>
      <p:bldP spid="32" grpId="0"/>
      <p:bldP spid="32" grpId="1"/>
      <p:bldP spid="40" grpId="0"/>
      <p:bldP spid="40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67571581648&amp;di=7046e381cb09e8882dcd857c760e7c25&amp;imgtype=0&amp;src=http%3A%2F%2Fbpic.588ku.com%2Felement_origin_min_pic%2F17%2F03%2F10%2F32f23bacbc811031a0ec7aaf51f9e14c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97110"/>
            <a:ext cx="1149271" cy="89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423570" y="1164487"/>
            <a:ext cx="3991610" cy="31797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迟日</a:t>
            </a:r>
            <a:r>
              <a:rPr kumimoji="0" lang="en-US" altLang="zh-CN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丽，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花草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b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飞燕子，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沙暖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474226"/>
            <a:ext cx="2571460" cy="58477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chemeClr val="accent5"/>
                </a:solidFill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试着</a:t>
            </a:r>
            <a:r>
              <a:rPr lang="zh-CN" altLang="en-US" dirty="0" smtClean="0"/>
              <a:t>背一背。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56566" y="1261654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江山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42772" y="2011886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春风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7536" y="2011886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香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04438" y="2830587"/>
            <a:ext cx="1213794" cy="714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泥融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38442" y="3597653"/>
            <a:ext cx="1728358" cy="714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睡鸳鸯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2478260" y="566558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274659" y="1147425"/>
            <a:ext cx="6834505" cy="286448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871903" y="1352352"/>
            <a:ext cx="3018753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迟日、江山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丽</a:t>
            </a:r>
            <a:endParaRPr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871903" y="2637204"/>
            <a:ext cx="3134995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泥融、燕子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</a:t>
            </a:r>
            <a:endParaRPr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673150" y="1399833"/>
            <a:ext cx="216000" cy="2305050"/>
          </a:xfrm>
          <a:prstGeom prst="leftBrace">
            <a:avLst/>
          </a:prstGeom>
          <a:noFill/>
          <a:ln w="762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" name="组合 61"/>
          <p:cNvGrpSpPr/>
          <p:nvPr/>
        </p:nvGrpSpPr>
        <p:grpSpPr bwMode="auto">
          <a:xfrm>
            <a:off x="1870927" y="2016848"/>
            <a:ext cx="677927" cy="1082404"/>
            <a:chOff x="3370507" y="6036489"/>
            <a:chExt cx="903084" cy="3303943"/>
          </a:xfrm>
        </p:grpSpPr>
        <p:sp>
          <p:nvSpPr>
            <p:cNvPr id="63" name="圆角矩形 62"/>
            <p:cNvSpPr/>
            <p:nvPr/>
          </p:nvSpPr>
          <p:spPr>
            <a:xfrm>
              <a:off x="3370507" y="6036489"/>
              <a:ext cx="900974" cy="3303943"/>
            </a:xfrm>
            <a:prstGeom prst="round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ysDot"/>
            </a:ln>
            <a:effectLst>
              <a:outerShdw dist="12700" algn="l" rotWithShape="0">
                <a:srgbClr val="F79646">
                  <a:lumMod val="50000"/>
                </a:srgbClr>
              </a:outerShdw>
            </a:effectLst>
          </p:spPr>
          <p:txBody>
            <a:bodyPr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 dirty="0">
                <a:solidFill>
                  <a:sysClr val="window" lastClr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矩形 18"/>
            <p:cNvSpPr>
              <a:spLocks noChangeArrowheads="1"/>
            </p:cNvSpPr>
            <p:nvPr/>
          </p:nvSpPr>
          <p:spPr bwMode="auto">
            <a:xfrm>
              <a:off x="3453687" y="6138229"/>
              <a:ext cx="819904" cy="3100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绝句</a:t>
              </a:r>
              <a:endParaRPr lang="zh-CN" altLang="en-US" sz="3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871903" y="1995294"/>
            <a:ext cx="3107958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春风、花草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en-US" altLang="zh-CN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flipH="1">
            <a:off x="5762182" y="1411214"/>
            <a:ext cx="216000" cy="2299335"/>
          </a:xfrm>
          <a:prstGeom prst="leftBrace">
            <a:avLst/>
          </a:prstGeom>
          <a:noFill/>
          <a:ln w="762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2218" y="2087455"/>
            <a:ext cx="1607564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喜爱春天</a:t>
            </a:r>
            <a:endParaRPr lang="en-US" altLang="zh-CN" sz="27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赞美春天</a:t>
            </a:r>
            <a:endParaRPr lang="zh-CN" altLang="en-US" sz="27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871903" y="3280459"/>
            <a:ext cx="3134995" cy="483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>
                <a:latin typeface="微软雅黑" panose="020B0503020204020204" charset="-122"/>
              </a:defRPr>
            </a:lvl1pPr>
          </a:lstStyle>
          <a:p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沙暖、鸳鸯</a:t>
            </a:r>
            <a:r>
              <a:rPr lang="en-US" altLang="zh-CN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2083" y="339755"/>
            <a:ext cx="2651725" cy="561692"/>
            <a:chOff x="192083" y="411510"/>
            <a:chExt cx="2651725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/>
      <p:bldP spid="25" grpId="0" bldLvl="0"/>
      <p:bldP spid="2" grpId="0" bldLvl="0" animBg="1"/>
      <p:bldP spid="17" grpId="0" bldLvl="0"/>
      <p:bldP spid="19" grpId="0" bldLvl="0" animBg="1"/>
      <p:bldP spid="7" grpId="0"/>
      <p:bldP spid="26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8670" y="1746250"/>
            <a:ext cx="7581900" cy="154657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这首诗描写了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春天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，表达了诗人对春天的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61258" y="1854492"/>
            <a:ext cx="3019515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美好动人的景色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11027" y="2599809"/>
            <a:ext cx="2096783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热爱之情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9512" y="483265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68285" y="1439808"/>
            <a:ext cx="564793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、划去句子中加点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字的错误读音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584" y="2198730"/>
            <a:ext cx="6506120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700" b="1" dirty="0" smtClean="0">
                <a:ea typeface="楷体" panose="02010609060101010101" pitchFamily="49" charset="-122"/>
              </a:rPr>
              <a:t>1.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泥融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rónɡ</a:t>
            </a:r>
            <a:r>
              <a:rPr lang="en-US" altLang="zh-CN" sz="2700" b="1" dirty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7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lónɡ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飞燕（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yān</a:t>
            </a:r>
            <a:r>
              <a:rPr lang="en-US" altLang="zh-CN" sz="27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yàn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）子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700" b="1" dirty="0" smtClean="0">
                <a:ea typeface="楷体" panose="02010609060101010101" pitchFamily="49" charset="-122"/>
              </a:rPr>
              <a:t>2.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沙暖睡鸳（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yuān</a:t>
            </a:r>
            <a:r>
              <a:rPr lang="en-US" altLang="zh-CN" sz="2700" b="1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700" b="1" dirty="0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yān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）鸯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孩子和大铅笔-45334303[1]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7164288" y="1779662"/>
            <a:ext cx="1506575" cy="2723198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 rot="16200000" flipH="1">
            <a:off x="2976329" y="2444690"/>
            <a:ext cx="499193" cy="30999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6200000" flipH="1">
            <a:off x="3978274" y="3005340"/>
            <a:ext cx="499193" cy="30999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6200000" flipH="1">
            <a:off x="4934851" y="2444690"/>
            <a:ext cx="499193" cy="30999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3528" y="411510"/>
            <a:ext cx="2291388" cy="561692"/>
            <a:chOff x="179512" y="384423"/>
            <a:chExt cx="2291388" cy="561692"/>
          </a:xfrm>
        </p:grpSpPr>
        <p:sp>
          <p:nvSpPr>
            <p:cNvPr id="5" name="文本框 14"/>
            <p:cNvSpPr txBox="1"/>
            <p:nvPr/>
          </p:nvSpPr>
          <p:spPr>
            <a:xfrm>
              <a:off x="539552" y="384423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12" name="文本框 2"/>
          <p:cNvSpPr txBox="1"/>
          <p:nvPr/>
        </p:nvSpPr>
        <p:spPr>
          <a:xfrm>
            <a:off x="1541855" y="2554707"/>
            <a:ext cx="6388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2158339" y="3168000"/>
            <a:ext cx="6388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4073516" y="2614667"/>
            <a:ext cx="6388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83568" y="771550"/>
            <a:ext cx="38645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二、默写古诗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878446" y="1346954"/>
            <a:ext cx="535785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绝句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唐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杜甫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R="0" lvl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迟日江山丽，春风花草香。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泥融飞燕子，沙暖睡鸳鸯。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38015" y="429498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4344421"/>
            <a:ext cx="351070" cy="380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427839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1" grpId="0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301006"/>
            <a:ext cx="7658735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通过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的学习，我们感受到了大好春光中美丽生灵带给我们的美好感受。接下来我们继续学习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" y="1235"/>
            <a:ext cx="9167970" cy="514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48"/>
          <p:cNvSpPr txBox="1"/>
          <p:nvPr/>
        </p:nvSpPr>
        <p:spPr>
          <a:xfrm>
            <a:off x="877736" y="771550"/>
            <a:ext cx="4774384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19050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66008F"/>
                    </a:gs>
                    <a:gs pos="28000">
                      <a:srgbClr val="BA0066"/>
                    </a:gs>
                    <a:gs pos="69000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惠崇春江晚景</a:t>
            </a:r>
            <a:endParaRPr lang="zh-CN" altLang="en-US" sz="6000" b="1" dirty="0">
              <a:ln w="19050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66008F"/>
                  </a:gs>
                  <a:gs pos="28000">
                    <a:srgbClr val="BA0066"/>
                  </a:gs>
                  <a:gs pos="69000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4284" y="887055"/>
            <a:ext cx="597666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 smtClean="0">
                <a:ea typeface="楷体" panose="02010609060101010101" pitchFamily="49" charset="-122"/>
              </a:rPr>
              <a:t>       </a:t>
            </a:r>
            <a:r>
              <a:rPr lang="zh-CN" altLang="en-US" sz="28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苏轼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（</a:t>
            </a:r>
            <a:r>
              <a:rPr lang="en-US" altLang="zh-CN" sz="3000" b="1" dirty="0" smtClean="0">
                <a:ea typeface="楷体" panose="02010609060101010101" pitchFamily="49" charset="-122"/>
              </a:rPr>
              <a:t>1037-1101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），字</a:t>
            </a:r>
            <a:r>
              <a:rPr lang="zh-CN" altLang="en-US" sz="30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子瞻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，世称</a:t>
            </a:r>
            <a:r>
              <a:rPr lang="zh-CN" altLang="en-US" sz="30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苏东坡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。眉州眉山（今属四川省眉山市）人，</a:t>
            </a:r>
            <a:r>
              <a:rPr lang="zh-CN" altLang="en-US" sz="30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北宋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文学家、书法家、画家。有</a:t>
            </a:r>
            <a:r>
              <a:rPr lang="en-US" altLang="zh-CN" sz="3000" b="1" dirty="0" smtClean="0">
                <a:ea typeface="楷体" panose="02010609060101010101" pitchFamily="49" charset="-122"/>
              </a:rPr>
              <a:t>《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东坡七集</a:t>
            </a:r>
            <a:r>
              <a:rPr lang="en-US" altLang="zh-CN" sz="3000" b="1" dirty="0" smtClean="0">
                <a:ea typeface="楷体" panose="02010609060101010101" pitchFamily="49" charset="-122"/>
              </a:rPr>
              <a:t>》《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东坡易传</a:t>
            </a:r>
            <a:r>
              <a:rPr lang="en-US" altLang="zh-CN" sz="3000" b="1" dirty="0" smtClean="0">
                <a:ea typeface="楷体" panose="02010609060101010101" pitchFamily="49" charset="-122"/>
              </a:rPr>
              <a:t>》《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东坡乐府</a:t>
            </a:r>
            <a:r>
              <a:rPr lang="en-US" altLang="zh-CN" sz="3000" b="1" dirty="0" smtClean="0">
                <a:ea typeface="楷体" panose="02010609060101010101" pitchFamily="49" charset="-122"/>
              </a:rPr>
              <a:t>》</a:t>
            </a:r>
            <a:r>
              <a:rPr lang="zh-CN" altLang="en-US" sz="3000" b="1" dirty="0" smtClean="0">
                <a:ea typeface="楷体" panose="02010609060101010101" pitchFamily="49" charset="-122"/>
              </a:rPr>
              <a:t>等传世。</a:t>
            </a:r>
            <a:endParaRPr lang="zh-CN" altLang="en-US" sz="3000" b="1" dirty="0">
              <a:ea typeface="楷体" panose="02010609060101010101" pitchFamily="49" charset="-122"/>
            </a:endParaRPr>
          </a:p>
        </p:txBody>
      </p:sp>
      <p:pic>
        <p:nvPicPr>
          <p:cNvPr id="115714" name="Picture 2" descr="https://gss1.bdstatic.com/9vo3dSag_xI4khGkpoWK1HF6hhy/baike/w%3D268%3Bg%3D0/sign=f25dc07469600c33f079d9ce22773632/d788d43f8794a4c2e420e44b0cf41bd5ad6e394a.jpg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/>
          <a:stretch>
            <a:fillRect/>
          </a:stretch>
        </p:blipFill>
        <p:spPr bwMode="auto">
          <a:xfrm>
            <a:off x="404044" y="1082667"/>
            <a:ext cx="2071702" cy="3000397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8964" y="1401254"/>
            <a:ext cx="7682159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崇是</a:t>
            </a:r>
            <a:r>
              <a:rPr lang="zh-CN" altLang="en-US" sz="32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北宋名僧，能诗善画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。是苏轼好友。这首诗是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苏轼为惠崇的画作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春江晚景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所写的题画诗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9660" y="79097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写作背景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595008" y="1619172"/>
            <a:ext cx="3886855" cy="27457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zh-CN" altLang="en-US" sz="3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惠崇春江晚景</a:t>
            </a:r>
            <a:endParaRPr lang="en-US" altLang="zh-CN" sz="3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宋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苏轼</a:t>
            </a:r>
            <a:endParaRPr lang="en-US" altLang="zh-CN" sz="30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dist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竹外桃花三两枝，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春江水暖鸭先知。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3000" b="1" dirty="0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蒌蒿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满地芦芽短，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/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正是河</a:t>
            </a:r>
            <a:r>
              <a:rPr lang="zh-CN" altLang="en-US" sz="3000" b="1" dirty="0" smtClean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豚</a:t>
            </a: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欲上时。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 flipH="1">
            <a:off x="885696" y="3147814"/>
            <a:ext cx="1572689" cy="473710"/>
          </a:xfrm>
          <a:prstGeom prst="wedgeRoundRectCallout">
            <a:avLst>
              <a:gd name="adj1" fmla="val -63520"/>
              <a:gd name="adj2" fmla="val 57613"/>
              <a:gd name="adj3" fmla="val 16667"/>
            </a:avLst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innerShdw blurRad="63500">
              <a:schemeClr val="accent5">
                <a:lumMod val="40000"/>
                <a:lumOff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defRPr/>
            </a:pPr>
            <a:r>
              <a:rPr lang="en-US" altLang="zh-CN" sz="3000" b="1" dirty="0" err="1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lóu </a:t>
            </a:r>
            <a:r>
              <a:rPr lang="en-US" altLang="zh-CN" sz="3000" b="1" dirty="0" err="1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hāo</a:t>
            </a:r>
            <a:endParaRPr lang="en-US" altLang="zh-CN" sz="3000" b="1" dirty="0" err="1" smtClean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432960" y="4448888"/>
            <a:ext cx="790575" cy="415543"/>
          </a:xfrm>
          <a:prstGeom prst="wedgeRoundRectCallout">
            <a:avLst>
              <a:gd name="adj1" fmla="val 58228"/>
              <a:gd name="adj2" fmla="val -85749"/>
              <a:gd name="adj3" fmla="val 16667"/>
            </a:avLst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innerShdw blurRad="63500">
              <a:schemeClr val="accent5">
                <a:lumMod val="40000"/>
                <a:lumOff val="6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r>
              <a:rPr lang="en-US" altLang="zh-CN" sz="3000" b="1" dirty="0" err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tún</a:t>
            </a:r>
            <a:endParaRPr lang="en-US" altLang="zh-CN" sz="30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4198542" y="2463758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4198542" y="2923235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4198542" y="3351863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1"/>
          <p:cNvSpPr txBox="1">
            <a:spLocks noChangeArrowheads="1"/>
          </p:cNvSpPr>
          <p:nvPr/>
        </p:nvSpPr>
        <p:spPr bwMode="auto">
          <a:xfrm>
            <a:off x="4198542" y="3821080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3228014" y="2478254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3228014" y="2917554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3228014" y="3390250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3228014" y="3862946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3497" y="435718"/>
            <a:ext cx="2302971" cy="561692"/>
            <a:chOff x="145053" y="526656"/>
            <a:chExt cx="3070626" cy="748922"/>
          </a:xfrm>
        </p:grpSpPr>
        <p:sp>
          <p:nvSpPr>
            <p:cNvPr id="3" name="文本框 14"/>
            <p:cNvSpPr txBox="1"/>
            <p:nvPr/>
          </p:nvSpPr>
          <p:spPr>
            <a:xfrm>
              <a:off x="691315" y="526656"/>
              <a:ext cx="2524364" cy="74892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053" y="560783"/>
              <a:ext cx="546264" cy="680929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1383986" y="1042566"/>
            <a:ext cx="75569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</a:t>
            </a:r>
            <a:r>
              <a:rPr lang="zh-CN" altLang="en-US" sz="32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读古诗，读出诗的节奏和韵味。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/>
      <p:bldP spid="12" grpId="0"/>
      <p:bldP spid="13" grpId="0"/>
      <p:bldP spid="15" grpId="0"/>
      <p:bldP spid="14" grpId="0"/>
      <p:bldP spid="16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5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6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7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5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388433" y="1214745"/>
            <a:ext cx="624759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豕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豚     央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鸟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鸯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8433" y="2282288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72868" y="228239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鸳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86070" y="2282201"/>
            <a:ext cx="1357322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水鸟</a:t>
            </a:r>
            <a:endParaRPr lang="zh-CN" altLang="en-US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17185" y="2282197"/>
            <a:ext cx="594975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崇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204275" y="2378377"/>
            <a:ext cx="2438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本义</a:t>
            </a:r>
            <a:r>
              <a:rPr lang="en-US" altLang="zh-CN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:</a:t>
            </a:r>
            <a:r>
              <a:rPr lang="zh-CN" altLang="en-US" sz="28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山大而高</a:t>
            </a:r>
            <a:endParaRPr lang="zh-CN" altLang="en-US" sz="2800" dirty="0" smtClean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0" y="2078359"/>
            <a:ext cx="9144000" cy="158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073650" y="2080260"/>
            <a:ext cx="2540" cy="250761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1398900" y="2997835"/>
            <a:ext cx="1203960" cy="1414145"/>
          </a:xfrm>
          <a:prstGeom prst="round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7185" y="2987675"/>
            <a:ext cx="765810" cy="152336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2689855" y="3124835"/>
            <a:ext cx="2242185" cy="1287145"/>
            <a:chOff x="3885" y="4921"/>
            <a:chExt cx="3531" cy="2027"/>
          </a:xfrm>
        </p:grpSpPr>
        <p:pic>
          <p:nvPicPr>
            <p:cNvPr id="115719" name="Picture 7" descr="C:\Users\Administrator\AppData\Roaming\Tencent\Users\1635475285\QQ\WinTemp\RichOle\7YRS]6473YXN]R705}ALF$C.pn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8078" r="19474"/>
            <a:stretch>
              <a:fillRect/>
            </a:stretch>
          </p:blipFill>
          <p:spPr bwMode="auto">
            <a:xfrm>
              <a:off x="3885" y="4921"/>
              <a:ext cx="3516" cy="2027"/>
            </a:xfrm>
            <a:prstGeom prst="rect">
              <a:avLst/>
            </a:prstGeom>
            <a:noFill/>
          </p:spPr>
        </p:pic>
        <p:sp>
          <p:nvSpPr>
            <p:cNvPr id="43" name="矩形 42"/>
            <p:cNvSpPr/>
            <p:nvPr/>
          </p:nvSpPr>
          <p:spPr>
            <a:xfrm>
              <a:off x="5049" y="6409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735" y="6417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05575" y="3140075"/>
            <a:ext cx="2349500" cy="1271270"/>
            <a:chOff x="10245" y="4945"/>
            <a:chExt cx="3700" cy="2002"/>
          </a:xfrm>
        </p:grpSpPr>
        <p:pic>
          <p:nvPicPr>
            <p:cNvPr id="115720" name="Picture 8" descr="C:\Users\Administrator\AppData\Roaming\Tencent\Users\1635475285\QQ\WinTemp\RichOle\)UIN[HWK4E]`LKE4H{JAM(Q.pn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245" y="4945"/>
              <a:ext cx="3701" cy="2002"/>
            </a:xfrm>
            <a:prstGeom prst="rect">
              <a:avLst/>
            </a:prstGeom>
            <a:noFill/>
          </p:spPr>
        </p:pic>
        <p:sp>
          <p:nvSpPr>
            <p:cNvPr id="46" name="矩形 45"/>
            <p:cNvSpPr/>
            <p:nvPr/>
          </p:nvSpPr>
          <p:spPr>
            <a:xfrm>
              <a:off x="11232" y="6409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2864" y="6409"/>
              <a:ext cx="681" cy="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1" grpId="0"/>
      <p:bldP spid="42" grpId="0"/>
      <p:bldP spid="49" grpId="0"/>
      <p:bldP spid="5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48581"/>
            <a:ext cx="1440815" cy="20650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3338" y="1275606"/>
            <a:ext cx="7349490" cy="1825438"/>
            <a:chOff x="1403648" y="1275606"/>
            <a:chExt cx="7349490" cy="1825438"/>
          </a:xfrm>
        </p:grpSpPr>
        <p:sp>
          <p:nvSpPr>
            <p:cNvPr id="2" name="文本框 6"/>
            <p:cNvSpPr txBox="1"/>
            <p:nvPr/>
          </p:nvSpPr>
          <p:spPr>
            <a:xfrm>
              <a:off x="1403648" y="1275606"/>
              <a:ext cx="7349490" cy="14126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3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结合注释理解诗句意思，想象画面，说说诗中描写了怎样的景象</a:t>
              </a:r>
              <a:r>
                <a:rPr lang="en-US" altLang="zh-CN" sz="33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? </a:t>
              </a:r>
              <a:endParaRPr lang="zh-CN" altLang="en-US" sz="33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696206" y="2700934"/>
              <a:ext cx="19912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（课后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第二题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391" y="2079559"/>
            <a:ext cx="5942914" cy="5486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0"/>
          <a:stretch>
            <a:fillRect/>
          </a:stretch>
        </p:blipFill>
        <p:spPr>
          <a:xfrm>
            <a:off x="6876256" y="1419622"/>
            <a:ext cx="1876882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4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5220072" y="3219822"/>
            <a:ext cx="3567172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竹外桃花三两枝，</a:t>
            </a:r>
            <a:endParaRPr lang="en-US" altLang="zh-CN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38779" y="3396710"/>
            <a:ext cx="1331875" cy="42291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grpSp>
        <p:nvGrpSpPr>
          <p:cNvPr id="5" name="组合 3"/>
          <p:cNvGrpSpPr/>
          <p:nvPr/>
        </p:nvGrpSpPr>
        <p:grpSpPr>
          <a:xfrm>
            <a:off x="6058791" y="2299763"/>
            <a:ext cx="2142470" cy="637136"/>
            <a:chOff x="2170770" y="3583007"/>
            <a:chExt cx="2376264" cy="849514"/>
          </a:xfrm>
        </p:grpSpPr>
        <p:sp>
          <p:nvSpPr>
            <p:cNvPr id="6" name="文本框 6"/>
            <p:cNvSpPr txBox="1">
              <a:spLocks noChangeArrowheads="1"/>
            </p:cNvSpPr>
            <p:nvPr/>
          </p:nvSpPr>
          <p:spPr bwMode="auto">
            <a:xfrm>
              <a:off x="2438514" y="3692073"/>
              <a:ext cx="1948041" cy="603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指两三枝桃花。</a:t>
              </a:r>
              <a:endParaRPr lang="zh-CN" altLang="en-US" sz="1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云形标注 6"/>
            <p:cNvSpPr/>
            <p:nvPr/>
          </p:nvSpPr>
          <p:spPr>
            <a:xfrm>
              <a:off x="2170770" y="3583007"/>
              <a:ext cx="2376264" cy="849514"/>
            </a:xfrm>
            <a:prstGeom prst="cloudCallout">
              <a:avLst>
                <a:gd name="adj1" fmla="val 31449"/>
                <a:gd name="adj2" fmla="val 107085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1520" y="267494"/>
            <a:ext cx="1124585" cy="720090"/>
            <a:chOff x="2777" y="3709"/>
            <a:chExt cx="1771" cy="1134"/>
          </a:xfrm>
        </p:grpSpPr>
        <p:sp>
          <p:nvSpPr>
            <p:cNvPr id="9" name="圆角矩形 8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0" name="文本框 1"/>
            <p:cNvSpPr txBox="1"/>
            <p:nvPr/>
          </p:nvSpPr>
          <p:spPr>
            <a:xfrm>
              <a:off x="2798" y="3778"/>
              <a:ext cx="1750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江岸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.mp.itc.cn/upload/20170407/b097912a5bdf4cbeb1e649e5d9f2c66d_th.jpe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t="52046"/>
          <a:stretch>
            <a:fillRect/>
          </a:stretch>
        </p:blipFill>
        <p:spPr bwMode="auto">
          <a:xfrm>
            <a:off x="1428728" y="3357568"/>
            <a:ext cx="6096000" cy="178593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39938" name="Picture 2" descr="http://n1.itc.cn/img8/wb/recom/2017/03/20/149000936384075025.JPE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r="473" b="776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1376288" y="1236374"/>
            <a:ext cx="3699768" cy="687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 dirty="0" smtClean="0">
                <a:effectLst>
                  <a:glow rad="469900">
                    <a:schemeClr val="bg1">
                      <a:alpha val="89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春江水暖鸭先知。</a:t>
            </a:r>
            <a:endParaRPr lang="zh-CN" altLang="en-US" sz="3600" b="1" dirty="0" smtClean="0">
              <a:effectLst>
                <a:glow rad="469900">
                  <a:schemeClr val="bg1">
                    <a:alpha val="89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5206120" y="195486"/>
            <a:ext cx="3590925" cy="1356995"/>
          </a:xfrm>
          <a:prstGeom prst="borderCallout1">
            <a:avLst>
              <a:gd name="adj1" fmla="val 52764"/>
              <a:gd name="adj2" fmla="val 231"/>
              <a:gd name="adj3" fmla="val 75118"/>
              <a:gd name="adj4" fmla="val -13696"/>
            </a:avLst>
          </a:prstGeom>
          <a:solidFill>
            <a:schemeClr val="bg1"/>
          </a:solidFill>
          <a:ln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群鸭好像最早感觉到了春天的信息，急不及待地到江水中嬉戏玩耍了。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520" y="267494"/>
            <a:ext cx="1124585" cy="720090"/>
            <a:chOff x="2777" y="3709"/>
            <a:chExt cx="1771" cy="1134"/>
          </a:xfrm>
        </p:grpSpPr>
        <p:sp>
          <p:nvSpPr>
            <p:cNvPr id="8" name="圆角矩形 7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9" name="文本框 1"/>
            <p:cNvSpPr txBox="1"/>
            <p:nvPr/>
          </p:nvSpPr>
          <p:spPr>
            <a:xfrm>
              <a:off x="2798" y="3778"/>
              <a:ext cx="1750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江面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943"/>
          <a:stretch>
            <a:fillRect/>
          </a:stretch>
        </p:blipFill>
        <p:spPr bwMode="auto">
          <a:xfrm>
            <a:off x="0" y="-1"/>
            <a:ext cx="9144000" cy="5149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文本框 6"/>
          <p:cNvSpPr txBox="1">
            <a:spLocks noChangeArrowheads="1"/>
          </p:cNvSpPr>
          <p:nvPr/>
        </p:nvSpPr>
        <p:spPr bwMode="auto">
          <a:xfrm>
            <a:off x="4788024" y="339502"/>
            <a:ext cx="4177035" cy="150964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竹林外两三枝桃花初放，鸭子在水中游戏，它们最先察觉了初春江水的回暖。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12" y="2052131"/>
            <a:ext cx="3888432" cy="272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683568" y="915566"/>
            <a:ext cx="3495164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  <a:hlinkClick r:id="rId2" action="ppaction://hlinkpres?slideindex=1&amp;slidetitle="/>
              </a:rPr>
              <a:t>蒌蒿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满地芦芽短，</a:t>
            </a:r>
            <a:endParaRPr lang="zh-CN" altLang="en-US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29178" y="1350236"/>
            <a:ext cx="335134" cy="472337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85750"/>
            <a:ext cx="4062488" cy="2656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30057" y="778449"/>
            <a:ext cx="3816424" cy="10295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    </a:t>
            </a:r>
            <a:r>
              <a:rPr lang="zh-CN" altLang="en-US" dirty="0"/>
              <a:t>河滩上已经满是蒌蒿，芦苇也开始抽芽。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3383264" y="2427724"/>
            <a:ext cx="2088515" cy="720090"/>
            <a:chOff x="2777" y="3709"/>
            <a:chExt cx="3289" cy="1134"/>
          </a:xfrm>
          <a:solidFill>
            <a:srgbClr val="B6DF89"/>
          </a:solidFill>
        </p:grpSpPr>
        <p:sp>
          <p:nvSpPr>
            <p:cNvPr id="9" name="圆角矩形 8"/>
            <p:cNvSpPr/>
            <p:nvPr/>
          </p:nvSpPr>
          <p:spPr>
            <a:xfrm>
              <a:off x="2777" y="3709"/>
              <a:ext cx="3289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0" name="文本框 1"/>
            <p:cNvSpPr txBox="1"/>
            <p:nvPr/>
          </p:nvSpPr>
          <p:spPr>
            <a:xfrm>
              <a:off x="2798" y="3778"/>
              <a:ext cx="3209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春意盎然</a:t>
              </a:r>
              <a:endPara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96599" y="3435836"/>
            <a:ext cx="2088515" cy="720090"/>
            <a:chOff x="2777" y="3709"/>
            <a:chExt cx="3289" cy="1134"/>
          </a:xfrm>
          <a:solidFill>
            <a:srgbClr val="B6DF89"/>
          </a:solidFill>
        </p:grpSpPr>
        <p:sp>
          <p:nvSpPr>
            <p:cNvPr id="12" name="圆角矩形 11"/>
            <p:cNvSpPr/>
            <p:nvPr/>
          </p:nvSpPr>
          <p:spPr>
            <a:xfrm>
              <a:off x="2777" y="3709"/>
              <a:ext cx="3289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3" name="文本框 1"/>
            <p:cNvSpPr txBox="1"/>
            <p:nvPr/>
          </p:nvSpPr>
          <p:spPr>
            <a:xfrm>
              <a:off x="2798" y="3778"/>
              <a:ext cx="3209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欣欣向荣</a:t>
              </a:r>
              <a:endPara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4" name="组合 3"/>
          <p:cNvGrpSpPr/>
          <p:nvPr/>
        </p:nvGrpSpPr>
        <p:grpSpPr>
          <a:xfrm>
            <a:off x="2339752" y="135024"/>
            <a:ext cx="2045251" cy="708534"/>
            <a:chOff x="2447088" y="3479201"/>
            <a:chExt cx="2726647" cy="944712"/>
          </a:xfrm>
        </p:grpSpPr>
        <p:sp>
          <p:nvSpPr>
            <p:cNvPr id="15" name="文本框 6"/>
            <p:cNvSpPr txBox="1">
              <a:spLocks noChangeArrowheads="1"/>
            </p:cNvSpPr>
            <p:nvPr/>
          </p:nvSpPr>
          <p:spPr bwMode="auto">
            <a:xfrm>
              <a:off x="2543086" y="3479201"/>
              <a:ext cx="2591951" cy="94471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“艹”说明是植物。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云形标注 15"/>
            <p:cNvSpPr/>
            <p:nvPr/>
          </p:nvSpPr>
          <p:spPr>
            <a:xfrm>
              <a:off x="2447088" y="3611418"/>
              <a:ext cx="2726647" cy="772288"/>
            </a:xfrm>
            <a:prstGeom prst="cloudCallout">
              <a:avLst>
                <a:gd name="adj1" fmla="val -67062"/>
                <a:gd name="adj2" fmla="val 65564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7055" y="123478"/>
            <a:ext cx="1124585" cy="720090"/>
            <a:chOff x="2777" y="3709"/>
            <a:chExt cx="1771" cy="1134"/>
          </a:xfrm>
        </p:grpSpPr>
        <p:sp>
          <p:nvSpPr>
            <p:cNvPr id="18" name="圆角矩形 17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9" name="文本框 1"/>
            <p:cNvSpPr txBox="1"/>
            <p:nvPr/>
          </p:nvSpPr>
          <p:spPr>
            <a:xfrm>
              <a:off x="2798" y="3799"/>
              <a:ext cx="1750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水边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623826" y="1002933"/>
            <a:ext cx="745299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读完前三句，你能想象出当时的景象吗？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7298" y="1793614"/>
            <a:ext cx="3787140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桃花刚开，鸭子戏水，蒌蒿长势很旺，鲜嫩的芦芽从土里钻出。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5954" name="Picture 2" descr="http://www.newoo.com/Uploads/58afd4f8c2e3d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4490180" y="1755231"/>
            <a:ext cx="3805555" cy="2095500"/>
          </a:xfrm>
          <a:prstGeom prst="rect">
            <a:avLst/>
          </a:prstGeom>
          <a:noFill/>
          <a:effectLst>
            <a:softEdge rad="1016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915" y="1089928"/>
            <a:ext cx="5787820" cy="5486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0"/>
          <a:stretch>
            <a:fillRect/>
          </a:stretch>
        </p:blipFill>
        <p:spPr>
          <a:xfrm>
            <a:off x="631033" y="1093396"/>
            <a:ext cx="1876882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747870" y="1167222"/>
            <a:ext cx="3681254" cy="789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正是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pres?slideindex=1&amp;slidetitle="/>
              </a:rPr>
              <a:t>河豚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欲上时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05224" y="1253113"/>
            <a:ext cx="1873178" cy="60515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65" name="文本框 6"/>
          <p:cNvSpPr txBox="1">
            <a:spLocks noChangeArrowheads="1"/>
          </p:cNvSpPr>
          <p:nvPr/>
        </p:nvSpPr>
        <p:spPr bwMode="auto">
          <a:xfrm>
            <a:off x="801432" y="2741761"/>
            <a:ext cx="3714776" cy="1529716"/>
          </a:xfrm>
          <a:prstGeom prst="callout1">
            <a:avLst>
              <a:gd name="adj1" fmla="val -2124"/>
              <a:gd name="adj2" fmla="val 49884"/>
              <a:gd name="adj3" fmla="val -54493"/>
              <a:gd name="adj4" fmla="val 44499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借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河豚只在春江水暖时才往上游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的特征，进一步突出一个“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春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”字。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2" name="文本框 6"/>
          <p:cNvSpPr txBox="1">
            <a:spLocks noChangeArrowheads="1"/>
          </p:cNvSpPr>
          <p:nvPr/>
        </p:nvSpPr>
        <p:spPr bwMode="auto">
          <a:xfrm>
            <a:off x="4722495" y="1077569"/>
            <a:ext cx="4115435" cy="9614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    </a:t>
            </a:r>
            <a:r>
              <a:rPr lang="zh-CN" altLang="en-US" dirty="0"/>
              <a:t>河豚此时正要逆流而上，从大海回游到江河里来了。</a:t>
            </a:r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212" y="2175484"/>
            <a:ext cx="3810000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2566070" y="1642524"/>
            <a:ext cx="335134" cy="47233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07055" y="123478"/>
            <a:ext cx="1124585" cy="720090"/>
            <a:chOff x="2777" y="3709"/>
            <a:chExt cx="1771" cy="1134"/>
          </a:xfrm>
        </p:grpSpPr>
        <p:sp>
          <p:nvSpPr>
            <p:cNvPr id="13" name="圆角矩形 12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4" name="文本框 1"/>
            <p:cNvSpPr txBox="1"/>
            <p:nvPr/>
          </p:nvSpPr>
          <p:spPr>
            <a:xfrm>
              <a:off x="2798" y="3778"/>
              <a:ext cx="1750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水中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65" grpId="0" animBg="1"/>
      <p:bldP spid="42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42290" y="784048"/>
            <a:ext cx="8025765" cy="355943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惠崇春江晚景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写了在竹林外两三枝桃花初放，鸭子在水中游戏，它们最先察觉了初春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江水的回暖。河滩上已经满是蒌蒿，芦笋也开始抽芽，而河豚此时正要逆流而上，从大海回游到江河里来了。我们可以看到一幅生机勃勃的早春二月景象。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4626" y="3827824"/>
            <a:ext cx="19912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"/>
          <p:cNvSpPr txBox="1"/>
          <p:nvPr/>
        </p:nvSpPr>
        <p:spPr>
          <a:xfrm>
            <a:off x="265472" y="752108"/>
            <a:ext cx="8215370" cy="811530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“正是河豚欲上时”是画面上的景物吗？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7520" y="1540489"/>
            <a:ext cx="7717790" cy="2629951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不是，这是作者通过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观察岸上、水面之物引发的联想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，它在告诉人们：桃花开放、春江水暖、蒌蒿满地、芦苇冒尖，也就是河豚上游产卵繁殖的季节。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379498" y="1347614"/>
            <a:ext cx="6259818" cy="30239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竹外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桃花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三两枝，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春江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水暖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鸭先知。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蒌蒿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满地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芦芽短，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河豚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欲上时。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8" y="517924"/>
            <a:ext cx="9363688" cy="830397"/>
            <a:chOff x="323528" y="517924"/>
            <a:chExt cx="9363688" cy="83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517924"/>
              <a:ext cx="936104" cy="830397"/>
            </a:xfrm>
            <a:prstGeom prst="rect">
              <a:avLst/>
            </a:prstGeom>
          </p:spPr>
        </p:pic>
        <p:sp>
          <p:nvSpPr>
            <p:cNvPr id="4" name="文本框 10"/>
            <p:cNvSpPr txBox="1"/>
            <p:nvPr/>
          </p:nvSpPr>
          <p:spPr>
            <a:xfrm>
              <a:off x="6717726" y="771550"/>
              <a:ext cx="20937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课后第一题）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Rectangle 1"/>
            <p:cNvSpPr>
              <a:spLocks noChangeArrowheads="1"/>
            </p:cNvSpPr>
            <p:nvPr/>
          </p:nvSpPr>
          <p:spPr bwMode="auto">
            <a:xfrm>
              <a:off x="1262281" y="696273"/>
              <a:ext cx="8424935" cy="5847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pitchFamily="49" charset="-122"/>
                </a:rPr>
                <a:t>根据提示有感情地朗读这首诗。</a:t>
              </a:r>
              <a:r>
                <a:rPr kumimoji="0" lang="zh-CN" altLang="en-US" sz="32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 </a:t>
              </a:r>
              <a:endPara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42375" y="3913302"/>
            <a:ext cx="21675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66908" y="1731389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3"/>
          <p:cNvGrpSpPr/>
          <p:nvPr/>
        </p:nvGrpSpPr>
        <p:grpSpPr>
          <a:xfrm>
            <a:off x="6582736" y="1242399"/>
            <a:ext cx="2381752" cy="1026115"/>
            <a:chOff x="2278782" y="3284984"/>
            <a:chExt cx="3175256" cy="1368153"/>
          </a:xfrm>
        </p:grpSpPr>
        <p:sp>
          <p:nvSpPr>
            <p:cNvPr id="12" name="文本框 6"/>
            <p:cNvSpPr txBox="1">
              <a:spLocks noChangeArrowheads="1"/>
            </p:cNvSpPr>
            <p:nvPr/>
          </p:nvSpPr>
          <p:spPr bwMode="auto">
            <a:xfrm>
              <a:off x="2497444" y="3502679"/>
              <a:ext cx="2687949" cy="86177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读出画面层次感，体现桃花错落有致。</a:t>
              </a:r>
              <a:endParaRPr lang="zh-CN" altLang="en-US" sz="1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云形标注 12"/>
            <p:cNvSpPr/>
            <p:nvPr/>
          </p:nvSpPr>
          <p:spPr>
            <a:xfrm>
              <a:off x="2278782" y="3284984"/>
              <a:ext cx="3175256" cy="1368153"/>
            </a:xfrm>
            <a:prstGeom prst="cloudCallout">
              <a:avLst>
                <a:gd name="adj1" fmla="val -67648"/>
                <a:gd name="adj2" fmla="val 27731"/>
              </a:avLst>
            </a:prstGeom>
            <a:grp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3"/>
          <p:cNvGrpSpPr/>
          <p:nvPr/>
        </p:nvGrpSpPr>
        <p:grpSpPr>
          <a:xfrm>
            <a:off x="0" y="1779662"/>
            <a:ext cx="2381752" cy="1026115"/>
            <a:chOff x="2278782" y="3284984"/>
            <a:chExt cx="3175256" cy="1368153"/>
          </a:xfrm>
        </p:grpSpPr>
        <p:sp>
          <p:nvSpPr>
            <p:cNvPr id="15" name="文本框 6"/>
            <p:cNvSpPr txBox="1">
              <a:spLocks noChangeArrowheads="1"/>
            </p:cNvSpPr>
            <p:nvPr/>
          </p:nvSpPr>
          <p:spPr bwMode="auto">
            <a:xfrm>
              <a:off x="2707929" y="3366005"/>
              <a:ext cx="2546796" cy="1231106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“春江水暖”略拖长，读出温暖的感觉。</a:t>
              </a:r>
              <a:endParaRPr lang="zh-CN" altLang="en-US" sz="1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云形标注 15"/>
            <p:cNvSpPr/>
            <p:nvPr/>
          </p:nvSpPr>
          <p:spPr>
            <a:xfrm>
              <a:off x="2278782" y="3284984"/>
              <a:ext cx="3175256" cy="1368153"/>
            </a:xfrm>
            <a:prstGeom prst="cloudCallout">
              <a:avLst>
                <a:gd name="adj1" fmla="val 63846"/>
                <a:gd name="adj2" fmla="val 27417"/>
              </a:avLst>
            </a:prstGeom>
            <a:grp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3"/>
          <p:cNvGrpSpPr/>
          <p:nvPr/>
        </p:nvGrpSpPr>
        <p:grpSpPr>
          <a:xfrm>
            <a:off x="6591120" y="2571750"/>
            <a:ext cx="2085336" cy="1026115"/>
            <a:chOff x="2278782" y="3284984"/>
            <a:chExt cx="2780086" cy="1368153"/>
          </a:xfrm>
        </p:grpSpPr>
        <p:sp>
          <p:nvSpPr>
            <p:cNvPr id="18" name="文本框 6"/>
            <p:cNvSpPr txBox="1">
              <a:spLocks noChangeArrowheads="1"/>
            </p:cNvSpPr>
            <p:nvPr/>
          </p:nvSpPr>
          <p:spPr bwMode="auto">
            <a:xfrm>
              <a:off x="2566778" y="3575337"/>
              <a:ext cx="2204097" cy="86177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语速加快，语气饱含喜爱。</a:t>
              </a:r>
              <a:endParaRPr lang="zh-CN" altLang="en-US" sz="1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云形标注 18"/>
            <p:cNvSpPr/>
            <p:nvPr/>
          </p:nvSpPr>
          <p:spPr>
            <a:xfrm>
              <a:off x="2278782" y="3284984"/>
              <a:ext cx="2780086" cy="1368153"/>
            </a:xfrm>
            <a:prstGeom prst="cloudCallout">
              <a:avLst>
                <a:gd name="adj1" fmla="val -72523"/>
                <a:gd name="adj2" fmla="val 17830"/>
              </a:avLst>
            </a:prstGeom>
            <a:grp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3"/>
          <p:cNvGrpSpPr/>
          <p:nvPr/>
        </p:nvGrpSpPr>
        <p:grpSpPr>
          <a:xfrm>
            <a:off x="107504" y="3219822"/>
            <a:ext cx="2381752" cy="1026115"/>
            <a:chOff x="2278782" y="3260981"/>
            <a:chExt cx="3175256" cy="1368153"/>
          </a:xfrm>
        </p:grpSpPr>
        <p:sp>
          <p:nvSpPr>
            <p:cNvPr id="21" name="文本框 6"/>
            <p:cNvSpPr txBox="1">
              <a:spLocks noChangeArrowheads="1"/>
            </p:cNvSpPr>
            <p:nvPr/>
          </p:nvSpPr>
          <p:spPr bwMode="auto">
            <a:xfrm>
              <a:off x="2707929" y="3366005"/>
              <a:ext cx="2542936" cy="1231106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语调上扬，节奏放慢，给人想象的空间。</a:t>
              </a:r>
              <a:endParaRPr lang="zh-CN" altLang="en-US" sz="1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云形标注 21"/>
            <p:cNvSpPr/>
            <p:nvPr/>
          </p:nvSpPr>
          <p:spPr>
            <a:xfrm>
              <a:off x="2278782" y="3260981"/>
              <a:ext cx="3175256" cy="1368153"/>
            </a:xfrm>
            <a:prstGeom prst="cloudCallout">
              <a:avLst>
                <a:gd name="adj1" fmla="val 57752"/>
                <a:gd name="adj2" fmla="val 30246"/>
              </a:avLst>
            </a:prstGeom>
            <a:grpFill/>
            <a:ln>
              <a:solidFill>
                <a:srgbClr val="FF0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src.baidu.com/image/c0%3Dpixel_huitu%2C0%2C0%2C294%2C40/sign=6605265944c2d562e605d8ad8e69f583/9358d109b3de9c820e6571b66781800a19d84383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b="376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3387260" y="358249"/>
            <a:ext cx="456833" cy="456366"/>
            <a:chOff x="631825" y="5181600"/>
            <a:chExt cx="1554163" cy="1552575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3876705" y="286360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effectLst>
                  <a:outerShdw blurRad="38100" dist="38100" dir="2700000" algn="tl">
                    <a:schemeClr val="bg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effectLst>
                <a:outerShdw blurRad="38100" dist="38100" dir="2700000" algn="tl">
                  <a:schemeClr val="bg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26010" y="879475"/>
            <a:ext cx="2236510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ea typeface="黑体" panose="02010609060101010101" pitchFamily="49" charset="-122"/>
              </a:rPr>
              <a:t>小鸭子游水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215206" y="3500444"/>
            <a:ext cx="1130277" cy="1261793"/>
            <a:chOff x="7215206" y="3500444"/>
            <a:chExt cx="1130277" cy="1261793"/>
          </a:xfrm>
        </p:grpSpPr>
        <p:pic>
          <p:nvPicPr>
            <p:cNvPr id="1028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39" name="TextBox 38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ea typeface="黑体" panose="02010609060101010101" pitchFamily="49" charset="-122"/>
                </a:rPr>
                <a:t>鸳</a:t>
              </a:r>
              <a:endParaRPr lang="zh-CN" altLang="en-US" sz="28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29322" y="2285998"/>
            <a:ext cx="1130277" cy="1261793"/>
            <a:chOff x="7215206" y="3500444"/>
            <a:chExt cx="1130277" cy="1261793"/>
          </a:xfrm>
        </p:grpSpPr>
        <p:pic>
          <p:nvPicPr>
            <p:cNvPr id="42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43" name="TextBox 42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ea typeface="黑体" panose="02010609060101010101" pitchFamily="49" charset="-122"/>
                </a:rPr>
                <a:t>鸯</a:t>
              </a:r>
              <a:endParaRPr lang="zh-CN" altLang="en-US" sz="28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143504" y="3571882"/>
            <a:ext cx="1130277" cy="1261793"/>
            <a:chOff x="7215206" y="3500444"/>
            <a:chExt cx="1130277" cy="1261793"/>
          </a:xfrm>
        </p:grpSpPr>
        <p:pic>
          <p:nvPicPr>
            <p:cNvPr id="45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46" name="TextBox 45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ea typeface="黑体" panose="02010609060101010101" pitchFamily="49" charset="-122"/>
                </a:rPr>
                <a:t>惠</a:t>
              </a:r>
              <a:endParaRPr lang="zh-CN" altLang="en-US" sz="28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71868" y="2214560"/>
            <a:ext cx="1130277" cy="1261793"/>
            <a:chOff x="7215206" y="3500444"/>
            <a:chExt cx="1130277" cy="1261793"/>
          </a:xfrm>
        </p:grpSpPr>
        <p:pic>
          <p:nvPicPr>
            <p:cNvPr id="48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49" name="TextBox 48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ea typeface="黑体" panose="02010609060101010101" pitchFamily="49" charset="-122"/>
                </a:rPr>
                <a:t>豚</a:t>
              </a:r>
              <a:endParaRPr lang="zh-CN" altLang="en-US" sz="28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357290" y="2071684"/>
            <a:ext cx="1130277" cy="1261793"/>
            <a:chOff x="7215206" y="3500444"/>
            <a:chExt cx="1130277" cy="1261793"/>
          </a:xfrm>
        </p:grpSpPr>
        <p:pic>
          <p:nvPicPr>
            <p:cNvPr id="51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52" name="TextBox 51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ea typeface="黑体" panose="02010609060101010101" pitchFamily="49" charset="-122"/>
                </a:rPr>
                <a:t>减</a:t>
              </a:r>
              <a:endParaRPr lang="zh-CN" altLang="en-US" sz="2800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14546" y="3571882"/>
            <a:ext cx="1130277" cy="1261793"/>
            <a:chOff x="7215206" y="3500444"/>
            <a:chExt cx="1130277" cy="1261793"/>
          </a:xfrm>
        </p:grpSpPr>
        <p:pic>
          <p:nvPicPr>
            <p:cNvPr id="54" name="Picture 4" descr="http://pic.qiantucdn.com/58pic/17/62/86/09a58PICiGw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15206" y="3500444"/>
              <a:ext cx="1130277" cy="1261793"/>
            </a:xfrm>
            <a:prstGeom prst="rect">
              <a:avLst/>
            </a:prstGeom>
            <a:noFill/>
          </p:spPr>
        </p:pic>
        <p:sp>
          <p:nvSpPr>
            <p:cNvPr id="55" name="TextBox 54"/>
            <p:cNvSpPr txBox="1"/>
            <p:nvPr/>
          </p:nvSpPr>
          <p:spPr>
            <a:xfrm>
              <a:off x="7572396" y="364332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ea typeface="黑体" panose="02010609060101010101" pitchFamily="49" charset="-122"/>
                </a:rPr>
                <a:t>崇</a:t>
              </a:r>
              <a:endParaRPr lang="zh-CN" altLang="en-US" sz="2800" b="1" dirty="0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987824" y="3548215"/>
            <a:ext cx="5287754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正是河豚欲上时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6034" y="488740"/>
            <a:ext cx="252028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试着</a:t>
            </a:r>
            <a:r>
              <a:rPr lang="zh-CN" altLang="en-US" dirty="0" smtClean="0"/>
              <a:t>背一背。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87824" y="208165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春江水暖鸭先知。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88502" y="1363342"/>
            <a:ext cx="1124585" cy="617681"/>
            <a:chOff x="2777" y="3666"/>
            <a:chExt cx="1771" cy="117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5" name="圆角矩形 14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2798" y="3666"/>
              <a:ext cx="1750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江岸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88501" y="2136269"/>
            <a:ext cx="1124585" cy="602987"/>
            <a:chOff x="2777" y="3694"/>
            <a:chExt cx="1771" cy="114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8" name="圆角矩形 17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9" name="文本框 1"/>
            <p:cNvSpPr txBox="1"/>
            <p:nvPr/>
          </p:nvSpPr>
          <p:spPr>
            <a:xfrm>
              <a:off x="2798" y="3694"/>
              <a:ext cx="1750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江面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01837" y="2852953"/>
            <a:ext cx="1124585" cy="617681"/>
            <a:chOff x="2777" y="3666"/>
            <a:chExt cx="1771" cy="1177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1" name="圆角矩形 20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2798" y="3666"/>
              <a:ext cx="1750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水边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08504" y="3614121"/>
            <a:ext cx="1124585" cy="602987"/>
            <a:chOff x="2777" y="3694"/>
            <a:chExt cx="1771" cy="1149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4" name="圆角矩形 23"/>
            <p:cNvSpPr/>
            <p:nvPr/>
          </p:nvSpPr>
          <p:spPr>
            <a:xfrm>
              <a:off x="2777" y="3709"/>
              <a:ext cx="1771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5" name="文本框 1"/>
            <p:cNvSpPr txBox="1"/>
            <p:nvPr/>
          </p:nvSpPr>
          <p:spPr>
            <a:xfrm>
              <a:off x="2798" y="3694"/>
              <a:ext cx="1750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水中</a:t>
              </a:r>
              <a:endPara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987824" y="1351768"/>
            <a:ext cx="4095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竹外桃花三两枝，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87824" y="2859782"/>
            <a:ext cx="38105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蒌蒿满地芦芽短，</a:t>
            </a:r>
            <a:endParaRPr lang="zh-CN" altLang="en-US" b="1" dirty="0"/>
          </a:p>
        </p:txBody>
      </p:sp>
      <p:sp>
        <p:nvSpPr>
          <p:cNvPr id="26" name="文本框 10"/>
          <p:cNvSpPr txBox="1"/>
          <p:nvPr/>
        </p:nvSpPr>
        <p:spPr>
          <a:xfrm>
            <a:off x="2478280" y="600122"/>
            <a:ext cx="2093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4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098550" y="1171575"/>
            <a:ext cx="6671310" cy="298386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7" name="文本框 8"/>
          <p:cNvSpPr txBox="1">
            <a:spLocks noChangeArrowheads="1"/>
          </p:cNvSpPr>
          <p:nvPr/>
        </p:nvSpPr>
        <p:spPr bwMode="auto">
          <a:xfrm>
            <a:off x="2572866" y="1629176"/>
            <a:ext cx="3714776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竹子 桃花 水暖 鸭</a:t>
            </a:r>
            <a:endParaRPr lang="zh-CN" altLang="en-US" sz="27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9"/>
          <p:cNvSpPr txBox="1">
            <a:spLocks noChangeArrowheads="1"/>
          </p:cNvSpPr>
          <p:nvPr/>
        </p:nvSpPr>
        <p:spPr bwMode="auto">
          <a:xfrm>
            <a:off x="2572866" y="3100346"/>
            <a:ext cx="2714644" cy="48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蒌蒿 芦芽 河豚</a:t>
            </a:r>
            <a:endParaRPr lang="zh-CN" altLang="en-US" sz="27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19"/>
          <p:cNvSpPr txBox="1">
            <a:spLocks noChangeArrowheads="1"/>
          </p:cNvSpPr>
          <p:nvPr/>
        </p:nvSpPr>
        <p:spPr bwMode="auto">
          <a:xfrm>
            <a:off x="5820418" y="2200363"/>
            <a:ext cx="1775918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7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生机勃勃的春景</a:t>
            </a:r>
            <a:r>
              <a:rPr lang="zh-CN" altLang="en-US" sz="2700" b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700" b="1" dirty="0" smtClean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257476" y="1758406"/>
            <a:ext cx="285750" cy="1715135"/>
          </a:xfrm>
          <a:prstGeom prst="leftBrace">
            <a:avLst/>
          </a:prstGeom>
          <a:noFill/>
          <a:ln w="762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6" name="左大括号 65"/>
          <p:cNvSpPr/>
          <p:nvPr/>
        </p:nvSpPr>
        <p:spPr>
          <a:xfrm flipH="1">
            <a:off x="5631843" y="1700297"/>
            <a:ext cx="330634" cy="1857388"/>
          </a:xfrm>
          <a:prstGeom prst="leftBrace">
            <a:avLst/>
          </a:prstGeom>
          <a:noFill/>
          <a:ln w="7620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38914" name="Picture 2" descr="https://timgsa.baidu.com/timg?image&amp;quality=80&amp;size=b9999_10000&amp;sec=1538794273680&amp;di=c8b63bdbaabb76a9acb47c6f6d665ae8&amp;imgtype=0&amp;src=http%3A%2F%2Fimgsrc.baidu.com%2Fimage%2Fc0%253Dpixel_huitu%252C0%252C0%252C294%252C40%2Fsign%3Dbd72f87e3212b31bd361c569ef605316%2F562c11dfa9ec8a13add833d9fc03918fa1ecc0cd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 r="962" b="3730"/>
          <a:stretch>
            <a:fillRect/>
          </a:stretch>
        </p:blipFill>
        <p:spPr bwMode="auto">
          <a:xfrm>
            <a:off x="7185355" y="-71767"/>
            <a:ext cx="1986955" cy="1285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组合 2"/>
          <p:cNvGrpSpPr/>
          <p:nvPr/>
        </p:nvGrpSpPr>
        <p:grpSpPr>
          <a:xfrm>
            <a:off x="202878" y="411510"/>
            <a:ext cx="2640930" cy="561692"/>
            <a:chOff x="202878" y="411510"/>
            <a:chExt cx="2640930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878" y="446693"/>
              <a:ext cx="366860" cy="456338"/>
            </a:xfrm>
            <a:prstGeom prst="rect">
              <a:avLst/>
            </a:prstGeom>
          </p:spPr>
        </p:pic>
      </p:grpSp>
      <p:grpSp>
        <p:nvGrpSpPr>
          <p:cNvPr id="13" name="组合 61"/>
          <p:cNvGrpSpPr/>
          <p:nvPr/>
        </p:nvGrpSpPr>
        <p:grpSpPr bwMode="auto">
          <a:xfrm>
            <a:off x="1433251" y="1304021"/>
            <a:ext cx="677927" cy="2710988"/>
            <a:chOff x="3370507" y="6080792"/>
            <a:chExt cx="903084" cy="8275052"/>
          </a:xfrm>
        </p:grpSpPr>
        <p:sp>
          <p:nvSpPr>
            <p:cNvPr id="14" name="圆角矩形 13"/>
            <p:cNvSpPr/>
            <p:nvPr/>
          </p:nvSpPr>
          <p:spPr>
            <a:xfrm>
              <a:off x="3370507" y="6080792"/>
              <a:ext cx="900974" cy="8275052"/>
            </a:xfrm>
            <a:prstGeom prst="round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ysDot"/>
            </a:ln>
            <a:effectLst>
              <a:outerShdw dist="12700" algn="l" rotWithShape="0">
                <a:srgbClr val="F79646">
                  <a:lumMod val="50000"/>
                </a:srgbClr>
              </a:outerShdw>
            </a:effectLst>
          </p:spPr>
          <p:txBody>
            <a:bodyPr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kern="0" dirty="0">
                <a:solidFill>
                  <a:sysClr val="window" lastClr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矩形 18"/>
            <p:cNvSpPr>
              <a:spLocks noChangeArrowheads="1"/>
            </p:cNvSpPr>
            <p:nvPr/>
          </p:nvSpPr>
          <p:spPr bwMode="auto">
            <a:xfrm>
              <a:off x="3453688" y="6138229"/>
              <a:ext cx="819903" cy="8173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惠崇春江晚景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62" grpId="0"/>
      <p:bldP spid="2" grpId="0" animBg="1"/>
      <p:bldP spid="6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img.mp.itc.cn/upload/20170407/b097912a5bdf4cbeb1e649e5d9f2c66d_th.jpe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t="52046"/>
          <a:stretch>
            <a:fillRect/>
          </a:stretch>
        </p:blipFill>
        <p:spPr bwMode="auto">
          <a:xfrm>
            <a:off x="1428728" y="3357568"/>
            <a:ext cx="6096000" cy="178593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文本框 1"/>
          <p:cNvSpPr txBox="1"/>
          <p:nvPr/>
        </p:nvSpPr>
        <p:spPr>
          <a:xfrm>
            <a:off x="737870" y="1282700"/>
            <a:ext cx="7489190" cy="206121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惠崇春江晚景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这首诗成功地写出了早春时节的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，作者以其细致、敏锐的感受，捕捉住季节转换时的景物特征，抒发对早春的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61796" y="1779662"/>
            <a:ext cx="1714512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春江景色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9322" y="2786789"/>
            <a:ext cx="2085607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喜悦和礼赞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5624" y="455052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56367" y="1358245"/>
            <a:ext cx="6739969" cy="26536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、连线，把汉字和相关读音连起来。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49580"/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/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huì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chónɡ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tún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lú</a:t>
            </a:r>
            <a:r>
              <a:rPr lang="en-US" altLang="zh-CN" sz="2800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yá</a:t>
            </a:r>
            <a:r>
              <a:rPr lang="en-US" altLang="zh-CN" sz="2800" dirty="0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</a:t>
            </a:r>
            <a:endParaRPr lang="en-US" altLang="zh-CN" sz="2800" dirty="0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indent="449580"/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/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49580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豚     芦     芽    惠    崇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997181" y="2689956"/>
            <a:ext cx="3384550" cy="91670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293851" y="2673148"/>
            <a:ext cx="3096260" cy="10083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925426" y="2601393"/>
            <a:ext cx="2520315" cy="10083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272261" y="2601393"/>
            <a:ext cx="2087880" cy="93599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445741" y="2673148"/>
            <a:ext cx="1871980" cy="93662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3528" y="497890"/>
            <a:ext cx="2376264" cy="561692"/>
            <a:chOff x="179512" y="411510"/>
            <a:chExt cx="2376264" cy="561692"/>
          </a:xfrm>
        </p:grpSpPr>
        <p:sp>
          <p:nvSpPr>
            <p:cNvPr id="4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pic>
        <p:nvPicPr>
          <p:cNvPr id="13" name="图片 12" descr="孩子和大铅笔-45334303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8119368" y="3190542"/>
            <a:ext cx="773112" cy="1397432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4974" y="820761"/>
            <a:ext cx="7835911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711200" indent="-711200"/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二、用自己的话写出</a:t>
            </a:r>
            <a:r>
              <a:rPr lang="en-US" altLang="zh-CN" sz="2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惠崇春江晚景</a:t>
            </a:r>
            <a:r>
              <a:rPr lang="en-US" altLang="zh-CN" sz="2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这首诗的意思。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" name="图片 9" descr="孩子和大铅笔-45334303[1]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267" t="2788" r="22506" b="5577"/>
          <a:stretch>
            <a:fillRect/>
          </a:stretch>
        </p:blipFill>
        <p:spPr>
          <a:xfrm>
            <a:off x="8119368" y="3190542"/>
            <a:ext cx="773112" cy="139743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056998" y="1460864"/>
            <a:ext cx="697082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竹林外两三枝桃花初放，鸭子在水中游戏，它们最先察觉了初春江水的回暖。河滩上已经满是蒌蒿，芦笋也开始抽芽，这些可都是烹调河豚的好佐料，而河豚此时正要逆流而上，从大海回游到江河里来了。</a:t>
            </a:r>
            <a:endParaRPr lang="zh-CN" altLang="en-US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文本框 11"/>
          <p:cNvSpPr txBox="1"/>
          <p:nvPr/>
        </p:nvSpPr>
        <p:spPr>
          <a:xfrm>
            <a:off x="172162" y="525491"/>
            <a:ext cx="123148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  <a:ea typeface="黑体" panose="02010609060101010101" pitchFamily="49" charset="-122"/>
              </a:rPr>
              <a:t>第三课时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347614"/>
            <a:ext cx="698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早春的鸭子感受到了春水的温暖，那山间的初夏又是怎样的呢？我们来学习古诗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878"/>
            <a:ext cx="9144000" cy="516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48"/>
          <p:cNvSpPr txBox="1"/>
          <p:nvPr/>
        </p:nvSpPr>
        <p:spPr>
          <a:xfrm>
            <a:off x="4741212" y="654287"/>
            <a:ext cx="3690754" cy="1084912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b="1" spc="300" dirty="0" smtClean="0">
                <a:ln w="18415" cmpd="sng">
                  <a:noFill/>
                  <a:prstDash val="solid"/>
                </a:ln>
                <a:solidFill>
                  <a:srgbClr val="007434"/>
                </a:solidFill>
                <a:effectLst>
                  <a:glow rad="101600">
                    <a:schemeClr val="bg1"/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endParaRPr lang="zh-CN" altLang="en-US" sz="6600" b="1" spc="300" dirty="0" smtClean="0">
              <a:ln w="18415" cmpd="sng">
                <a:noFill/>
                <a:prstDash val="solid"/>
              </a:ln>
              <a:solidFill>
                <a:srgbClr val="007434"/>
              </a:solidFill>
              <a:effectLst>
                <a:glow rad="101600">
                  <a:schemeClr val="bg1"/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3270" y="1021854"/>
            <a:ext cx="5904656" cy="329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 smtClean="0">
                <a:ea typeface="黑体" panose="02010609060101010101" pitchFamily="49" charset="-122"/>
              </a:rPr>
              <a:t>       </a:t>
            </a:r>
            <a:r>
              <a:rPr lang="zh-CN" altLang="en-US" sz="3200" b="1" u="sng" dirty="0" smtClean="0">
                <a:solidFill>
                  <a:srgbClr val="0000FF"/>
                </a:solidFill>
                <a:ea typeface="黑体" panose="02010609060101010101" pitchFamily="49" charset="-122"/>
              </a:rPr>
              <a:t>曾几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1085-1166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），字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吉甫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，自号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茶山居士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。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南宋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诗人。其诗风格清淡，词意明白，语言流爽轻快，形象也较为生动，内容多写个人日常生活，亦有抒写爱国抗金之作。著有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茶山集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。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pic>
        <p:nvPicPr>
          <p:cNvPr id="116738" name="Picture 2" descr="http://a.hiphotos.baidu.com/baike/pic/item/e1fe9925bc315c601c682f578fb1cb134854778c.jpg"/>
          <p:cNvPicPr>
            <a:picLocks noChangeAspect="1" noChangeArrowheads="1"/>
          </p:cNvPicPr>
          <p:nvPr/>
        </p:nvPicPr>
        <p:blipFill>
          <a:blip r:embed="rId1">
            <a:lum contrast="6000"/>
          </a:blip>
          <a:srcRect l="57318" t="19469" r="6940" b="18143"/>
          <a:stretch>
            <a:fillRect/>
          </a:stretch>
        </p:blipFill>
        <p:spPr bwMode="auto">
          <a:xfrm>
            <a:off x="376917" y="941786"/>
            <a:ext cx="2178859" cy="3286148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429693" y="1563392"/>
            <a:ext cx="4275541" cy="29865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三衢道中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宋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曾几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 algn="dist">
              <a:lnSpc>
                <a:spcPct val="11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梅子黄时日日晴，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1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小溪泛尽却山行。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1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绿阴不减来时路，</a:t>
            </a:r>
            <a:endParaRPr lang="en-US" altLang="zh-CN" sz="3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dist">
              <a:lnSpc>
                <a:spcPct val="110000"/>
              </a:lnSpc>
            </a:pPr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添得黄鹂四五声。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4212522" y="2521103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4212522" y="2985006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4212522" y="3479210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1"/>
          <p:cNvSpPr txBox="1">
            <a:spLocks noChangeArrowheads="1"/>
          </p:cNvSpPr>
          <p:nvPr/>
        </p:nvSpPr>
        <p:spPr bwMode="auto">
          <a:xfrm>
            <a:off x="4212522" y="3979194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3131840" y="2521103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>
            <a:spLocks noChangeArrowheads="1"/>
          </p:cNvSpPr>
          <p:nvPr/>
        </p:nvSpPr>
        <p:spPr bwMode="auto">
          <a:xfrm>
            <a:off x="3131840" y="2985006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3131840" y="3479210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3131840" y="3979194"/>
            <a:ext cx="712812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/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3929" y="366774"/>
            <a:ext cx="2302971" cy="561692"/>
            <a:chOff x="145053" y="492790"/>
            <a:chExt cx="3070626" cy="748922"/>
          </a:xfrm>
        </p:grpSpPr>
        <p:sp>
          <p:nvSpPr>
            <p:cNvPr id="3" name="文本框 14"/>
            <p:cNvSpPr txBox="1"/>
            <p:nvPr/>
          </p:nvSpPr>
          <p:spPr>
            <a:xfrm>
              <a:off x="691315" y="492790"/>
              <a:ext cx="2524364" cy="74892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053" y="560783"/>
              <a:ext cx="546264" cy="680929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1358586" y="989315"/>
            <a:ext cx="75569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</a:t>
            </a:r>
            <a:r>
              <a:rPr lang="zh-CN" altLang="en-US" sz="32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读古诗，读出诗的节奏和韵味。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6801" y="596147"/>
            <a:ext cx="1268129" cy="680366"/>
            <a:chOff x="416801" y="596147"/>
            <a:chExt cx="1268129" cy="680366"/>
          </a:xfrm>
        </p:grpSpPr>
        <p:sp>
          <p:nvSpPr>
            <p:cNvPr id="4" name="双波形 3"/>
            <p:cNvSpPr/>
            <p:nvPr/>
          </p:nvSpPr>
          <p:spPr>
            <a:xfrm>
              <a:off x="416801" y="596147"/>
              <a:ext cx="1253615" cy="680366"/>
            </a:xfrm>
            <a:prstGeom prst="doubleWav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1356" y="601103"/>
              <a:ext cx="1223574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题解</a:t>
              </a:r>
              <a:endPara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71600" y="3219822"/>
            <a:ext cx="7416824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诗人曾几在游浙江衢州三衢山时写的诗。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32" y="2053958"/>
            <a:ext cx="271372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endParaRPr lang="zh-CN" altLang="en-US" sz="2000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11760" y="873225"/>
            <a:ext cx="2451342" cy="954107"/>
          </a:xfrm>
          <a:prstGeom prst="borderCallout1">
            <a:avLst>
              <a:gd name="adj1" fmla="val 99554"/>
              <a:gd name="adj2" fmla="val 49679"/>
              <a:gd name="adj3" fmla="val 119115"/>
              <a:gd name="adj4" fmla="val 56483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浙江衢州，境内有三衢山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2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4003" y="2077240"/>
            <a:ext cx="1252453" cy="660197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37262" y="2077938"/>
            <a:ext cx="1230857" cy="658800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722593" y="1404725"/>
            <a:ext cx="1225671" cy="523220"/>
          </a:xfrm>
          <a:prstGeom prst="borderCallout1">
            <a:avLst>
              <a:gd name="adj1" fmla="val 47420"/>
              <a:gd name="adj2" fmla="val 162"/>
              <a:gd name="adj3" fmla="val 122576"/>
              <a:gd name="adj4" fmla="val -28706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路上。</a:t>
            </a:r>
            <a:endParaRPr lang="zh-CN" altLang="en-US" sz="2800" b="1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2" grpId="0" bldLvl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"/>
          <p:cNvGrpSpPr/>
          <p:nvPr/>
        </p:nvGrpSpPr>
        <p:grpSpPr>
          <a:xfrm>
            <a:off x="242275" y="3204296"/>
            <a:ext cx="1082040" cy="1061720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6" name="文本框 64"/>
          <p:cNvSpPr txBox="1"/>
          <p:nvPr/>
        </p:nvSpPr>
        <p:spPr>
          <a:xfrm>
            <a:off x="289663" y="3122697"/>
            <a:ext cx="74772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芦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339725" y="509470"/>
            <a:ext cx="1039610" cy="42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474638" y="560748"/>
            <a:ext cx="322160" cy="453993"/>
          </a:xfrm>
          <a:prstGeom prst="rect">
            <a:avLst/>
          </a:prstGeom>
        </p:spPr>
      </p:pic>
      <p:sp>
        <p:nvSpPr>
          <p:cNvPr id="82" name="矩形 81"/>
          <p:cNvSpPr/>
          <p:nvPr/>
        </p:nvSpPr>
        <p:spPr>
          <a:xfrm>
            <a:off x="1352331" y="563255"/>
            <a:ext cx="27004" cy="243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62659" y="607939"/>
            <a:ext cx="27004" cy="243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110" name="组合 7"/>
          <p:cNvGrpSpPr/>
          <p:nvPr/>
        </p:nvGrpSpPr>
        <p:grpSpPr>
          <a:xfrm>
            <a:off x="1498940" y="3204296"/>
            <a:ext cx="1056640" cy="1061720"/>
            <a:chOff x="2437" y="2032"/>
            <a:chExt cx="1244" cy="1264"/>
          </a:xfrm>
        </p:grpSpPr>
        <p:sp>
          <p:nvSpPr>
            <p:cNvPr id="1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4" name="文本框 64"/>
          <p:cNvSpPr txBox="1"/>
          <p:nvPr/>
        </p:nvSpPr>
        <p:spPr>
          <a:xfrm>
            <a:off x="1535609" y="3122697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5" name="组合 7"/>
          <p:cNvGrpSpPr/>
          <p:nvPr/>
        </p:nvGrpSpPr>
        <p:grpSpPr>
          <a:xfrm>
            <a:off x="2749510" y="3204296"/>
            <a:ext cx="1122045" cy="1061720"/>
            <a:chOff x="2437" y="2032"/>
            <a:chExt cx="1244" cy="1264"/>
          </a:xfrm>
        </p:grpSpPr>
        <p:sp>
          <p:nvSpPr>
            <p:cNvPr id="1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9" name="文本框 64"/>
          <p:cNvSpPr txBox="1"/>
          <p:nvPr/>
        </p:nvSpPr>
        <p:spPr>
          <a:xfrm>
            <a:off x="2796805" y="3122697"/>
            <a:ext cx="74772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0" name="组合 7"/>
          <p:cNvGrpSpPr/>
          <p:nvPr/>
        </p:nvGrpSpPr>
        <p:grpSpPr>
          <a:xfrm>
            <a:off x="4035385" y="3204296"/>
            <a:ext cx="1089025" cy="1061720"/>
            <a:chOff x="2437" y="2032"/>
            <a:chExt cx="1244" cy="1264"/>
          </a:xfrm>
        </p:grpSpPr>
        <p:sp>
          <p:nvSpPr>
            <p:cNvPr id="1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4" name="文本框 64"/>
          <p:cNvSpPr txBox="1"/>
          <p:nvPr/>
        </p:nvSpPr>
        <p:spPr>
          <a:xfrm>
            <a:off x="4082689" y="3096629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5" name="组合 7"/>
          <p:cNvGrpSpPr/>
          <p:nvPr/>
        </p:nvGrpSpPr>
        <p:grpSpPr>
          <a:xfrm>
            <a:off x="5273290" y="3204296"/>
            <a:ext cx="1094740" cy="1061720"/>
            <a:chOff x="2437" y="2032"/>
            <a:chExt cx="1244" cy="1264"/>
          </a:xfrm>
        </p:grpSpPr>
        <p:sp>
          <p:nvSpPr>
            <p:cNvPr id="12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9" name="文本框 64"/>
          <p:cNvSpPr txBox="1"/>
          <p:nvPr/>
        </p:nvSpPr>
        <p:spPr>
          <a:xfrm>
            <a:off x="5265552" y="3061313"/>
            <a:ext cx="1052422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0" name="组合 7"/>
          <p:cNvGrpSpPr/>
          <p:nvPr/>
        </p:nvGrpSpPr>
        <p:grpSpPr>
          <a:xfrm>
            <a:off x="6498985" y="3204296"/>
            <a:ext cx="1057275" cy="1061720"/>
            <a:chOff x="2437" y="2032"/>
            <a:chExt cx="1244" cy="1264"/>
          </a:xfrm>
        </p:grpSpPr>
        <p:sp>
          <p:nvSpPr>
            <p:cNvPr id="13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4" name="文本框 64"/>
          <p:cNvSpPr txBox="1"/>
          <p:nvPr/>
        </p:nvSpPr>
        <p:spPr>
          <a:xfrm>
            <a:off x="6523156" y="3122697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5" name="组合 7"/>
          <p:cNvGrpSpPr/>
          <p:nvPr/>
        </p:nvGrpSpPr>
        <p:grpSpPr>
          <a:xfrm>
            <a:off x="7722841" y="3204078"/>
            <a:ext cx="1141730" cy="1061720"/>
            <a:chOff x="2437" y="2032"/>
            <a:chExt cx="1244" cy="1264"/>
          </a:xfrm>
        </p:grpSpPr>
        <p:sp>
          <p:nvSpPr>
            <p:cNvPr id="1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39" name="文本框 64"/>
          <p:cNvSpPr txBox="1"/>
          <p:nvPr/>
        </p:nvSpPr>
        <p:spPr>
          <a:xfrm>
            <a:off x="7769854" y="3122697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"/>
          <p:cNvGrpSpPr/>
          <p:nvPr/>
        </p:nvGrpSpPr>
        <p:grpSpPr>
          <a:xfrm>
            <a:off x="884123" y="1473663"/>
            <a:ext cx="1082040" cy="1061720"/>
            <a:chOff x="2437" y="2032"/>
            <a:chExt cx="1244" cy="1264"/>
          </a:xfrm>
        </p:grpSpPr>
        <p:sp>
          <p:nvSpPr>
            <p:cNvPr id="7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4" name="文本框 64"/>
          <p:cNvSpPr txBox="1"/>
          <p:nvPr/>
        </p:nvSpPr>
        <p:spPr>
          <a:xfrm>
            <a:off x="931511" y="1381629"/>
            <a:ext cx="747726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5" name="组合 7"/>
          <p:cNvGrpSpPr/>
          <p:nvPr/>
        </p:nvGrpSpPr>
        <p:grpSpPr>
          <a:xfrm>
            <a:off x="2140788" y="1473663"/>
            <a:ext cx="1056640" cy="1061720"/>
            <a:chOff x="2437" y="2032"/>
            <a:chExt cx="1244" cy="1264"/>
          </a:xfrm>
        </p:grpSpPr>
        <p:sp>
          <p:nvSpPr>
            <p:cNvPr id="8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9" name="文本框 64"/>
          <p:cNvSpPr txBox="1"/>
          <p:nvPr/>
        </p:nvSpPr>
        <p:spPr>
          <a:xfrm>
            <a:off x="2177457" y="1381176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0" name="组合 7"/>
          <p:cNvGrpSpPr/>
          <p:nvPr/>
        </p:nvGrpSpPr>
        <p:grpSpPr>
          <a:xfrm>
            <a:off x="3371014" y="1473663"/>
            <a:ext cx="1122045" cy="1061720"/>
            <a:chOff x="2437" y="2032"/>
            <a:chExt cx="1244" cy="1264"/>
          </a:xfrm>
        </p:grpSpPr>
        <p:sp>
          <p:nvSpPr>
            <p:cNvPr id="9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4" name="文本框 64"/>
          <p:cNvSpPr txBox="1"/>
          <p:nvPr/>
        </p:nvSpPr>
        <p:spPr>
          <a:xfrm>
            <a:off x="3418309" y="1381176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鸳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" name="组合 7"/>
          <p:cNvGrpSpPr/>
          <p:nvPr/>
        </p:nvGrpSpPr>
        <p:grpSpPr>
          <a:xfrm>
            <a:off x="4656889" y="1473663"/>
            <a:ext cx="1089025" cy="1061720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9" name="文本框 64"/>
          <p:cNvSpPr txBox="1"/>
          <p:nvPr/>
        </p:nvSpPr>
        <p:spPr>
          <a:xfrm>
            <a:off x="4704193" y="1381176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鸯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0" name="组合 7"/>
          <p:cNvGrpSpPr/>
          <p:nvPr/>
        </p:nvGrpSpPr>
        <p:grpSpPr>
          <a:xfrm>
            <a:off x="5871644" y="1473663"/>
            <a:ext cx="1094740" cy="1061720"/>
            <a:chOff x="2437" y="2032"/>
            <a:chExt cx="1244" cy="1264"/>
          </a:xfrm>
        </p:grpSpPr>
        <p:sp>
          <p:nvSpPr>
            <p:cNvPr id="1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4" name="文本框 64"/>
          <p:cNvSpPr txBox="1"/>
          <p:nvPr/>
        </p:nvSpPr>
        <p:spPr>
          <a:xfrm>
            <a:off x="5852331" y="1381176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5" name="组合 7"/>
          <p:cNvGrpSpPr/>
          <p:nvPr/>
        </p:nvGrpSpPr>
        <p:grpSpPr>
          <a:xfrm>
            <a:off x="7085764" y="1473663"/>
            <a:ext cx="1057275" cy="1061720"/>
            <a:chOff x="2437" y="2032"/>
            <a:chExt cx="1244" cy="1264"/>
          </a:xfrm>
        </p:grpSpPr>
        <p:sp>
          <p:nvSpPr>
            <p:cNvPr id="10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9" name="文本框 64"/>
          <p:cNvSpPr txBox="1"/>
          <p:nvPr/>
        </p:nvSpPr>
        <p:spPr>
          <a:xfrm>
            <a:off x="7133085" y="1381176"/>
            <a:ext cx="747726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endParaRPr lang="zh-CN" altLang="en-US" sz="7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35095" y="879363"/>
            <a:ext cx="1453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chónɡ</a:t>
            </a:r>
            <a:r>
              <a:rPr lang="en-US" altLang="zh-CN" sz="3200" b="1" dirty="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endParaRPr lang="zh-CN" altLang="en-US" sz="32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7756615" y="2654357"/>
            <a:ext cx="1103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jiǎn</a:t>
            </a:r>
            <a:endParaRPr lang="zh-CN" altLang="en-US" sz="32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576" y="866932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rónɡ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40543" y="900637"/>
            <a:ext cx="9236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yàn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5245" y="869642"/>
            <a:ext cx="1154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yuān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29406" y="869642"/>
            <a:ext cx="1144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yānɡ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94067" y="88383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huì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16988" y="2636320"/>
            <a:ext cx="7473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lú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85707" y="2636320"/>
            <a:ext cx="684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749510" y="2636320"/>
            <a:ext cx="1140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duǎn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152765" y="2661878"/>
            <a:ext cx="869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méi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561693" y="2661878"/>
            <a:ext cx="5196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xī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600057" y="2666353"/>
            <a:ext cx="885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fàn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0" grpId="0"/>
      <p:bldP spid="14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98" y="987574"/>
            <a:ext cx="1440815" cy="20650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254958" y="1385311"/>
            <a:ext cx="7349490" cy="1824216"/>
            <a:chOff x="1403648" y="1275606"/>
            <a:chExt cx="7349490" cy="1824216"/>
          </a:xfrm>
        </p:grpSpPr>
        <p:sp>
          <p:nvSpPr>
            <p:cNvPr id="2" name="文本框 6"/>
            <p:cNvSpPr txBox="1"/>
            <p:nvPr/>
          </p:nvSpPr>
          <p:spPr>
            <a:xfrm>
              <a:off x="1403648" y="1275606"/>
              <a:ext cx="7349490" cy="14126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3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结合注释理解诗句意思，想象画面，说说诗中描写了怎样的景象</a:t>
              </a:r>
              <a:r>
                <a:rPr lang="en-US" altLang="zh-CN" sz="33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? </a:t>
              </a:r>
              <a:endParaRPr lang="zh-CN" altLang="en-US" sz="33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784586" y="2699712"/>
              <a:ext cx="19912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（课后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第二题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223575"/>
            <a:ext cx="5942914" cy="5486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00"/>
          <a:stretch>
            <a:fillRect/>
          </a:stretch>
        </p:blipFill>
        <p:spPr>
          <a:xfrm>
            <a:off x="6770497" y="1563638"/>
            <a:ext cx="1876882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1485917" y="1371720"/>
            <a:ext cx="3184905" cy="118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日日晴，小溪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泛尽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却山行。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7259" y="1504315"/>
            <a:ext cx="1593215" cy="377825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95733" y="1504623"/>
            <a:ext cx="1000132" cy="378042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56263" y="2047926"/>
            <a:ext cx="1939602" cy="377825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5315535" y="915566"/>
            <a:ext cx="2856865" cy="1905000"/>
          </a:xfrm>
          <a:prstGeom prst="rect">
            <a:avLst/>
          </a:prstGeom>
          <a:effectLst>
            <a:softEdge rad="152400"/>
          </a:effectLst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18991" y="711736"/>
            <a:ext cx="1296144" cy="707886"/>
          </a:xfrm>
          <a:prstGeom prst="borderCallout1">
            <a:avLst>
              <a:gd name="adj1" fmla="val 47186"/>
              <a:gd name="adj2" fmla="val 100207"/>
              <a:gd name="adj3" fmla="val 103405"/>
              <a:gd name="adj4" fmla="val 132751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写出行时间：</a:t>
            </a:r>
            <a:r>
              <a:rPr lang="zh-CN" altLang="en-US" sz="20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夏季</a:t>
            </a:r>
            <a:r>
              <a:rPr lang="zh-CN" altLang="en-US" sz="20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0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939271" y="493043"/>
            <a:ext cx="2139816" cy="707886"/>
          </a:xfrm>
          <a:prstGeom prst="borderCallout1">
            <a:avLst>
              <a:gd name="adj1" fmla="val 99663"/>
              <a:gd name="adj2" fmla="val 49185"/>
              <a:gd name="adj3" fmla="val 135699"/>
              <a:gd name="adj4" fmla="val 42037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写</a:t>
            </a:r>
            <a:r>
              <a:rPr lang="zh-CN" altLang="en-US" sz="20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天晴，也是写诗人的愉快心情。</a:t>
            </a:r>
            <a:endParaRPr lang="zh-CN" altLang="en-US" sz="20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247727" y="2608733"/>
            <a:ext cx="1995800" cy="707886"/>
          </a:xfrm>
          <a:prstGeom prst="borderCallout1">
            <a:avLst>
              <a:gd name="adj1" fmla="val 49601"/>
              <a:gd name="adj2" fmla="val -471"/>
              <a:gd name="adj3" fmla="val -20822"/>
              <a:gd name="adj4" fmla="val -15854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到</a:t>
            </a:r>
            <a:r>
              <a:rPr lang="zh-CN" altLang="en-US" sz="20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了小溪的尽头，又换走山路。</a:t>
            </a:r>
            <a:endParaRPr lang="zh-CN" altLang="en-US" sz="20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659818" y="3507854"/>
            <a:ext cx="792088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indent="628650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“溪”、一“山”、一“泛”、一“行”，不仅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表明作者的行程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，还透露出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作者的喜悦之情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pitchFamily="49" charset="-122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"/>
          <p:cNvSpPr txBox="1">
            <a:spLocks noChangeArrowheads="1"/>
          </p:cNvSpPr>
          <p:nvPr/>
        </p:nvSpPr>
        <p:spPr bwMode="auto">
          <a:xfrm>
            <a:off x="767451" y="1666536"/>
            <a:ext cx="7609098" cy="228524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梅子黄透了的时候，天天都是晴朗的好天气。乘小舟沿着小溪而行，走到了小溪的尽头，再改走山路继续前行。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3486" y="730432"/>
            <a:ext cx="2957011" cy="740868"/>
            <a:chOff x="355228" y="609020"/>
            <a:chExt cx="2957011" cy="740868"/>
          </a:xfrm>
        </p:grpSpPr>
        <p:sp>
          <p:nvSpPr>
            <p:cNvPr id="21" name="圆角矩形 20"/>
            <p:cNvSpPr/>
            <p:nvPr/>
          </p:nvSpPr>
          <p:spPr>
            <a:xfrm>
              <a:off x="824386" y="627387"/>
              <a:ext cx="2487853" cy="674227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 cap="rnd">
              <a:noFill/>
            </a:ln>
            <a:effectLst/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7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一起解诗意</a:t>
              </a:r>
              <a:endPara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23" name="图片 1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1073055">
              <a:off x="355228" y="609020"/>
              <a:ext cx="970336" cy="7408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3568" y="627534"/>
            <a:ext cx="7643866" cy="3096344"/>
            <a:chOff x="683568" y="627534"/>
            <a:chExt cx="7643866" cy="3096344"/>
          </a:xfrm>
        </p:grpSpPr>
        <p:sp>
          <p:nvSpPr>
            <p:cNvPr id="11" name="矩形 10"/>
            <p:cNvSpPr/>
            <p:nvPr/>
          </p:nvSpPr>
          <p:spPr>
            <a:xfrm>
              <a:off x="683568" y="627534"/>
              <a:ext cx="7643866" cy="167026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正当诗人有些失望的时候，却看到树上黄鹂的美丽，听到其叫声，于是情不自禁地吟出了下面两句诗。齐读后两句。用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关联词语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填写后两句。</a:t>
              </a:r>
              <a:endPara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187624" y="2374278"/>
              <a:ext cx="6451600" cy="1349600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     ）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绿阴不减来时路，</a:t>
              </a:r>
              <a:endPara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（     ）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添得黄鹂四五声。</a:t>
              </a:r>
              <a:endPara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667942" y="2403226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不但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67930" y="3056430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84975" y="3812494"/>
            <a:ext cx="2088515" cy="720090"/>
            <a:chOff x="2777" y="3709"/>
            <a:chExt cx="3289" cy="113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8" name="圆角矩形 7"/>
            <p:cNvSpPr/>
            <p:nvPr/>
          </p:nvSpPr>
          <p:spPr>
            <a:xfrm>
              <a:off x="2777" y="3709"/>
              <a:ext cx="3289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9" name="文本框 1"/>
            <p:cNvSpPr txBox="1"/>
            <p:nvPr/>
          </p:nvSpPr>
          <p:spPr>
            <a:xfrm>
              <a:off x="2798" y="3778"/>
              <a:ext cx="3209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有声有色</a:t>
              </a:r>
              <a:endPara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43725" y="3816784"/>
            <a:ext cx="2088515" cy="720090"/>
            <a:chOff x="2777" y="3709"/>
            <a:chExt cx="3289" cy="113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grpSpPr>
        <p:sp>
          <p:nvSpPr>
            <p:cNvPr id="15" name="圆角矩形 14"/>
            <p:cNvSpPr/>
            <p:nvPr/>
          </p:nvSpPr>
          <p:spPr>
            <a:xfrm>
              <a:off x="2777" y="3709"/>
              <a:ext cx="3289" cy="1134"/>
            </a:xfrm>
            <a:prstGeom prst="round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7" name="文本框 1"/>
            <p:cNvSpPr txBox="1"/>
            <p:nvPr/>
          </p:nvSpPr>
          <p:spPr>
            <a:xfrm>
              <a:off x="2798" y="3778"/>
              <a:ext cx="3209" cy="101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6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静中有动</a:t>
              </a:r>
              <a:endPara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748007" y="1084700"/>
            <a:ext cx="3399219" cy="118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来时路，添得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四五声。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63364" y="1214120"/>
            <a:ext cx="368300" cy="377825"/>
          </a:xfrm>
          <a:prstGeom prst="rect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accent5"/>
              </a:solidFill>
              <a:ea typeface="黑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319397" y="983069"/>
            <a:ext cx="4394821" cy="919401"/>
          </a:xfrm>
          <a:prstGeom prst="roundRect">
            <a:avLst/>
          </a:prstGeom>
          <a:gradFill flip="none" rotWithShape="1">
            <a:gsLst>
              <a:gs pos="0">
                <a:srgbClr val="B0DD7F">
                  <a:tint val="66000"/>
                  <a:satMod val="160000"/>
                </a:srgbClr>
              </a:gs>
              <a:gs pos="50000">
                <a:srgbClr val="B0DD7F">
                  <a:tint val="44500"/>
                  <a:satMod val="160000"/>
                </a:srgbClr>
              </a:gs>
              <a:gs pos="100000">
                <a:srgbClr val="B0DD7F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游山归来的路，绿阴那美好的景象仍然不减登山时的浓郁。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527190" y="2677666"/>
            <a:ext cx="3468746" cy="1542261"/>
          </a:xfrm>
          <a:prstGeom prst="roundRect">
            <a:avLst/>
          </a:prstGeom>
          <a:gradFill flip="none" rotWithShape="1">
            <a:gsLst>
              <a:gs pos="100000">
                <a:srgbClr val="FFF8E7"/>
              </a:gs>
              <a:gs pos="48000">
                <a:srgbClr val="FFECC5"/>
              </a:gs>
              <a:gs pos="0">
                <a:schemeClr val="accent3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路边绿林中又增添了几声悦耳的黄鹂的鸣叫声，为三衢山道中增添了无穷的生机和意趣。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2122384" y="2237110"/>
            <a:ext cx="152694" cy="357615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3927782" y="1363894"/>
            <a:ext cx="357615" cy="1627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7604" y="1635760"/>
            <a:ext cx="295211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91889" y="2177802"/>
            <a:ext cx="2952115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18412"/>
          <a:stretch>
            <a:fillRect/>
          </a:stretch>
        </p:blipFill>
        <p:spPr>
          <a:xfrm>
            <a:off x="5148064" y="2060421"/>
            <a:ext cx="2668905" cy="2455545"/>
          </a:xfrm>
          <a:prstGeom prst="roundRect">
            <a:avLst/>
          </a:prstGeom>
          <a:effectLst>
            <a:softEdge rad="215900"/>
          </a:effectLst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622233" y="627534"/>
            <a:ext cx="885285" cy="400110"/>
          </a:xfrm>
          <a:prstGeom prst="borderCallout1">
            <a:avLst>
              <a:gd name="adj1" fmla="val 45916"/>
              <a:gd name="adj2" fmla="val 648"/>
              <a:gd name="adj3" fmla="val 124355"/>
              <a:gd name="adj4" fmla="val -31076"/>
            </a:avLst>
          </a:prstGeom>
          <a:solidFill>
            <a:schemeClr val="bg1"/>
          </a:solidFill>
          <a:ln w="9525">
            <a:solidFill>
              <a:schemeClr val="bg2">
                <a:lumMod val="75000"/>
              </a:schemeClr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树荫。</a:t>
            </a:r>
            <a:endParaRPr lang="zh-CN" altLang="en-US" sz="2000" b="1" dirty="0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纯音乐 - 黄鹂叫声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76256" y="244449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8" grpId="0" animBg="1"/>
      <p:bldP spid="32" grpId="0" bldLvl="0" animBg="1"/>
      <p:bldP spid="2" grpId="0" animBg="1"/>
      <p:bldP spid="3" grpId="0" animBg="1"/>
      <p:bldP spid="1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767451" y="1666536"/>
            <a:ext cx="7609098" cy="2169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800100"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山路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上苍翠的树，与来的时候一样浓密，深林丛中传来几声黄鹂的欢鸣声，比来时更增添了些幽趣。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3486" y="730432"/>
            <a:ext cx="2957011" cy="740868"/>
            <a:chOff x="355228" y="609020"/>
            <a:chExt cx="2957011" cy="740868"/>
          </a:xfrm>
        </p:grpSpPr>
        <p:sp>
          <p:nvSpPr>
            <p:cNvPr id="7" name="圆角矩形 6"/>
            <p:cNvSpPr/>
            <p:nvPr/>
          </p:nvSpPr>
          <p:spPr>
            <a:xfrm>
              <a:off x="824386" y="627387"/>
              <a:ext cx="2487853" cy="674227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 cap="rnd">
              <a:noFill/>
            </a:ln>
            <a:effectLst/>
          </p:spPr>
          <p:txBody>
            <a:bodyPr wrap="square" lIns="68580" tIns="34290" rIns="68580" bIns="3429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700" b="1" dirty="0" smtClean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一起解诗意</a:t>
              </a:r>
              <a:endPara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8" name="图片 1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1073055">
              <a:off x="355228" y="609020"/>
              <a:ext cx="970336" cy="74086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1"/>
          <p:cNvSpPr>
            <a:spLocks noChangeArrowheads="1"/>
          </p:cNvSpPr>
          <p:nvPr/>
        </p:nvSpPr>
        <p:spPr bwMode="auto">
          <a:xfrm>
            <a:off x="497260" y="757035"/>
            <a:ext cx="8141096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三衢道中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写了梅子黄了的时候，作者乘小舟沿着小溪而行，走到了小溪的尽头，再改走山路继续前行。山路上苍翠的树，与来的时候一样浓密，深林丛中传来几声黄鹂的欢鸣声，比来时更增添了些幽趣。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0"/>
          <p:cNvSpPr txBox="1"/>
          <p:nvPr/>
        </p:nvSpPr>
        <p:spPr>
          <a:xfrm>
            <a:off x="6749256" y="3688000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第二题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1" grpId="0"/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4913" y="458118"/>
            <a:ext cx="8556251" cy="4129856"/>
            <a:chOff x="192213" y="458118"/>
            <a:chExt cx="8556251" cy="4129856"/>
          </a:xfrm>
        </p:grpSpPr>
        <p:sp>
          <p:nvSpPr>
            <p:cNvPr id="10" name="Rectangle 3"/>
            <p:cNvSpPr>
              <a:spLocks noChangeArrowheads="1"/>
            </p:cNvSpPr>
            <p:nvPr/>
          </p:nvSpPr>
          <p:spPr bwMode="auto">
            <a:xfrm>
              <a:off x="1483583" y="1748735"/>
              <a:ext cx="6259818" cy="283923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 lIns="68580" tIns="34290" rIns="68580" bIns="3429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梅子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黄时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日日晴</a:t>
              </a:r>
              <a:r>
                <a:rPr lang="zh-CN" altLang="en-US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↗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小溪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泛尽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却山行。</a:t>
              </a:r>
              <a:endPara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绿阴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不减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来时路</a:t>
              </a:r>
              <a:r>
                <a:rPr lang="zh-CN" altLang="en-US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↗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3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添得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黄鹂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3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四五声。</a:t>
              </a:r>
              <a:endPara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92213" y="458118"/>
              <a:ext cx="8556251" cy="1321544"/>
              <a:chOff x="192213" y="458118"/>
              <a:chExt cx="8556251" cy="1321544"/>
            </a:xfrm>
          </p:grpSpPr>
          <p:sp>
            <p:nvSpPr>
              <p:cNvPr id="5" name="Rectangle 1"/>
              <p:cNvSpPr>
                <a:spLocks noChangeArrowheads="1"/>
              </p:cNvSpPr>
              <p:nvPr/>
            </p:nvSpPr>
            <p:spPr bwMode="auto">
              <a:xfrm>
                <a:off x="323529" y="702444"/>
                <a:ext cx="8424935" cy="107721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    再次朗读这首诗，前两句读出诗人的</a:t>
                </a: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喜悦</a:t>
                </a: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，后两句读出</a:t>
                </a: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静中有动</a:t>
                </a: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楷体" panose="02010609060101010101" pitchFamily="49" charset="-122"/>
                  </a:rPr>
                  <a:t>的韵味。</a:t>
                </a:r>
                <a:r>
                  <a:rPr kumimoji="0" lang="zh-CN" altLang="en-US" sz="3200" b="0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黑体" panose="02010609060101010101" pitchFamily="49" charset="-122"/>
                    <a:ea typeface="黑体" panose="02010609060101010101" pitchFamily="49" charset="-122"/>
                    <a:cs typeface="宋体" panose="02010600030101010101" pitchFamily="2" charset="-122"/>
                  </a:rPr>
                  <a:t> </a:t>
                </a:r>
                <a:endParaRPr kumimoji="0" lang="zh-CN" altLang="en-US" sz="32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endParaRPr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2213" y="458118"/>
                <a:ext cx="936104" cy="830397"/>
              </a:xfrm>
              <a:prstGeom prst="rect">
                <a:avLst/>
              </a:prstGeom>
            </p:spPr>
          </p:pic>
          <p:sp>
            <p:nvSpPr>
              <p:cNvPr id="4" name="文本框 10"/>
              <p:cNvSpPr txBox="1"/>
              <p:nvPr/>
            </p:nvSpPr>
            <p:spPr>
              <a:xfrm>
                <a:off x="5855200" y="1348625"/>
                <a:ext cx="20959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C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（</a:t>
                </a:r>
                <a:r>
                  <a:rPr lang="zh-CN" altLang="en-US" sz="2000" b="1" dirty="0">
                    <a:solidFill>
                      <a:srgbClr val="C0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课后第一题）</a:t>
                </a:r>
                <a:endPara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4516926" y="2098433"/>
            <a:ext cx="916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9774" y="345358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19559" y="278097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75" y="1287708"/>
            <a:ext cx="5714189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033250" y="1208723"/>
            <a:ext cx="5287754" cy="29488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梅子黄时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却山行。</a:t>
            </a:r>
            <a:b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不减来时路，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添得黄鹂</a:t>
            </a:r>
            <a:r>
              <a:rPr kumimoji="0" lang="zh-CN" altLang="en-US" sz="4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99038" y="1244984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日日晴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4838" y="192645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小溪泛尽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94905" y="267621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绿阴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1738" y="3404594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四五声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9572" y="496218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3600" dirty="0"/>
              <a:t>试着</a:t>
            </a:r>
            <a:r>
              <a:rPr lang="zh-CN" altLang="en-US" sz="3600" dirty="0" smtClean="0"/>
              <a:t>背一背。</a:t>
            </a:r>
            <a:endParaRPr lang="zh-CN" altLang="en-US" sz="3600" dirty="0"/>
          </a:p>
        </p:txBody>
      </p:sp>
      <p:sp>
        <p:nvSpPr>
          <p:cNvPr id="9" name="文本框 10"/>
          <p:cNvSpPr txBox="1"/>
          <p:nvPr/>
        </p:nvSpPr>
        <p:spPr>
          <a:xfrm>
            <a:off x="2766312" y="647794"/>
            <a:ext cx="2093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课后第一题）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780976" y="1382757"/>
            <a:ext cx="7585012" cy="255714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7" name="文本框 8"/>
          <p:cNvSpPr txBox="1">
            <a:spLocks noChangeArrowheads="1"/>
          </p:cNvSpPr>
          <p:nvPr/>
        </p:nvSpPr>
        <p:spPr bwMode="auto">
          <a:xfrm>
            <a:off x="2030501" y="1746606"/>
            <a:ext cx="414340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梅子黄时 小溪泛尽 山行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19"/>
          <p:cNvSpPr txBox="1">
            <a:spLocks noChangeArrowheads="1"/>
          </p:cNvSpPr>
          <p:nvPr/>
        </p:nvSpPr>
        <p:spPr bwMode="auto">
          <a:xfrm>
            <a:off x="6114736" y="1888713"/>
            <a:ext cx="1845945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黄梅天 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舍舟登岸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绿树浓阴 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黄鹂鸣啼</a:t>
            </a:r>
            <a:endParaRPr lang="zh-CN" altLang="en-US" sz="2400" b="1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6" name="左大括号 65"/>
          <p:cNvSpPr/>
          <p:nvPr/>
        </p:nvSpPr>
        <p:spPr>
          <a:xfrm flipH="1">
            <a:off x="6078541" y="1893793"/>
            <a:ext cx="213995" cy="1570990"/>
          </a:xfrm>
          <a:prstGeom prst="leftBrace">
            <a:avLst/>
          </a:prstGeom>
          <a:noFill/>
          <a:ln w="5715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文本框 8"/>
          <p:cNvSpPr txBox="1">
            <a:spLocks noChangeArrowheads="1"/>
          </p:cNvSpPr>
          <p:nvPr/>
        </p:nvSpPr>
        <p:spPr bwMode="auto">
          <a:xfrm>
            <a:off x="2030520" y="2958192"/>
            <a:ext cx="3103880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 黄鹂四五声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6099" y="555526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12" name="左大括号 11"/>
          <p:cNvSpPr/>
          <p:nvPr/>
        </p:nvSpPr>
        <p:spPr>
          <a:xfrm>
            <a:off x="1881338" y="1769563"/>
            <a:ext cx="177428" cy="1715135"/>
          </a:xfrm>
          <a:prstGeom prst="leftBrace">
            <a:avLst/>
          </a:prstGeom>
          <a:noFill/>
          <a:ln w="57150" cap="flat" cmpd="sng" algn="ctr">
            <a:solidFill>
              <a:srgbClr val="FFBF53">
                <a:lumMod val="75000"/>
              </a:srgbClr>
            </a:solidFill>
            <a:prstDash val="solid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14" name="组合 61"/>
          <p:cNvGrpSpPr/>
          <p:nvPr/>
        </p:nvGrpSpPr>
        <p:grpSpPr bwMode="auto">
          <a:xfrm>
            <a:off x="1132508" y="1703129"/>
            <a:ext cx="677927" cy="1841282"/>
            <a:chOff x="3370507" y="6138229"/>
            <a:chExt cx="903084" cy="5620352"/>
          </a:xfrm>
        </p:grpSpPr>
        <p:sp>
          <p:nvSpPr>
            <p:cNvPr id="15" name="圆角矩形 14"/>
            <p:cNvSpPr/>
            <p:nvPr/>
          </p:nvSpPr>
          <p:spPr>
            <a:xfrm>
              <a:off x="3370507" y="6158324"/>
              <a:ext cx="900974" cy="5600257"/>
            </a:xfrm>
            <a:prstGeom prst="roundRect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ysDot"/>
            </a:ln>
            <a:effectLst>
              <a:outerShdw dist="12700" algn="l" rotWithShape="0">
                <a:srgbClr val="F79646">
                  <a:lumMod val="50000"/>
                </a:srgbClr>
              </a:outerShdw>
            </a:effectLst>
          </p:spPr>
          <p:txBody>
            <a:bodyPr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kern="0" dirty="0">
                <a:solidFill>
                  <a:sysClr val="window" lastClr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矩形 18"/>
            <p:cNvSpPr>
              <a:spLocks noChangeArrowheads="1"/>
            </p:cNvSpPr>
            <p:nvPr/>
          </p:nvSpPr>
          <p:spPr bwMode="auto">
            <a:xfrm>
              <a:off x="3453688" y="6138229"/>
              <a:ext cx="819903" cy="5542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457200"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衢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道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中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62" grpId="0"/>
      <p:bldP spid="66" grpId="0" animBg="1"/>
      <p:bldP spid="13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70" y="2442797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635473" y="2935254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03989" y="2413195"/>
            <a:ext cx="2996726" cy="2456583"/>
            <a:chOff x="5203989" y="2413195"/>
            <a:chExt cx="2996726" cy="2456583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3989" y="2413195"/>
              <a:ext cx="2996726" cy="2456583"/>
            </a:xfrm>
            <a:prstGeom prst="rect">
              <a:avLst/>
            </a:prstGeom>
          </p:spPr>
        </p:pic>
        <p:cxnSp>
          <p:nvCxnSpPr>
            <p:cNvPr id="84" name="直线连接符 75"/>
            <p:cNvCxnSpPr/>
            <p:nvPr/>
          </p:nvCxnSpPr>
          <p:spPr>
            <a:xfrm>
              <a:off x="5701437" y="3370567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文本框 64"/>
            <p:cNvSpPr txBox="1"/>
            <p:nvPr/>
          </p:nvSpPr>
          <p:spPr>
            <a:xfrm>
              <a:off x="5941923" y="2935254"/>
              <a:ext cx="1728192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73" tIns="34286" rIns="68573" bIns="34286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 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58935" y="123478"/>
            <a:ext cx="2426130" cy="575945"/>
            <a:chOff x="3419873" y="123478"/>
            <a:chExt cx="2426130" cy="575945"/>
          </a:xfrm>
        </p:grpSpPr>
        <p:sp>
          <p:nvSpPr>
            <p:cNvPr id="101" name="TextBox 11"/>
            <p:cNvSpPr txBox="1">
              <a:spLocks noChangeArrowheads="1"/>
            </p:cNvSpPr>
            <p:nvPr/>
          </p:nvSpPr>
          <p:spPr bwMode="auto">
            <a:xfrm>
              <a:off x="3909318" y="123478"/>
              <a:ext cx="1936685" cy="575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6" rIns="68573" bIns="34286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生字归类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01"/>
            <p:cNvGrpSpPr/>
            <p:nvPr/>
          </p:nvGrpSpPr>
          <p:grpSpPr>
            <a:xfrm>
              <a:off x="3419873" y="195366"/>
              <a:ext cx="456833" cy="456366"/>
              <a:chOff x="631825" y="5181600"/>
              <a:chExt cx="1554163" cy="1552575"/>
            </a:xfrm>
          </p:grpSpPr>
          <p:sp>
            <p:nvSpPr>
              <p:cNvPr id="10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</p:grpSp>
      </p:grpSp>
      <p:cxnSp>
        <p:nvCxnSpPr>
          <p:cNvPr id="135" name="直线连接符 5"/>
          <p:cNvCxnSpPr/>
          <p:nvPr/>
        </p:nvCxnSpPr>
        <p:spPr>
          <a:xfrm>
            <a:off x="1387025" y="3370567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730" y="580165"/>
            <a:ext cx="2206158" cy="1808511"/>
          </a:xfrm>
          <a:prstGeom prst="rect">
            <a:avLst/>
          </a:prstGeom>
        </p:spPr>
      </p:pic>
      <p:cxnSp>
        <p:nvCxnSpPr>
          <p:cNvPr id="60" name="直线连接符 75"/>
          <p:cNvCxnSpPr/>
          <p:nvPr/>
        </p:nvCxnSpPr>
        <p:spPr>
          <a:xfrm>
            <a:off x="6460941" y="1318103"/>
            <a:ext cx="1639451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4"/>
          <p:cNvSpPr txBox="1"/>
          <p:nvPr/>
        </p:nvSpPr>
        <p:spPr>
          <a:xfrm>
            <a:off x="6460941" y="909040"/>
            <a:ext cx="1728192" cy="438574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上中下结构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1547664" y="137589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107504" y="719553"/>
            <a:ext cx="608488" cy="623240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2195736" y="1379103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溪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827584" y="137910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2918416" y="1422287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64"/>
          <p:cNvSpPr txBox="1"/>
          <p:nvPr/>
        </p:nvSpPr>
        <p:spPr>
          <a:xfrm>
            <a:off x="3635896" y="1435437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64"/>
          <p:cNvSpPr txBox="1"/>
          <p:nvPr/>
        </p:nvSpPr>
        <p:spPr>
          <a:xfrm>
            <a:off x="1534121" y="699542"/>
            <a:ext cx="1143008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64"/>
          <p:cNvSpPr txBox="1"/>
          <p:nvPr/>
        </p:nvSpPr>
        <p:spPr>
          <a:xfrm>
            <a:off x="2934467" y="702207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惠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64"/>
          <p:cNvSpPr txBox="1"/>
          <p:nvPr/>
        </p:nvSpPr>
        <p:spPr>
          <a:xfrm>
            <a:off x="3679370" y="702207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4376454" y="702207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113204" y="1375112"/>
            <a:ext cx="714380" cy="623239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1584" y="703948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鸯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825052" y="699543"/>
            <a:ext cx="608489" cy="623239"/>
          </a:xfrm>
          <a:prstGeom prst="rect">
            <a:avLst/>
          </a:prstGeom>
          <a:noFill/>
          <a:ln w="9525">
            <a:noFill/>
          </a:ln>
        </p:spPr>
        <p:txBody>
          <a:bodyPr lIns="68573" tIns="34286" rIns="68573" bIns="34286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4258E-6 L 0.0927 0.5791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289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85141E-6 L 0.66788 0.14952 " pathEditMode="fixed" rAng="0" ptsTypes="AA">
                                      <p:cBhvr>
                                        <p:cTn id="10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85" y="74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72 -4.93827E-6 L 0.45104 0.569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29" y="2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35802E-6 L 0.44323 0.56636 " pathEditMode="fixed" rAng="0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53" y="28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58025E-6 L 0.43142 0.56914 " pathEditMode="fixed" rAng="0" ptsTypes="AA">
                                      <p:cBhvr>
                                        <p:cTn id="2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63" y="2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58025E-6 L 0.40504 0.56914 " pathEditMode="fixed" rAng="0" ptsTypes="AA">
                                      <p:cBhvr>
                                        <p:cTn id="2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3" y="28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58025E-6 L 0.13976 0.66698 " pathEditMode="fixed" rAng="0" ptsTypes="AA">
                                      <p:cBhvr>
                                        <p:cTn id="3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3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0.00433 L 0.67708 0.5372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53" y="26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028E-7 L 0.07691 0.45082 " pathEditMode="fixed" rAng="0" ptsTypes="AA">
                                      <p:cBhvr>
                                        <p:cTn id="3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7" y="225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1705E-6 L 0.06129 0.45144 " pathEditMode="fixed" rAng="0" ptsTypes="AA">
                                      <p:cBhvr>
                                        <p:cTn id="4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225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70028E-7 L 0.04566 0.45082 " pathEditMode="fixed" rAng="0" ptsTypes="AA">
                                      <p:cBhvr>
                                        <p:cTn id="4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225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74561E-6 L 0.02951 0.44249 " pathEditMode="fixed" rAng="0" ptsTypes="AA">
                                      <p:cBhvr>
                                        <p:cTn id="5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6" y="22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10607E-6 L -0.16718 0.53808 " pathEditMode="fixed" rAng="0" ptsTypes="AA">
                                      <p:cBhvr>
                                        <p:cTn id="5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68" y="26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3" grpId="0"/>
      <p:bldP spid="53" grpId="0"/>
      <p:bldP spid="54" grpId="0"/>
      <p:bldP spid="55" grpId="0"/>
      <p:bldP spid="56" grpId="0"/>
      <p:bldP spid="57" grpId="0"/>
      <p:bldP spid="58" grpId="0"/>
      <p:bldP spid="3" grpId="0"/>
      <p:bldP spid="9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4524" y="1495418"/>
            <a:ext cx="7577171" cy="200824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三衢道中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是一首纪行诗，写了诗人行于三衢山道中的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。表现了诗人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的心情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85232" y="2241844"/>
            <a:ext cx="1782430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见闻感受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66880" y="2257296"/>
            <a:ext cx="898525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愉悦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7536" y="713914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613126"/>
            <a:ext cx="2439941" cy="281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97868" y="1788294"/>
            <a:ext cx="4968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唐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杜甫 </a:t>
            </a:r>
            <a:endParaRPr lang="zh-CN" altLang="en-US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鸣翠柳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白鹭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青天。 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窗含西岭千秋雪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泊东吴万里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船。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7720" y="1009640"/>
            <a:ext cx="3262432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0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其他含有动物的诗</a:t>
            </a:r>
            <a:endParaRPr lang="zh-CN" altLang="en-US" sz="30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8" y="441355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90616" y="830858"/>
            <a:ext cx="36724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江畔独步寻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唐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黄四娘家花满蹊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千朵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万朵压枝低。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留连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戏蝶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时时舞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恰恰啼。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05" y="1216298"/>
            <a:ext cx="401652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190898"/>
            <a:ext cx="8362806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723900" indent="-723900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绝句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，被称为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惠崇春江晚景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的作者是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朝的诗人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kumimoji="1"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77916" y="132620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02587" y="132503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杜甫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51230" y="206803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诗圣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97541" y="279054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69309" y="279054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苏轼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11921" y="352035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09089" y="350708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曾几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0014" y="555526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7" grpId="0"/>
      <p:bldP spid="28" grpId="0"/>
      <p:bldP spid="29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50168" y="686842"/>
            <a:ext cx="8178800" cy="481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225"/>
              </a:lnSpc>
              <a:spcBef>
                <a:spcPct val="50000"/>
              </a:spcBef>
            </a:pPr>
            <a:r>
              <a:rPr kumimoji="1"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二、把</a:t>
            </a:r>
            <a:r>
              <a:rPr kumimoji="1"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kumimoji="1"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三衢道中</a:t>
            </a:r>
            <a:r>
              <a:rPr kumimoji="1"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kumimoji="1"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相关的句子写下来。</a:t>
            </a:r>
            <a:endParaRPr kumimoji="1"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23528" y="1181268"/>
            <a:ext cx="8429684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444500" lvl="0" indent="-444500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kumimoji="0" lang="zh-CN" altLang="en-US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乘小舟沿着小溪而行，走到了小溪的尽头，再改走山路继续前行。</a:t>
            </a:r>
            <a:r>
              <a:rPr kumimoji="0" lang="zh-CN" altLang="en-US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br>
              <a:rPr kumimoji="0" lang="zh-CN" altLang="en-US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2800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___________________________</a:t>
            </a:r>
            <a:r>
              <a:rPr kumimoji="0" lang="en-US" altLang="zh-CN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  <a:t>________________</a:t>
            </a:r>
            <a:endParaRPr kumimoji="0" lang="en-US" altLang="zh-CN" sz="2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444500" lvl="0" indent="-4445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kumimoji="0" lang="zh-CN" altLang="en-US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山路上苍翠的树，与来的时候一样浓密。</a:t>
            </a:r>
            <a:br>
              <a:rPr kumimoji="0" lang="zh-CN" altLang="en-US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lang="en-US" altLang="zh-CN" sz="2800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___________________________________________</a:t>
            </a:r>
            <a:endParaRPr kumimoji="0" lang="en-US" altLang="zh-CN" sz="2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91400" y="2619349"/>
            <a:ext cx="271464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小溪泛尽却山行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0612" y="3862680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绿阴不减来时路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52425" y="691318"/>
            <a:ext cx="8324031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355600" lvl="0" indent="-3556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(3)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梅子黄透了的时候，天天都是晴和的好天气。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altLang="zh-CN" sz="2800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__________________________________________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5600" marR="0" lvl="0" indent="-355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(4)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深林丛中传来几声黄鹂的欢鸣声，比来时更增添了些幽趣。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5600" lvl="0" indent="-3556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___________________</a:t>
            </a:r>
            <a:r>
              <a:rPr lang="en-US" altLang="zh-CN" sz="2800" b="1" dirty="0"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en-US" altLang="zh-CN" sz="2800" b="1" dirty="0" smtClean="0">
                <a:ea typeface="楷体" panose="02010609060101010101" pitchFamily="49" charset="-122"/>
                <a:cs typeface="楷体" panose="02010609060101010101" pitchFamily="49" charset="-122"/>
              </a:rPr>
              <a:t>______________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95229" y="1467495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梅子黄时日日晴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82529" y="3376538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添得黄鹂四五声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827584" y="1275606"/>
            <a:ext cx="7848872" cy="14311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812800" indent="-81280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三、课下搜集一些其他带有动物的古诗，和同学交流、分享。</a:t>
            </a:r>
            <a:endParaRPr kumimoji="1"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915322" y="2160595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953157" y="2061885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899592" y="1301782"/>
            <a:ext cx="212866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rón</a:t>
            </a:r>
            <a:r>
              <a:rPr lang="en-US" altLang="zh-CN" sz="54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</a:t>
            </a:r>
            <a:endParaRPr lang="zh-CN" altLang="en-US" sz="54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244344" y="1623500"/>
            <a:ext cx="2970717" cy="540060"/>
          </a:xfrm>
          <a:prstGeom prst="borderCallout2">
            <a:avLst>
              <a:gd name="adj1" fmla="val 18639"/>
              <a:gd name="adj2" fmla="val 109"/>
              <a:gd name="adj3" fmla="val 18750"/>
              <a:gd name="adj4" fmla="val -16667"/>
              <a:gd name="adj5" fmla="val 295199"/>
              <a:gd name="adj6" fmla="val -59062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这里只有一横。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99892" y="554509"/>
            <a:ext cx="1944216" cy="577081"/>
            <a:chOff x="3635896" y="554509"/>
            <a:chExt cx="1944216" cy="577081"/>
          </a:xfrm>
        </p:grpSpPr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16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5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6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8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9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1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3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4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5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7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ea typeface="黑体" panose="02010609060101010101" pitchFamily="49" charset="-122"/>
                </a:endParaRPr>
              </a:p>
            </p:txBody>
          </p:sp>
        </p:grpSp>
      </p:grpSp>
      <p:graphicFrame>
        <p:nvGraphicFramePr>
          <p:cNvPr id="52" name="Group 12"/>
          <p:cNvGraphicFramePr>
            <a:graphicFrameLocks noGrp="1"/>
          </p:cNvGraphicFramePr>
          <p:nvPr/>
        </p:nvGraphicFramePr>
        <p:xfrm>
          <a:off x="6554173" y="2140275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3" name="TextBox 23"/>
          <p:cNvSpPr txBox="1"/>
          <p:nvPr/>
        </p:nvSpPr>
        <p:spPr>
          <a:xfrm>
            <a:off x="6592008" y="2041565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7020272" y="1301781"/>
            <a:ext cx="83133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xī</a:t>
            </a:r>
            <a:endParaRPr lang="zh-CN" altLang="en-US" sz="5000" b="1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5" name="线形标注 2 54"/>
          <p:cNvSpPr/>
          <p:nvPr/>
        </p:nvSpPr>
        <p:spPr>
          <a:xfrm>
            <a:off x="2929050" y="2715766"/>
            <a:ext cx="3307715" cy="539750"/>
          </a:xfrm>
          <a:prstGeom prst="borderCallout2">
            <a:avLst>
              <a:gd name="adj1" fmla="val 50012"/>
              <a:gd name="adj2" fmla="val 99403"/>
              <a:gd name="adj3" fmla="val 77313"/>
              <a:gd name="adj4" fmla="val 107563"/>
              <a:gd name="adj5" fmla="val 100430"/>
              <a:gd name="adj6" fmla="val 126802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右下部是“大”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907704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945539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016040" y="1146546"/>
            <a:ext cx="1619856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yàn</a:t>
            </a:r>
            <a:endParaRPr lang="en-US" altLang="zh-CN" sz="5000" b="1" dirty="0" err="1" smtClean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74243" y="1851670"/>
            <a:ext cx="4118610" cy="1877060"/>
            <a:chOff x="6447" y="2990"/>
            <a:chExt cx="6486" cy="2956"/>
          </a:xfrm>
        </p:grpSpPr>
        <p:grpSp>
          <p:nvGrpSpPr>
            <p:cNvPr id="7" name="组合 6"/>
            <p:cNvGrpSpPr/>
            <p:nvPr/>
          </p:nvGrpSpPr>
          <p:grpSpPr>
            <a:xfrm>
              <a:off x="6447" y="2990"/>
              <a:ext cx="6486" cy="2956"/>
              <a:chOff x="6447" y="2990"/>
              <a:chExt cx="6486" cy="2956"/>
            </a:xfrm>
          </p:grpSpPr>
          <p:pic>
            <p:nvPicPr>
              <p:cNvPr id="90113" name="Picture 1" descr="C:\Users\Administrator\AppData\Roaming\Tencent\Users\1635475285\QQ\WinTemp\RichOle\H4TDKQ7D6PLJ2%PYBCZBKQV.png"/>
              <p:cNvPicPr>
                <a:picLocks noChangeAspect="1" noChangeArrowheads="1"/>
              </p:cNvPicPr>
              <p:nvPr/>
            </p:nvPicPr>
            <p:blipFill>
              <a:blip r:embed="rId1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47" y="2990"/>
                <a:ext cx="6487" cy="2957"/>
              </a:xfrm>
              <a:prstGeom prst="rect">
                <a:avLst/>
              </a:prstGeom>
              <a:noFill/>
            </p:spPr>
          </p:pic>
          <p:sp>
            <p:nvSpPr>
              <p:cNvPr id="3" name="矩形 2"/>
              <p:cNvSpPr/>
              <p:nvPr/>
            </p:nvSpPr>
            <p:spPr>
              <a:xfrm>
                <a:off x="7880" y="5184"/>
                <a:ext cx="681" cy="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9828" y="5184"/>
                <a:ext cx="681" cy="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817" y="5184"/>
                <a:ext cx="681" cy="3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521" y="3092"/>
              <a:ext cx="1699" cy="48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ea typeface="黑体" panose="02010609060101010101" pitchFamily="49" charset="-122"/>
                </a:rPr>
                <a:t>字源演变：</a:t>
              </a:r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48288" y="915566"/>
            <a:ext cx="3255962" cy="879942"/>
            <a:chOff x="4494965" y="1018708"/>
            <a:chExt cx="3255962" cy="879942"/>
          </a:xfrm>
        </p:grpSpPr>
        <p:sp>
          <p:nvSpPr>
            <p:cNvPr id="4" name="线形标注 2 3"/>
            <p:cNvSpPr/>
            <p:nvPr/>
          </p:nvSpPr>
          <p:spPr>
            <a:xfrm>
              <a:off x="4494965" y="1018708"/>
              <a:ext cx="3255962" cy="879942"/>
            </a:xfrm>
            <a:prstGeom prst="borderCallout2">
              <a:avLst>
                <a:gd name="adj1" fmla="val 20705"/>
                <a:gd name="adj2" fmla="val 28"/>
                <a:gd name="adj3" fmla="val 18750"/>
                <a:gd name="adj4" fmla="val -16667"/>
                <a:gd name="adj5" fmla="val 167839"/>
                <a:gd name="adj6" fmla="val -40501"/>
              </a:avLst>
            </a:prstGeom>
            <a:grpFill/>
            <a:ln w="317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r>
                <a:rPr lang="zh-CN" altLang="en-US" sz="27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上面是“   ”，第四笔是短横。</a:t>
              </a:r>
              <a:endPara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7373" y="1157209"/>
              <a:ext cx="495300" cy="228600"/>
            </a:xfrm>
            <a:prstGeom prst="rect">
              <a:avLst/>
            </a:prstGeom>
            <a:noFill/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4546</Words>
  <Application>WPS 演示</Application>
  <PresentationFormat>全屏显示(16:9)</PresentationFormat>
  <Paragraphs>786</Paragraphs>
  <Slides>76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92" baseType="lpstr">
      <vt:lpstr>Arial</vt:lpstr>
      <vt:lpstr>宋体</vt:lpstr>
      <vt:lpstr>Wingdings</vt:lpstr>
      <vt:lpstr>黑体</vt:lpstr>
      <vt:lpstr>Heiti SC Light</vt:lpstr>
      <vt:lpstr>楷体</vt:lpstr>
      <vt:lpstr>Calibri</vt:lpstr>
      <vt:lpstr>幼圆</vt:lpstr>
      <vt:lpstr>汉语拼音</vt:lpstr>
      <vt:lpstr>华文楷体</vt:lpstr>
      <vt:lpstr>微软雅黑</vt:lpstr>
      <vt:lpstr>仿宋</vt:lpstr>
      <vt:lpstr>Kaiti SC</vt:lpstr>
      <vt:lpstr>Xingkai SC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whjy10086</cp:lastModifiedBy>
  <cp:revision>83</cp:revision>
  <dcterms:created xsi:type="dcterms:W3CDTF">2017-03-17T02:28:00Z</dcterms:created>
  <dcterms:modified xsi:type="dcterms:W3CDTF">2020-02-07T13:58:22Z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