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28"/>
  </p:notesMasterIdLst>
  <p:sldIdLst>
    <p:sldId id="270" r:id="rId3"/>
    <p:sldId id="293" r:id="rId4"/>
    <p:sldId id="333" r:id="rId5"/>
    <p:sldId id="334" r:id="rId6"/>
    <p:sldId id="335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08" r:id="rId19"/>
    <p:sldId id="305" r:id="rId20"/>
    <p:sldId id="306" r:id="rId21"/>
    <p:sldId id="307" r:id="rId22"/>
    <p:sldId id="309" r:id="rId23"/>
    <p:sldId id="310" r:id="rId24"/>
    <p:sldId id="366" r:id="rId25"/>
    <p:sldId id="275" r:id="rId26"/>
    <p:sldId id="367" r:id="rId2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66FF"/>
    <a:srgbClr val="0000FF"/>
    <a:srgbClr val="003399"/>
    <a:srgbClr val="CCCC00"/>
    <a:srgbClr val="FFFF00"/>
    <a:srgbClr val="FFCC66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1" autoAdjust="0"/>
    <p:restoredTop sz="94630" autoAdjust="0"/>
  </p:normalViewPr>
  <p:slideViewPr>
    <p:cSldViewPr>
      <p:cViewPr varScale="1">
        <p:scale>
          <a:sx n="107" d="100"/>
          <a:sy n="107" d="100"/>
        </p:scale>
        <p:origin x="-84" y="-564"/>
      </p:cViewPr>
      <p:guideLst>
        <p:guide orient="horz" pos="1632"/>
        <p:guide pos="2864"/>
      </p:guideLst>
    </p:cSldViewPr>
  </p:slideViewPr>
  <p:outlineViewPr>
    <p:cViewPr>
      <p:scale>
        <a:sx n="33" d="100"/>
        <a:sy n="33" d="100"/>
      </p:scale>
      <p:origin x="0" y="-14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65E5905-6984-47BE-B0CB-4649D121D8AB}" type="datetimeFigureOut">
              <a:rPr lang="zh-CN" altLang="en-US"/>
              <a:pPr>
                <a:defRPr/>
              </a:pPr>
              <a:t>2020/3/27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85FF8D-75A7-4551-94A8-A2E0FB62FA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051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kumimoji="1" lang="zh-CN" altLang="en-US" smtClean="0"/>
          </a:p>
        </p:txBody>
      </p:sp>
      <p:sp>
        <p:nvSpPr>
          <p:cNvPr id="20483" name="幻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E291BB-ECBB-4B6F-8B86-DD55F419A393}" type="slidenum">
              <a:rPr kumimoji="1"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kumimoji="1"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85FF8D-75A7-4551-94A8-A2E0FB62FAB2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904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68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kumimoji="1" lang="zh-CN" altLang="en-US" smtClean="0"/>
          </a:p>
        </p:txBody>
      </p:sp>
      <p:sp>
        <p:nvSpPr>
          <p:cNvPr id="41987" name="幻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0BD418-28FC-4171-BC9F-E9F536818885}" type="slidenum">
              <a:rPr kumimoji="1"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kumimoji="1"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350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371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9670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5950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531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690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9822520">
            <a:off x="2324100" y="3082925"/>
            <a:ext cx="538163" cy="5365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" name="矩形 8"/>
          <p:cNvSpPr/>
          <p:nvPr userDrawn="1"/>
        </p:nvSpPr>
        <p:spPr>
          <a:xfrm rot="18585722">
            <a:off x="2175669" y="1267619"/>
            <a:ext cx="1468437" cy="14700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4" name="矩形 2"/>
          <p:cNvSpPr/>
          <p:nvPr userDrawn="1"/>
        </p:nvSpPr>
        <p:spPr>
          <a:xfrm rot="4450317">
            <a:off x="1879600" y="2373313"/>
            <a:ext cx="104775" cy="10477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" name="矩形 3"/>
          <p:cNvSpPr/>
          <p:nvPr userDrawn="1"/>
        </p:nvSpPr>
        <p:spPr>
          <a:xfrm rot="892948">
            <a:off x="1252538" y="2128838"/>
            <a:ext cx="285750" cy="2857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" name="矩形 4"/>
          <p:cNvSpPr/>
          <p:nvPr userDrawn="1"/>
        </p:nvSpPr>
        <p:spPr>
          <a:xfrm rot="4240722">
            <a:off x="2216150" y="2557463"/>
            <a:ext cx="158750" cy="1587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" name="矩形 5"/>
          <p:cNvSpPr/>
          <p:nvPr userDrawn="1"/>
        </p:nvSpPr>
        <p:spPr>
          <a:xfrm rot="3863176">
            <a:off x="1630363" y="1817688"/>
            <a:ext cx="358775" cy="35877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8" name="矩形 6"/>
          <p:cNvSpPr/>
          <p:nvPr userDrawn="1"/>
        </p:nvSpPr>
        <p:spPr>
          <a:xfrm rot="187853">
            <a:off x="871538" y="1319213"/>
            <a:ext cx="501650" cy="5016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9" name="矩形 7"/>
          <p:cNvSpPr/>
          <p:nvPr userDrawn="1"/>
        </p:nvSpPr>
        <p:spPr>
          <a:xfrm rot="905749">
            <a:off x="1682750" y="990600"/>
            <a:ext cx="722313" cy="72231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19322284">
            <a:off x="1533525" y="1276350"/>
            <a:ext cx="152400" cy="1524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矩形 10"/>
          <p:cNvSpPr/>
          <p:nvPr userDrawn="1"/>
        </p:nvSpPr>
        <p:spPr>
          <a:xfrm rot="42066">
            <a:off x="763588" y="2841625"/>
            <a:ext cx="188912" cy="1905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矩形 11"/>
          <p:cNvSpPr/>
          <p:nvPr userDrawn="1"/>
        </p:nvSpPr>
        <p:spPr>
          <a:xfrm rot="20117985">
            <a:off x="2921000" y="1362075"/>
            <a:ext cx="2135188" cy="2135188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矩形 13"/>
          <p:cNvSpPr/>
          <p:nvPr userDrawn="1"/>
        </p:nvSpPr>
        <p:spPr>
          <a:xfrm rot="905749">
            <a:off x="1835150" y="3476625"/>
            <a:ext cx="719138" cy="71913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4"/>
          <p:cNvSpPr/>
          <p:nvPr userDrawn="1"/>
        </p:nvSpPr>
        <p:spPr>
          <a:xfrm rot="19322284">
            <a:off x="3746500" y="3944938"/>
            <a:ext cx="152400" cy="1524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5" name="矩形 15"/>
          <p:cNvSpPr/>
          <p:nvPr userDrawn="1"/>
        </p:nvSpPr>
        <p:spPr>
          <a:xfrm rot="19736611">
            <a:off x="2801938" y="3297238"/>
            <a:ext cx="747712" cy="747712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/>
          <p:nvPr userDrawn="1"/>
        </p:nvSpPr>
        <p:spPr>
          <a:xfrm rot="19896190">
            <a:off x="-635000" y="3294063"/>
            <a:ext cx="2787650" cy="27876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4" name="矩形 2"/>
          <p:cNvSpPr/>
          <p:nvPr userDrawn="1"/>
        </p:nvSpPr>
        <p:spPr>
          <a:xfrm rot="21433404">
            <a:off x="779463" y="2359025"/>
            <a:ext cx="879475" cy="8794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" name="矩形 3"/>
          <p:cNvSpPr/>
          <p:nvPr userDrawn="1"/>
        </p:nvSpPr>
        <p:spPr>
          <a:xfrm rot="18900000">
            <a:off x="2224088" y="3373438"/>
            <a:ext cx="422275" cy="4222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" name="矩形 4"/>
          <p:cNvSpPr/>
          <p:nvPr userDrawn="1"/>
        </p:nvSpPr>
        <p:spPr>
          <a:xfrm rot="19462407">
            <a:off x="644525" y="2559050"/>
            <a:ext cx="228600" cy="2286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" name="矩形 5"/>
          <p:cNvSpPr/>
          <p:nvPr userDrawn="1"/>
        </p:nvSpPr>
        <p:spPr>
          <a:xfrm rot="2220555">
            <a:off x="6802438" y="-498475"/>
            <a:ext cx="1951037" cy="1951038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8" name="矩形 6"/>
          <p:cNvSpPr/>
          <p:nvPr userDrawn="1"/>
        </p:nvSpPr>
        <p:spPr>
          <a:xfrm rot="20263186">
            <a:off x="8104188" y="42863"/>
            <a:ext cx="1562100" cy="15621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9" name="矩形 7"/>
          <p:cNvSpPr/>
          <p:nvPr userDrawn="1"/>
        </p:nvSpPr>
        <p:spPr>
          <a:xfrm rot="20229117">
            <a:off x="5483225" y="417513"/>
            <a:ext cx="422275" cy="4222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矩形 8"/>
          <p:cNvSpPr/>
          <p:nvPr userDrawn="1"/>
        </p:nvSpPr>
        <p:spPr>
          <a:xfrm rot="20229117">
            <a:off x="8147050" y="2109788"/>
            <a:ext cx="354013" cy="35401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矩形 9"/>
          <p:cNvSpPr/>
          <p:nvPr userDrawn="1"/>
        </p:nvSpPr>
        <p:spPr>
          <a:xfrm rot="17430621">
            <a:off x="2270125" y="4048125"/>
            <a:ext cx="165100" cy="1651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1857" y="177702"/>
            <a:ext cx="4201025" cy="397177"/>
          </a:xfrm>
          <a:prstGeom prst="rect">
            <a:avLst/>
          </a:prstGeom>
          <a:ln w="12700" cmpd="sng">
            <a:noFill/>
          </a:ln>
        </p:spPr>
        <p:txBody>
          <a:bodyPr vert="horz" lIns="68580" tIns="34290" rIns="68580" bIns="34290" anchor="ctr"/>
          <a:lstStyle>
            <a:lvl1pPr marL="0" indent="0" algn="l">
              <a:buNone/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/>
          <p:nvPr userDrawn="1"/>
        </p:nvSpPr>
        <p:spPr>
          <a:xfrm rot="19238099">
            <a:off x="8580438" y="3811588"/>
            <a:ext cx="331787" cy="33178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4" name="矩形 5"/>
          <p:cNvSpPr/>
          <p:nvPr userDrawn="1"/>
        </p:nvSpPr>
        <p:spPr>
          <a:xfrm rot="2558654">
            <a:off x="8039100" y="4191000"/>
            <a:ext cx="1343025" cy="13430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" name="矩形 6"/>
          <p:cNvSpPr/>
          <p:nvPr userDrawn="1"/>
        </p:nvSpPr>
        <p:spPr>
          <a:xfrm rot="20601285">
            <a:off x="7373938" y="4529138"/>
            <a:ext cx="771525" cy="77311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" name="矩形 7"/>
          <p:cNvSpPr/>
          <p:nvPr userDrawn="1"/>
        </p:nvSpPr>
        <p:spPr>
          <a:xfrm rot="20567216">
            <a:off x="6921500" y="4613275"/>
            <a:ext cx="198438" cy="19843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" name="矩形 8"/>
          <p:cNvSpPr/>
          <p:nvPr userDrawn="1"/>
        </p:nvSpPr>
        <p:spPr>
          <a:xfrm rot="20567216">
            <a:off x="8267700" y="3616325"/>
            <a:ext cx="230188" cy="23177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8" name="矩形 1"/>
          <p:cNvSpPr/>
          <p:nvPr userDrawn="1"/>
        </p:nvSpPr>
        <p:spPr>
          <a:xfrm rot="19896190">
            <a:off x="522288" y="25400"/>
            <a:ext cx="501650" cy="5016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9" name="矩形 2"/>
          <p:cNvSpPr/>
          <p:nvPr userDrawn="1"/>
        </p:nvSpPr>
        <p:spPr>
          <a:xfrm rot="21433404">
            <a:off x="-319088" y="-217488"/>
            <a:ext cx="946151" cy="94615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矩形 4"/>
          <p:cNvSpPr/>
          <p:nvPr userDrawn="1"/>
        </p:nvSpPr>
        <p:spPr>
          <a:xfrm rot="18585722">
            <a:off x="885826" y="693737"/>
            <a:ext cx="214312" cy="214313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矩形 9"/>
          <p:cNvSpPr/>
          <p:nvPr userDrawn="1"/>
        </p:nvSpPr>
        <p:spPr>
          <a:xfrm rot="17430621">
            <a:off x="983457" y="100806"/>
            <a:ext cx="152400" cy="15398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1285375" y="177702"/>
            <a:ext cx="4201025" cy="397177"/>
          </a:xfrm>
          <a:prstGeom prst="rect">
            <a:avLst/>
          </a:prstGeom>
          <a:ln w="12700" cmpd="sng">
            <a:noFill/>
          </a:ln>
        </p:spPr>
        <p:txBody>
          <a:bodyPr vert="horz" lIns="68580" tIns="34290" rIns="68580" bIns="34290" anchor="ctr"/>
          <a:lstStyle>
            <a:lvl1pPr marL="0" indent="0" algn="l">
              <a:buNone/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124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8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3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7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595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2020/3/27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49804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3"/>
          <p:cNvSpPr txBox="1">
            <a:spLocks noChangeArrowheads="1"/>
          </p:cNvSpPr>
          <p:nvPr/>
        </p:nvSpPr>
        <p:spPr bwMode="auto">
          <a:xfrm>
            <a:off x="2633980" y="1120140"/>
            <a:ext cx="3713480" cy="560705"/>
          </a:xfrm>
          <a:prstGeom prst="rect">
            <a:avLst/>
          </a:prstGeom>
          <a:solidFill>
            <a:srgbClr val="009FB8"/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kumimoji="1"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18.富饶的西沙群岛</a:t>
            </a:r>
            <a:endParaRPr kumimoji="1" lang="zh-CN" altLang="en-US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33"/>
          <p:cNvSpPr txBox="1"/>
          <p:nvPr/>
        </p:nvSpPr>
        <p:spPr>
          <a:xfrm>
            <a:off x="6505680" y="1372990"/>
            <a:ext cx="10486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n w="19050">
                  <a:solidFill>
                    <a:srgbClr val="92D050"/>
                  </a:solidFill>
                  <a:prstDash val="solid"/>
                </a:ln>
                <a:solidFill>
                  <a:srgbClr val="92D050"/>
                </a:solidFill>
                <a:effectLst>
                  <a:reflection blurRad="6350" stA="55000" endA="50" endPos="850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2100" y="277401"/>
            <a:ext cx="4201160" cy="37592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kumimoji="1" lang="zh-CN" altLang="en-US" sz="20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部编版小学语文三年级上册第六单元</a:t>
            </a:r>
            <a:endParaRPr kumimoji="1"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2527" y="1779662"/>
            <a:ext cx="5391785" cy="2746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4553943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1"/>
          <p:cNvSpPr>
            <a:spLocks noGrp="1"/>
          </p:cNvSpPr>
          <p:nvPr/>
        </p:nvSpPr>
        <p:spPr>
          <a:xfrm>
            <a:off x="1236980" y="243205"/>
            <a:ext cx="1827530" cy="481965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学习会写字</a:t>
            </a: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64708" y="2506808"/>
            <a:ext cx="1754981" cy="414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1425575" y="2953385"/>
            <a:ext cx="3094990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音序：</a:t>
            </a: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 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部首：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451610" y="3423920"/>
            <a:ext cx="319341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鱼虾  大虾</a:t>
            </a:r>
          </a:p>
        </p:txBody>
      </p:sp>
      <p:sp>
        <p:nvSpPr>
          <p:cNvPr id="36" name="矩形 2"/>
          <p:cNvSpPr>
            <a:spLocks noChangeArrowheads="1"/>
          </p:cNvSpPr>
          <p:nvPr/>
        </p:nvSpPr>
        <p:spPr bwMode="auto">
          <a:xfrm>
            <a:off x="4779010" y="2491105"/>
            <a:ext cx="3683000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</a:p>
        </p:txBody>
      </p:sp>
      <p:sp>
        <p:nvSpPr>
          <p:cNvPr id="15" name="TextBox 62"/>
          <p:cNvSpPr txBox="1"/>
          <p:nvPr/>
        </p:nvSpPr>
        <p:spPr>
          <a:xfrm>
            <a:off x="2701290" y="1392555"/>
            <a:ext cx="82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err="1">
                <a:solidFill>
                  <a:srgbClr val="FF0000"/>
                </a:solidFill>
              </a:rPr>
              <a:t>xiā</a:t>
            </a: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2789637" y="1734740"/>
            <a:ext cx="9534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/>
              <a:t>虾</a:t>
            </a:r>
          </a:p>
        </p:txBody>
      </p:sp>
      <p:pic>
        <p:nvPicPr>
          <p:cNvPr id="2" name="图片 1" descr="图片6_看图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0145" y="2921000"/>
            <a:ext cx="2491105" cy="8388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25905" y="174498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龙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1" grpId="0"/>
      <p:bldP spid="3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1"/>
          <p:cNvSpPr>
            <a:spLocks noGrp="1"/>
          </p:cNvSpPr>
          <p:nvPr/>
        </p:nvSpPr>
        <p:spPr>
          <a:xfrm>
            <a:off x="1236980" y="243205"/>
            <a:ext cx="1827530" cy="481965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学习会写字</a:t>
            </a: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64708" y="2506808"/>
            <a:ext cx="1754981" cy="414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1425575" y="2953385"/>
            <a:ext cx="285305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音序：</a:t>
            </a: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部首：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扌</a:t>
            </a: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451610" y="3423920"/>
            <a:ext cx="319341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挺身  挺拔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2"/>
          <p:cNvSpPr>
            <a:spLocks noChangeArrowheads="1"/>
          </p:cNvSpPr>
          <p:nvPr/>
        </p:nvSpPr>
        <p:spPr bwMode="auto">
          <a:xfrm>
            <a:off x="4779010" y="2491105"/>
            <a:ext cx="3683000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</a:p>
        </p:txBody>
      </p:sp>
      <p:sp>
        <p:nvSpPr>
          <p:cNvPr id="17" name="TextBox 68"/>
          <p:cNvSpPr txBox="1"/>
          <p:nvPr/>
        </p:nvSpPr>
        <p:spPr>
          <a:xfrm>
            <a:off x="2763520" y="1294765"/>
            <a:ext cx="1038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err="1">
                <a:solidFill>
                  <a:srgbClr val="FF0000"/>
                </a:solidFill>
                <a:latin typeface="+mj-ea"/>
                <a:ea typeface="+mj-ea"/>
              </a:rPr>
              <a:t>tǐnɡ</a:t>
            </a: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2848982" y="1709093"/>
            <a:ext cx="9534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/>
              <a:t>挺</a:t>
            </a:r>
          </a:p>
        </p:txBody>
      </p:sp>
      <p:pic>
        <p:nvPicPr>
          <p:cNvPr id="2" name="图片 1" descr="图片7_看图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7600" y="2953385"/>
            <a:ext cx="2138045" cy="7829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11300" y="177482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挺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1" grpId="0"/>
      <p:bldP spid="3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1"/>
          <p:cNvSpPr>
            <a:spLocks noGrp="1"/>
          </p:cNvSpPr>
          <p:nvPr/>
        </p:nvSpPr>
        <p:spPr>
          <a:xfrm>
            <a:off x="1236980" y="243205"/>
            <a:ext cx="1827530" cy="481965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学习会写字</a:t>
            </a: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64708" y="2506808"/>
            <a:ext cx="1754981" cy="414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1425575" y="2953385"/>
            <a:ext cx="269303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音序：</a:t>
            </a: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部首：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士</a:t>
            </a: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451610" y="3423920"/>
            <a:ext cx="319341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鼓励  鼓舞</a:t>
            </a:r>
          </a:p>
        </p:txBody>
      </p:sp>
      <p:sp>
        <p:nvSpPr>
          <p:cNvPr id="36" name="矩形 2"/>
          <p:cNvSpPr>
            <a:spLocks noChangeArrowheads="1"/>
          </p:cNvSpPr>
          <p:nvPr/>
        </p:nvSpPr>
        <p:spPr bwMode="auto">
          <a:xfrm>
            <a:off x="4779010" y="2491105"/>
            <a:ext cx="3683000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</a:p>
        </p:txBody>
      </p:sp>
      <p:sp>
        <p:nvSpPr>
          <p:cNvPr id="19" name="TextBox 74"/>
          <p:cNvSpPr txBox="1"/>
          <p:nvPr/>
        </p:nvSpPr>
        <p:spPr>
          <a:xfrm>
            <a:off x="3220085" y="1423035"/>
            <a:ext cx="898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err="1">
                <a:solidFill>
                  <a:srgbClr val="FF0000"/>
                </a:solidFill>
              </a:rPr>
              <a:t>gǔ</a:t>
            </a:r>
          </a:p>
        </p:txBody>
      </p:sp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3276624" y="1837364"/>
            <a:ext cx="9534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/>
              <a:t>鼓</a:t>
            </a:r>
          </a:p>
        </p:txBody>
      </p:sp>
      <p:pic>
        <p:nvPicPr>
          <p:cNvPr id="2" name="图片 1" descr="图片8_看图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6810" y="2995295"/>
            <a:ext cx="2313940" cy="749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11300" y="191897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起来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1" grpId="0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1"/>
          <p:cNvSpPr>
            <a:spLocks noGrp="1"/>
          </p:cNvSpPr>
          <p:nvPr/>
        </p:nvSpPr>
        <p:spPr>
          <a:xfrm>
            <a:off x="1236980" y="243205"/>
            <a:ext cx="1827530" cy="481965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学习会写字</a:t>
            </a: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64708" y="2506808"/>
            <a:ext cx="1754981" cy="414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1425575" y="2953385"/>
            <a:ext cx="269303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音序：</a:t>
            </a: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部首：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攵</a:t>
            </a: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451610" y="3423920"/>
            <a:ext cx="319341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数落  数数</a:t>
            </a:r>
          </a:p>
        </p:txBody>
      </p:sp>
      <p:sp>
        <p:nvSpPr>
          <p:cNvPr id="36" name="矩形 2"/>
          <p:cNvSpPr>
            <a:spLocks noChangeArrowheads="1"/>
          </p:cNvSpPr>
          <p:nvPr/>
        </p:nvSpPr>
        <p:spPr bwMode="auto">
          <a:xfrm>
            <a:off x="4779010" y="2491105"/>
            <a:ext cx="3683000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3124400" y="1707449"/>
            <a:ext cx="92095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3056155" y="1344130"/>
            <a:ext cx="910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4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shǔ</a:t>
            </a:r>
          </a:p>
        </p:txBody>
      </p:sp>
      <p:pic>
        <p:nvPicPr>
          <p:cNvPr id="3" name="图片 2" descr="图片9_看图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2050" y="2987040"/>
            <a:ext cx="2006600" cy="7677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10665" y="174752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不清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1" grpId="0"/>
      <p:bldP spid="3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1"/>
          <p:cNvSpPr>
            <a:spLocks noGrp="1"/>
          </p:cNvSpPr>
          <p:nvPr/>
        </p:nvSpPr>
        <p:spPr>
          <a:xfrm>
            <a:off x="1236980" y="243205"/>
            <a:ext cx="1827530" cy="481965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学习会写字</a:t>
            </a: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64945" y="2506980"/>
            <a:ext cx="205803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</a:t>
            </a:r>
          </a:p>
        </p:txBody>
      </p: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1425575" y="2953385"/>
            <a:ext cx="269303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音序：</a:t>
            </a: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部首：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厂</a:t>
            </a: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451610" y="3423920"/>
            <a:ext cx="319341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深厚  厚薄</a:t>
            </a:r>
          </a:p>
        </p:txBody>
      </p:sp>
      <p:sp>
        <p:nvSpPr>
          <p:cNvPr id="36" name="矩形 2"/>
          <p:cNvSpPr>
            <a:spLocks noChangeArrowheads="1"/>
          </p:cNvSpPr>
          <p:nvPr/>
        </p:nvSpPr>
        <p:spPr bwMode="auto">
          <a:xfrm>
            <a:off x="4779010" y="2491105"/>
            <a:ext cx="3683000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</a:p>
        </p:txBody>
      </p:sp>
      <p:sp>
        <p:nvSpPr>
          <p:cNvPr id="27" name="TextBox 40"/>
          <p:cNvSpPr txBox="1"/>
          <p:nvPr/>
        </p:nvSpPr>
        <p:spPr>
          <a:xfrm>
            <a:off x="3245485" y="1397635"/>
            <a:ext cx="802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err="1">
                <a:solidFill>
                  <a:srgbClr val="FF0000"/>
                </a:solidFill>
              </a:rPr>
              <a:t>hòu</a:t>
            </a:r>
          </a:p>
        </p:txBody>
      </p: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3295011" y="1784881"/>
            <a:ext cx="9534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/>
              <a:t>厚</a:t>
            </a:r>
          </a:p>
        </p:txBody>
      </p:sp>
      <p:pic>
        <p:nvPicPr>
          <p:cNvPr id="2" name="图片 1" descr="图片10_看图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0145" y="2953385"/>
            <a:ext cx="2078990" cy="7258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98600" y="185610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厚的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1" grpId="0"/>
      <p:bldP spid="3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1"/>
          <p:cNvSpPr>
            <a:spLocks noGrp="1"/>
          </p:cNvSpPr>
          <p:nvPr/>
        </p:nvSpPr>
        <p:spPr>
          <a:xfrm>
            <a:off x="1236980" y="243205"/>
            <a:ext cx="1827530" cy="481965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学习会写字</a:t>
            </a: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64708" y="2506808"/>
            <a:ext cx="1754981" cy="414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</a:p>
        </p:txBody>
      </p: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1425575" y="2953385"/>
            <a:ext cx="269303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音序：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B 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部首：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宀</a:t>
            </a: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451610" y="3423920"/>
            <a:ext cx="319341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宝贵  宝藏</a:t>
            </a:r>
          </a:p>
        </p:txBody>
      </p:sp>
      <p:sp>
        <p:nvSpPr>
          <p:cNvPr id="36" name="矩形 2"/>
          <p:cNvSpPr>
            <a:spLocks noChangeArrowheads="1"/>
          </p:cNvSpPr>
          <p:nvPr/>
        </p:nvSpPr>
        <p:spPr bwMode="auto">
          <a:xfrm>
            <a:off x="4779010" y="2491105"/>
            <a:ext cx="3683000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</a:p>
        </p:txBody>
      </p:sp>
      <p:sp>
        <p:nvSpPr>
          <p:cNvPr id="24" name="TextBox 17"/>
          <p:cNvSpPr txBox="1"/>
          <p:nvPr/>
        </p:nvSpPr>
        <p:spPr>
          <a:xfrm>
            <a:off x="3128645" y="1507490"/>
            <a:ext cx="845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err="1">
                <a:solidFill>
                  <a:srgbClr val="FF0000"/>
                </a:solidFill>
              </a:rPr>
              <a:t>bǎo</a:t>
            </a: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3216086" y="1888008"/>
            <a:ext cx="9534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/>
              <a:t>宝</a:t>
            </a:r>
          </a:p>
        </p:txBody>
      </p:sp>
      <p:pic>
        <p:nvPicPr>
          <p:cNvPr id="2" name="图片 1" descr="图片11_看图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82845" y="2952750"/>
            <a:ext cx="2227580" cy="7931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48130" y="194056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1" grpId="0"/>
      <p:bldP spid="3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1"/>
          <p:cNvSpPr>
            <a:spLocks noGrp="1"/>
          </p:cNvSpPr>
          <p:nvPr/>
        </p:nvSpPr>
        <p:spPr>
          <a:xfrm>
            <a:off x="1236980" y="243205"/>
            <a:ext cx="1827530" cy="481965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学习会写字</a:t>
            </a: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64708" y="2506808"/>
            <a:ext cx="1754981" cy="414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</a:p>
        </p:txBody>
      </p: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1425575" y="2953385"/>
            <a:ext cx="269303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音序：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G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部首：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</a:t>
            </a: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451610" y="3423920"/>
            <a:ext cx="319341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贵重  可贵</a:t>
            </a:r>
          </a:p>
        </p:txBody>
      </p:sp>
      <p:sp>
        <p:nvSpPr>
          <p:cNvPr id="36" name="矩形 2"/>
          <p:cNvSpPr>
            <a:spLocks noChangeArrowheads="1"/>
          </p:cNvSpPr>
          <p:nvPr/>
        </p:nvSpPr>
        <p:spPr bwMode="auto">
          <a:xfrm>
            <a:off x="4779010" y="2491105"/>
            <a:ext cx="3683000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</a:p>
        </p:txBody>
      </p:sp>
      <p:sp>
        <p:nvSpPr>
          <p:cNvPr id="29" name="TextBox 62"/>
          <p:cNvSpPr txBox="1"/>
          <p:nvPr/>
        </p:nvSpPr>
        <p:spPr>
          <a:xfrm>
            <a:off x="3136900" y="1451610"/>
            <a:ext cx="82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err="1">
                <a:solidFill>
                  <a:srgbClr val="FF0000"/>
                </a:solidFill>
              </a:rPr>
              <a:t>ɡuì</a:t>
            </a:r>
          </a:p>
        </p:txBody>
      </p:sp>
      <p:sp>
        <p:nvSpPr>
          <p:cNvPr id="2" name="TextBox 23"/>
          <p:cNvSpPr txBox="1">
            <a:spLocks noChangeArrowheads="1"/>
          </p:cNvSpPr>
          <p:nvPr/>
        </p:nvSpPr>
        <p:spPr bwMode="auto">
          <a:xfrm>
            <a:off x="3148591" y="1865783"/>
            <a:ext cx="9534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/>
              <a:t>贵</a:t>
            </a:r>
          </a:p>
        </p:txBody>
      </p:sp>
      <p:pic>
        <p:nvPicPr>
          <p:cNvPr id="3" name="图片 2" descr="图片12_看图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2520" y="2953385"/>
            <a:ext cx="2262505" cy="782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92885" y="195897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宝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1" grpId="0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64"/>
          <p:cNvSpPr txBox="1"/>
          <p:nvPr/>
        </p:nvSpPr>
        <p:spPr>
          <a:xfrm>
            <a:off x="2314459" y="2617892"/>
            <a:ext cx="39004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</a:p>
        </p:txBody>
      </p:sp>
      <p:sp>
        <p:nvSpPr>
          <p:cNvPr id="27" name="文本框 65"/>
          <p:cNvSpPr txBox="1"/>
          <p:nvPr/>
        </p:nvSpPr>
        <p:spPr>
          <a:xfrm>
            <a:off x="2859405" y="2274570"/>
            <a:ext cx="19761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shēn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（海参）</a:t>
            </a:r>
          </a:p>
        </p:txBody>
      </p:sp>
      <p:sp>
        <p:nvSpPr>
          <p:cNvPr id="28" name="文本框 66"/>
          <p:cNvSpPr txBox="1"/>
          <p:nvPr/>
        </p:nvSpPr>
        <p:spPr>
          <a:xfrm>
            <a:off x="2908935" y="2618105"/>
            <a:ext cx="22091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 err="1">
                <a:sym typeface="+mn-ea"/>
              </a:rPr>
              <a:t>cā</a:t>
            </a:r>
            <a:r>
              <a:rPr lang="en-US" altLang="zh-CN" sz="2000" dirty="0" err="1"/>
              <a:t>n</a:t>
            </a:r>
            <a:r>
              <a:rPr lang="zh-CN" altLang="en-US" sz="2000" dirty="0"/>
              <a:t>（参加）</a:t>
            </a:r>
          </a:p>
        </p:txBody>
      </p:sp>
      <p:sp>
        <p:nvSpPr>
          <p:cNvPr id="29" name="文本框 69"/>
          <p:cNvSpPr txBox="1"/>
          <p:nvPr/>
        </p:nvSpPr>
        <p:spPr>
          <a:xfrm>
            <a:off x="1236980" y="3604260"/>
            <a:ext cx="69418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大兴安岭原始森林里参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0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cān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天大树遮天蔽日，藤蔓参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0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cēn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差交错，三宝之中人参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0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shēn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最为出名。</a:t>
            </a:r>
          </a:p>
        </p:txBody>
      </p:sp>
      <p:sp>
        <p:nvSpPr>
          <p:cNvPr id="30" name="文本框 66"/>
          <p:cNvSpPr txBox="1"/>
          <p:nvPr/>
        </p:nvSpPr>
        <p:spPr>
          <a:xfrm>
            <a:off x="2901315" y="2995930"/>
            <a:ext cx="2868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 err="1"/>
              <a:t>cēn</a:t>
            </a:r>
            <a:r>
              <a:rPr lang="zh-CN" altLang="en-US" sz="2000" dirty="0"/>
              <a:t>（参差不齐）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247775" y="875665"/>
            <a:ext cx="7429500" cy="1306830"/>
          </a:xfrm>
          <a:prstGeom prst="rect">
            <a:avLst/>
          </a:prstGeom>
          <a:solidFill>
            <a:srgbClr val="FFFFFF"/>
          </a:solidFill>
          <a:ln w="3175" cap="rnd">
            <a:noFill/>
            <a:prstDash val="sysDot"/>
            <a:miter lim="800000"/>
          </a:ln>
        </p:spPr>
        <p:txBody>
          <a:bodyPr lIns="91438" tIns="45718" rIns="91438" bIns="45718"/>
          <a:lstStyle/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读一读下面的句子，看看你有什么发现？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海参到处都是，在海底懒洋洋地蠕动。</a:t>
            </a:r>
          </a:p>
        </p:txBody>
      </p:sp>
      <p:sp>
        <p:nvSpPr>
          <p:cNvPr id="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176655" y="215583"/>
            <a:ext cx="1527683" cy="513143"/>
          </a:xfrm>
          <a:ln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zh-CN" altLang="en-US" sz="2400" dirty="0" smtClean="0">
                <a:solidFill>
                  <a:srgbClr val="FCD1B6"/>
                </a:solidFill>
              </a:rPr>
              <a:t>多音字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2825750" y="2411730"/>
            <a:ext cx="76200" cy="837565"/>
          </a:xfrm>
          <a:prstGeom prst="leftBrac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云形标注 7"/>
          <p:cNvSpPr/>
          <p:nvPr/>
        </p:nvSpPr>
        <p:spPr>
          <a:xfrm>
            <a:off x="6730683" y="345440"/>
            <a:ext cx="2014537" cy="779463"/>
          </a:xfrm>
          <a:prstGeom prst="cloudCallout">
            <a:avLst>
              <a:gd name="adj1" fmla="val -44927"/>
              <a:gd name="adj2" fmla="val 98301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加点的字是多音字！</a:t>
            </a:r>
          </a:p>
        </p:txBody>
      </p:sp>
      <p:sp>
        <p:nvSpPr>
          <p:cNvPr id="31" name="云形标注 30"/>
          <p:cNvSpPr/>
          <p:nvPr/>
        </p:nvSpPr>
        <p:spPr>
          <a:xfrm>
            <a:off x="6162040" y="2618105"/>
            <a:ext cx="2354580" cy="922020"/>
          </a:xfrm>
          <a:prstGeom prst="cloudCallout">
            <a:avLst>
              <a:gd name="adj1" fmla="val -80532"/>
              <a:gd name="adj2" fmla="val 6803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注意加点字的读音！</a:t>
            </a:r>
          </a:p>
        </p:txBody>
      </p:sp>
      <p:sp>
        <p:nvSpPr>
          <p:cNvPr id="48134" name="TextBox 2"/>
          <p:cNvSpPr txBox="1"/>
          <p:nvPr/>
        </p:nvSpPr>
        <p:spPr>
          <a:xfrm>
            <a:off x="2270125" y="1661160"/>
            <a:ext cx="5556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TextBox 2"/>
          <p:cNvSpPr txBox="1"/>
          <p:nvPr/>
        </p:nvSpPr>
        <p:spPr>
          <a:xfrm>
            <a:off x="4057650" y="3759200"/>
            <a:ext cx="5556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TextBox 2"/>
          <p:cNvSpPr txBox="1"/>
          <p:nvPr/>
        </p:nvSpPr>
        <p:spPr>
          <a:xfrm>
            <a:off x="1301750" y="4225290"/>
            <a:ext cx="5556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TextBox 2"/>
          <p:cNvSpPr txBox="1"/>
          <p:nvPr/>
        </p:nvSpPr>
        <p:spPr>
          <a:xfrm>
            <a:off x="4835525" y="4239260"/>
            <a:ext cx="5556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7" grpId="0" animBg="1"/>
      <p:bldP spid="8" grpId="0" bldLvl="0" animBg="1"/>
      <p:bldP spid="8" grpId="1" animBg="1"/>
      <p:bldP spid="31" grpId="0" animBg="1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1233805" y="1600568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【瑰丽】：</a:t>
            </a:r>
          </a:p>
        </p:txBody>
      </p:sp>
      <p:sp>
        <p:nvSpPr>
          <p:cNvPr id="3" name="TextBox 14"/>
          <p:cNvSpPr txBox="1"/>
          <p:nvPr/>
        </p:nvSpPr>
        <p:spPr>
          <a:xfrm>
            <a:off x="1262380" y="2032616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【懒洋洋】：</a:t>
            </a:r>
          </a:p>
        </p:txBody>
      </p:sp>
      <p:sp>
        <p:nvSpPr>
          <p:cNvPr id="4" name="TextBox 15"/>
          <p:cNvSpPr txBox="1"/>
          <p:nvPr/>
        </p:nvSpPr>
        <p:spPr>
          <a:xfrm>
            <a:off x="1233805" y="2950718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【威武】：</a:t>
            </a:r>
          </a:p>
        </p:txBody>
      </p:sp>
      <p:sp>
        <p:nvSpPr>
          <p:cNvPr id="5" name="TextBox 16"/>
          <p:cNvSpPr txBox="1"/>
          <p:nvPr/>
        </p:nvSpPr>
        <p:spPr>
          <a:xfrm>
            <a:off x="1233805" y="3451145"/>
            <a:ext cx="196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【成群结队】：</a:t>
            </a:r>
          </a:p>
        </p:txBody>
      </p:sp>
      <p:sp>
        <p:nvSpPr>
          <p:cNvPr id="6" name="TextBox 18"/>
          <p:cNvSpPr txBox="1"/>
          <p:nvPr/>
        </p:nvSpPr>
        <p:spPr>
          <a:xfrm>
            <a:off x="1233805" y="1202175"/>
            <a:ext cx="196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【五光十色】：</a:t>
            </a:r>
          </a:p>
        </p:txBody>
      </p:sp>
      <p:sp>
        <p:nvSpPr>
          <p:cNvPr id="7" name="TextBox 19"/>
          <p:cNvSpPr txBox="1"/>
          <p:nvPr/>
        </p:nvSpPr>
        <p:spPr>
          <a:xfrm>
            <a:off x="1262380" y="2479037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【蠕动】：</a:t>
            </a:r>
          </a:p>
        </p:txBody>
      </p:sp>
      <p:sp>
        <p:nvSpPr>
          <p:cNvPr id="1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33805" y="252730"/>
            <a:ext cx="1561973" cy="483997"/>
          </a:xfrm>
          <a:ln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zh-CN" altLang="en-US" sz="2400" dirty="0" smtClean="0">
                <a:solidFill>
                  <a:srgbClr val="FCD1B6"/>
                </a:solidFill>
              </a:rPr>
              <a:t>词语解析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88640" y="1202055"/>
            <a:ext cx="424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形容色彩光泽明亮艳丽，花样繁多。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33015" y="1600835"/>
            <a:ext cx="145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异常美丽。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787015" y="2032635"/>
            <a:ext cx="221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没精打采的样子。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533015" y="2479040"/>
            <a:ext cx="2468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像蚯蚓爬行那样动。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550795" y="2981325"/>
            <a:ext cx="2240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力量强大；有气势。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088640" y="3451225"/>
            <a:ext cx="399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结成一群群、一对对。形容人多。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/>
        </p:nvSpPr>
        <p:spPr>
          <a:xfrm>
            <a:off x="1732474" y="1455421"/>
            <a:ext cx="5679053" cy="18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ts val="3375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    节日的正定古城夜晚，灯光将每条街道装扮的（        ），高大的赵云像在灯光的照耀下显得更加（    ）了，人们（        ）地走上街头，欣赏着古城美丽的夜景！</a:t>
            </a:r>
          </a:p>
        </p:txBody>
      </p:sp>
      <p:sp>
        <p:nvSpPr>
          <p:cNvPr id="3" name="TextBox 19"/>
          <p:cNvSpPr txBox="1"/>
          <p:nvPr/>
        </p:nvSpPr>
        <p:spPr>
          <a:xfrm>
            <a:off x="3694023" y="2355342"/>
            <a:ext cx="7232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/>
              <a:t>威武</a:t>
            </a:r>
          </a:p>
        </p:txBody>
      </p:sp>
      <p:sp>
        <p:nvSpPr>
          <p:cNvPr id="4" name="TextBox 20"/>
          <p:cNvSpPr txBox="1"/>
          <p:nvPr/>
        </p:nvSpPr>
        <p:spPr>
          <a:xfrm>
            <a:off x="5899931" y="2375542"/>
            <a:ext cx="126188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/>
              <a:t>成群结队</a:t>
            </a:r>
          </a:p>
        </p:txBody>
      </p:sp>
      <p:sp>
        <p:nvSpPr>
          <p:cNvPr id="5" name="TextBox 16"/>
          <p:cNvSpPr txBox="1"/>
          <p:nvPr/>
        </p:nvSpPr>
        <p:spPr>
          <a:xfrm>
            <a:off x="2569223" y="1926357"/>
            <a:ext cx="126188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五光十色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29858" y="931132"/>
            <a:ext cx="1431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词语运用</a:t>
            </a:r>
          </a:p>
        </p:txBody>
      </p:sp>
      <p:sp>
        <p:nvSpPr>
          <p:cNvPr id="12" name="文本占位符 1"/>
          <p:cNvSpPr>
            <a:spLocks noGrp="1"/>
          </p:cNvSpPr>
          <p:nvPr/>
        </p:nvSpPr>
        <p:spPr>
          <a:xfrm>
            <a:off x="1229995" y="236855"/>
            <a:ext cx="1339215" cy="507365"/>
          </a:xfrm>
          <a:prstGeom prst="rect">
            <a:avLst/>
          </a:prstGeom>
          <a:ln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练一练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142365" y="298450"/>
            <a:ext cx="1700530" cy="488315"/>
          </a:xfr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/>
          <a:lstStyle/>
          <a:p>
            <a:pPr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zh-CN" sz="2000" dirty="0" smtClean="0">
                <a:solidFill>
                  <a:srgbClr val="FCD1B6"/>
                </a:solidFill>
                <a:sym typeface="+mn-ea"/>
              </a:rPr>
              <a:t>导入新课</a:t>
            </a:r>
          </a:p>
        </p:txBody>
      </p:sp>
      <p:sp>
        <p:nvSpPr>
          <p:cNvPr id="4" name="矩形 3"/>
          <p:cNvSpPr/>
          <p:nvPr/>
        </p:nvSpPr>
        <p:spPr>
          <a:xfrm>
            <a:off x="1711325" y="3446145"/>
            <a:ext cx="6423660" cy="13220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西沙群岛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是中国南海四大群岛之一，自古就是中国的领土，古代这里被称为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千里长沙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。主要岛屿有永兴岛、东岛、中建岛等。让我们走进课文，去感受西沙群岛的美丽和富饶吧！</a:t>
            </a:r>
          </a:p>
        </p:txBody>
      </p:sp>
      <p:pic>
        <p:nvPicPr>
          <p:cNvPr id="5" name="Picture 11" descr="C:\Users\Administrator\Desktop\timg (3).jpgtimg (3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9035" y="786765"/>
            <a:ext cx="4749800" cy="261048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/>
        </p:nvSpPr>
        <p:spPr>
          <a:xfrm>
            <a:off x="3241769" y="1634868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的成语</a:t>
            </a:r>
          </a:p>
        </p:txBody>
      </p:sp>
      <p:sp>
        <p:nvSpPr>
          <p:cNvPr id="3" name="TextBox 19"/>
          <p:cNvSpPr txBox="1"/>
          <p:nvPr/>
        </p:nvSpPr>
        <p:spPr>
          <a:xfrm>
            <a:off x="2088126" y="239860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五光十色</a:t>
            </a:r>
          </a:p>
        </p:txBody>
      </p:sp>
      <p:sp>
        <p:nvSpPr>
          <p:cNvPr id="4" name="TextBox 20"/>
          <p:cNvSpPr txBox="1"/>
          <p:nvPr/>
        </p:nvSpPr>
        <p:spPr>
          <a:xfrm>
            <a:off x="3816378" y="239769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</a:t>
            </a:r>
          </a:p>
        </p:txBody>
      </p:sp>
      <p:sp>
        <p:nvSpPr>
          <p:cNvPr id="5" name="TextBox 21"/>
          <p:cNvSpPr txBox="1"/>
          <p:nvPr/>
        </p:nvSpPr>
        <p:spPr>
          <a:xfrm>
            <a:off x="5652522" y="239769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五花八门</a:t>
            </a:r>
          </a:p>
        </p:txBody>
      </p:sp>
      <p:sp>
        <p:nvSpPr>
          <p:cNvPr id="6" name="TextBox 22"/>
          <p:cNvSpPr txBox="1"/>
          <p:nvPr/>
        </p:nvSpPr>
        <p:spPr>
          <a:xfrm>
            <a:off x="2088126" y="31270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五彩缤纷</a:t>
            </a:r>
          </a:p>
        </p:txBody>
      </p:sp>
      <p:sp>
        <p:nvSpPr>
          <p:cNvPr id="7" name="TextBox 23"/>
          <p:cNvSpPr txBox="1"/>
          <p:nvPr/>
        </p:nvSpPr>
        <p:spPr>
          <a:xfrm>
            <a:off x="3816318" y="31270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万紫千红</a:t>
            </a:r>
          </a:p>
        </p:txBody>
      </p:sp>
      <p:sp>
        <p:nvSpPr>
          <p:cNvPr id="8" name="TextBox 24"/>
          <p:cNvSpPr txBox="1"/>
          <p:nvPr/>
        </p:nvSpPr>
        <p:spPr>
          <a:xfrm>
            <a:off x="5699515" y="31331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姹紫嫣红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13150" y="989082"/>
            <a:ext cx="1431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</a:p>
        </p:txBody>
      </p:sp>
      <p:sp>
        <p:nvSpPr>
          <p:cNvPr id="12" name="文本占位符 1"/>
          <p:cNvSpPr>
            <a:spLocks noGrp="1"/>
          </p:cNvSpPr>
          <p:nvPr/>
        </p:nvSpPr>
        <p:spPr>
          <a:xfrm>
            <a:off x="1212850" y="264160"/>
            <a:ext cx="1339215" cy="507365"/>
          </a:xfrm>
          <a:prstGeom prst="rect">
            <a:avLst/>
          </a:prstGeom>
          <a:ln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练一练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557020" y="1271905"/>
            <a:ext cx="4294505" cy="5219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2411D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课文主要写了什么？</a:t>
            </a:r>
          </a:p>
        </p:txBody>
      </p:sp>
      <p:sp>
        <p:nvSpPr>
          <p:cNvPr id="9" name="矩形 8"/>
          <p:cNvSpPr/>
          <p:nvPr/>
        </p:nvSpPr>
        <p:spPr>
          <a:xfrm>
            <a:off x="1718310" y="1972945"/>
            <a:ext cx="6248400" cy="20300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本课从三个方面对西沙群岛进行了介绍和说明；先讲西沙群岛的位置，再按海面、海底海滩、海岛的顺序具体介绍西沙群岛的风光和物产，最后写西沙群岛将会被建设得更加美丽和富饶。</a:t>
            </a:r>
          </a:p>
        </p:txBody>
      </p:sp>
      <p:sp>
        <p:nvSpPr>
          <p:cNvPr id="3" name="文本占位符 1"/>
          <p:cNvSpPr>
            <a:spLocks noGrp="1"/>
          </p:cNvSpPr>
          <p:nvPr/>
        </p:nvSpPr>
        <p:spPr>
          <a:xfrm>
            <a:off x="1244600" y="269875"/>
            <a:ext cx="1628013" cy="517208"/>
          </a:xfrm>
          <a:prstGeom prst="rect">
            <a:avLst/>
          </a:prstGeom>
          <a:ln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zh-CN" altLang="en-US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初读课文</a:t>
            </a:r>
            <a:endParaRPr kumimoji="1" lang="zh-CN" altLang="en-US" sz="2000" b="1" dirty="0" smtClean="0">
              <a:solidFill>
                <a:srgbClr val="FCD1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62380" y="1113155"/>
            <a:ext cx="6774815" cy="9531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2411D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课文可以分成几部分？各部分大意是什么？</a:t>
            </a:r>
          </a:p>
        </p:txBody>
      </p:sp>
      <p:sp>
        <p:nvSpPr>
          <p:cNvPr id="6" name="矩形 5"/>
          <p:cNvSpPr/>
          <p:nvPr/>
        </p:nvSpPr>
        <p:spPr>
          <a:xfrm>
            <a:off x="1540510" y="2012950"/>
            <a:ext cx="6219190" cy="24191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自然段）：概述西沙群岛风景优美，物产丰富。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2-6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自然段）：具体介绍西沙群岛优美的风景和丰富的物产。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自然段）：写西沙群岛将来会更加美丽和富饶</a:t>
            </a:r>
            <a:r>
              <a:rPr lang="zh-CN" altLang="en-US" sz="2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占位符 1"/>
          <p:cNvSpPr>
            <a:spLocks noGrp="1"/>
          </p:cNvSpPr>
          <p:nvPr/>
        </p:nvSpPr>
        <p:spPr>
          <a:xfrm>
            <a:off x="1262380" y="269875"/>
            <a:ext cx="1628013" cy="517208"/>
          </a:xfrm>
          <a:prstGeom prst="rect">
            <a:avLst/>
          </a:prstGeom>
          <a:ln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zh-CN" altLang="en-US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初读课文</a:t>
            </a:r>
            <a:endParaRPr kumimoji="1" lang="zh-CN" altLang="en-US" sz="2000" b="1" dirty="0" smtClean="0">
              <a:solidFill>
                <a:srgbClr val="FCD1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0"/>
          <p:cNvGrpSpPr/>
          <p:nvPr/>
        </p:nvGrpSpPr>
        <p:grpSpPr bwMode="auto">
          <a:xfrm>
            <a:off x="1538843" y="3042682"/>
            <a:ext cx="6205538" cy="1568539"/>
            <a:chOff x="1133" y="6088"/>
            <a:chExt cx="13029" cy="3292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0525" y="8337"/>
              <a:ext cx="3637" cy="0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292" name="矩形 16"/>
            <p:cNvSpPr>
              <a:spLocks noChangeArrowheads="1"/>
            </p:cNvSpPr>
            <p:nvPr/>
          </p:nvSpPr>
          <p:spPr bwMode="auto">
            <a:xfrm>
              <a:off x="1133" y="6088"/>
              <a:ext cx="12587" cy="3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海底高低不平，有山崖，有峡谷，海水有深有浅，从海面看，色彩就不同了。 </a:t>
              </a: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     </a:t>
              </a:r>
              <a:r>
                <a:rPr lang="zh-CN" altLang="en-US" sz="2400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　　　　　　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，是因为　　　　</a:t>
              </a:r>
            </a:p>
            <a:p>
              <a:r>
                <a:rPr lang="zh-CN" altLang="en-US" sz="2400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　　　　　 　         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706721" y="4196398"/>
            <a:ext cx="5364956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有山崖，有峡谷，海水有深有浅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937012" y="3804682"/>
            <a:ext cx="1908572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海底高低不平，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1431687" y="1332945"/>
            <a:ext cx="599479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（　　　　）的森林　（　　　　）的峡谷　　（　　　　）的山崖  （　　　　）的海龟　　（　　　　）的贝壳  （　　　　）的物产</a:t>
            </a: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1324293" y="2603580"/>
            <a:ext cx="6210300" cy="47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按提示，改变句式，意思不变。</a:t>
            </a:r>
          </a:p>
        </p:txBody>
      </p:sp>
      <p:pic>
        <p:nvPicPr>
          <p:cNvPr id="54279" name="图片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0522" y="4531519"/>
            <a:ext cx="1218009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0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2063" y="4787504"/>
            <a:ext cx="404813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1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2338" y="4757738"/>
            <a:ext cx="540544" cy="35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1323340" y="912654"/>
            <a:ext cx="6210300" cy="972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在括号里填入合适的词语。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018665" y="1310323"/>
            <a:ext cx="809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茂密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058331" y="1694895"/>
            <a:ext cx="102631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有趣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058331" y="1317466"/>
            <a:ext cx="809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低陷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017475" y="1747282"/>
            <a:ext cx="102631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高耸</a:t>
            </a: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235359" y="3804682"/>
            <a:ext cx="2676525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从海面看，色彩不同</a:t>
            </a:r>
          </a:p>
        </p:txBody>
      </p:sp>
      <p:sp>
        <p:nvSpPr>
          <p:cNvPr id="2" name="TextBox 38"/>
          <p:cNvSpPr txBox="1">
            <a:spLocks noChangeArrowheads="1"/>
          </p:cNvSpPr>
          <p:nvPr/>
        </p:nvSpPr>
        <p:spPr bwMode="auto">
          <a:xfrm>
            <a:off x="2018665" y="2133045"/>
            <a:ext cx="102631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</a:p>
        </p:txBody>
      </p:sp>
      <p:sp>
        <p:nvSpPr>
          <p:cNvPr id="3" name="TextBox 38"/>
          <p:cNvSpPr txBox="1">
            <a:spLocks noChangeArrowheads="1"/>
          </p:cNvSpPr>
          <p:nvPr/>
        </p:nvSpPr>
        <p:spPr bwMode="auto">
          <a:xfrm>
            <a:off x="5058331" y="2079466"/>
            <a:ext cx="102631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丰富</a:t>
            </a:r>
          </a:p>
        </p:txBody>
      </p:sp>
      <p:sp>
        <p:nvSpPr>
          <p:cNvPr id="6" name="文本占位符 1"/>
          <p:cNvSpPr>
            <a:spLocks noGrp="1"/>
          </p:cNvSpPr>
          <p:nvPr/>
        </p:nvSpPr>
        <p:spPr>
          <a:xfrm>
            <a:off x="1262380" y="219710"/>
            <a:ext cx="1628013" cy="517208"/>
          </a:xfrm>
          <a:prstGeom prst="rect">
            <a:avLst/>
          </a:prstGeom>
          <a:ln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zh-CN" altLang="en-US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课堂作业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8" grpId="0"/>
      <p:bldP spid="38" grpId="0"/>
      <p:bldP spid="15" grpId="0" build="p"/>
      <p:bldP spid="28" grpId="0" build="p"/>
      <p:bldP spid="36" grpId="0"/>
      <p:bldP spid="39" grpId="0"/>
      <p:bldP spid="40" grpId="0"/>
      <p:bldP spid="41" grpId="0"/>
      <p:bldP spid="42" grpId="0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2"/>
          <p:cNvSpPr txBox="1">
            <a:spLocks noChangeArrowheads="1"/>
          </p:cNvSpPr>
          <p:nvPr/>
        </p:nvSpPr>
        <p:spPr bwMode="auto">
          <a:xfrm>
            <a:off x="1357313" y="1285875"/>
            <a:ext cx="3524250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kumimoji="1" lang="zh-CN" altLang="en-US" sz="33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同学们，下一节课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43313" y="1928813"/>
            <a:ext cx="2443162" cy="838200"/>
          </a:xfrm>
          <a:prstGeom prst="rect">
            <a:avLst/>
          </a:prstGeom>
          <a:solidFill>
            <a:schemeClr val="accent4"/>
          </a:solidFill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5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  见！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10" y="233828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550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 noChangeArrowheads="1"/>
          </p:cNvSpPr>
          <p:nvPr>
            <p:ph type="body" sz="quarter" idx="10"/>
          </p:nvPr>
        </p:nvSpPr>
        <p:spPr>
          <a:xfrm>
            <a:off x="1229995" y="1249045"/>
            <a:ext cx="6400800" cy="2157730"/>
          </a:xfrm>
        </p:spPr>
        <p:txBody>
          <a:bodyPr vert="horz" wrap="square" lIns="51435" tIns="25717" rIns="51435" bIns="25717" numCol="1" anchor="t" anchorCtr="0" compatLnSpc="1"/>
          <a:lstStyle/>
          <a:p>
            <a:pPr marL="262255" indent="-262255" latinLnBrk="1">
              <a:lnSpc>
                <a:spcPct val="150000"/>
              </a:lnSpc>
              <a:spcBef>
                <a:spcPts val="700"/>
              </a:spcBef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会认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富、饶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个生字，会写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优、浅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个生字。掌握多音字“参”，正确认读本课词语。</a:t>
            </a:r>
          </a:p>
          <a:p>
            <a:pPr marL="262255" indent="-262255" latinLnBrk="1">
              <a:lnSpc>
                <a:spcPct val="150000"/>
              </a:lnSpc>
              <a:spcBef>
                <a:spcPts val="700"/>
              </a:spcBef>
            </a:pPr>
            <a:r>
              <a:rPr lang="en-US" altLang="zh-CN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正确、流利、有感情地朗读课文。</a:t>
            </a:r>
          </a:p>
          <a:p>
            <a:pPr marL="262255" indent="-262255" latinLnBrk="1">
              <a:lnSpc>
                <a:spcPct val="150000"/>
              </a:lnSpc>
              <a:spcBef>
                <a:spcPts val="700"/>
              </a:spcBef>
            </a:pPr>
            <a:r>
              <a:rPr lang="en-US" altLang="zh-CN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初步感知文意，了解课文内容。</a:t>
            </a:r>
            <a:endParaRPr lang="zh-CN" altLang="en-US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ts val="4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2" name="文本占位符 1"/>
          <p:cNvSpPr>
            <a:spLocks noGrp="1"/>
          </p:cNvSpPr>
          <p:nvPr/>
        </p:nvSpPr>
        <p:spPr>
          <a:xfrm>
            <a:off x="1229995" y="258445"/>
            <a:ext cx="1473200" cy="443865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anchor="ctr"/>
          <a:lstStyle>
            <a:lvl1pPr marL="0" indent="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1" kern="1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zh-CN" altLang="zh-CN" sz="2400" dirty="0" smtClean="0">
                <a:solidFill>
                  <a:srgbClr val="FCD1B6"/>
                </a:solidFill>
              </a:rPr>
              <a:t>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/>
        </p:nvSpPr>
        <p:spPr>
          <a:xfrm>
            <a:off x="1188085" y="297180"/>
            <a:ext cx="1641475" cy="455930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字词检查</a:t>
            </a: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755220" y="1958102"/>
            <a:ext cx="64770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富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2873455" y="1958261"/>
            <a:ext cx="64770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饶</a:t>
            </a: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4077415" y="1987233"/>
            <a:ext cx="64770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优</a:t>
            </a:r>
          </a:p>
        </p:txBody>
      </p:sp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6292930" y="1987471"/>
            <a:ext cx="64770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岩</a:t>
            </a:r>
          </a:p>
        </p:txBody>
      </p:sp>
      <p:sp>
        <p:nvSpPr>
          <p:cNvPr id="6" name="TextBox 23"/>
          <p:cNvSpPr txBox="1">
            <a:spLocks noChangeArrowheads="1"/>
          </p:cNvSpPr>
          <p:nvPr/>
        </p:nvSpPr>
        <p:spPr bwMode="auto">
          <a:xfrm>
            <a:off x="7322781" y="1959769"/>
            <a:ext cx="64770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269310" y="1987312"/>
            <a:ext cx="64770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瑰</a:t>
            </a:r>
          </a:p>
        </p:txBody>
      </p:sp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2901395" y="3095546"/>
            <a:ext cx="64770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划</a:t>
            </a:r>
          </a:p>
        </p:txBody>
      </p:sp>
      <p:sp>
        <p:nvSpPr>
          <p:cNvPr id="10" name="TextBox 23"/>
          <p:cNvSpPr txBox="1">
            <a:spLocks noChangeArrowheads="1"/>
          </p:cNvSpPr>
          <p:nvPr/>
        </p:nvSpPr>
        <p:spPr bwMode="auto">
          <a:xfrm>
            <a:off x="4095195" y="3092768"/>
            <a:ext cx="64770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武</a:t>
            </a:r>
          </a:p>
        </p:txBody>
      </p:sp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1783160" y="3096022"/>
            <a:ext cx="64770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虾</a:t>
            </a: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6306900" y="3056176"/>
            <a:ext cx="64770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辈</a:t>
            </a: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7416245" y="3027998"/>
            <a:ext cx="64770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5227400" y="3056652"/>
            <a:ext cx="64770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粪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697355" y="1520825"/>
            <a:ext cx="6344285" cy="1618615"/>
            <a:chOff x="2673" y="2395"/>
            <a:chExt cx="9991" cy="2549"/>
          </a:xfrm>
        </p:grpSpPr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2786" y="2462"/>
              <a:ext cx="76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fù</a:t>
              </a:r>
            </a:p>
          </p:txBody>
        </p:sp>
        <p:sp>
          <p:nvSpPr>
            <p:cNvPr id="28" name="TextBox 27"/>
            <p:cNvSpPr txBox="1">
              <a:spLocks noChangeArrowheads="1"/>
            </p:cNvSpPr>
            <p:nvPr/>
          </p:nvSpPr>
          <p:spPr bwMode="auto">
            <a:xfrm>
              <a:off x="4490" y="2431"/>
              <a:ext cx="100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ráo</a:t>
              </a:r>
            </a:p>
          </p:txBody>
        </p:sp>
        <p:sp>
          <p:nvSpPr>
            <p:cNvPr id="31" name="TextBox 30"/>
            <p:cNvSpPr txBox="1">
              <a:spLocks noChangeArrowheads="1"/>
            </p:cNvSpPr>
            <p:nvPr/>
          </p:nvSpPr>
          <p:spPr bwMode="auto">
            <a:xfrm>
              <a:off x="6433" y="2405"/>
              <a:ext cx="100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yōu</a:t>
              </a:r>
            </a:p>
          </p:txBody>
        </p:sp>
        <p:sp>
          <p:nvSpPr>
            <p:cNvPr id="5" name="TextBox 27"/>
            <p:cNvSpPr txBox="1">
              <a:spLocks noChangeArrowheads="1"/>
            </p:cNvSpPr>
            <p:nvPr/>
          </p:nvSpPr>
          <p:spPr bwMode="auto">
            <a:xfrm>
              <a:off x="9910" y="2395"/>
              <a:ext cx="100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yán</a:t>
              </a:r>
            </a:p>
          </p:txBody>
        </p:sp>
        <p:sp>
          <p:nvSpPr>
            <p:cNvPr id="7" name="TextBox 30"/>
            <p:cNvSpPr txBox="1">
              <a:spLocks noChangeArrowheads="1"/>
            </p:cNvSpPr>
            <p:nvPr/>
          </p:nvSpPr>
          <p:spPr bwMode="auto">
            <a:xfrm>
              <a:off x="11416" y="2430"/>
              <a:ext cx="124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shēn</a:t>
              </a:r>
            </a:p>
          </p:txBody>
        </p:sp>
        <p:sp>
          <p:nvSpPr>
            <p:cNvPr id="32" name="TextBox 31"/>
            <p:cNvSpPr txBox="1">
              <a:spLocks noChangeArrowheads="1"/>
            </p:cNvSpPr>
            <p:nvPr/>
          </p:nvSpPr>
          <p:spPr bwMode="auto">
            <a:xfrm>
              <a:off x="8320" y="2395"/>
              <a:ext cx="100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ɡ</a:t>
              </a:r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uī</a:t>
              </a:r>
            </a:p>
          </p:txBody>
        </p:sp>
        <p:sp>
          <p:nvSpPr>
            <p:cNvPr id="9" name="TextBox 27"/>
            <p:cNvSpPr txBox="1">
              <a:spLocks noChangeArrowheads="1"/>
            </p:cNvSpPr>
            <p:nvPr/>
          </p:nvSpPr>
          <p:spPr bwMode="auto">
            <a:xfrm>
              <a:off x="4547" y="4219"/>
              <a:ext cx="100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huá</a:t>
              </a:r>
            </a:p>
          </p:txBody>
        </p:sp>
        <p:sp>
          <p:nvSpPr>
            <p:cNvPr id="11" name="TextBox 30"/>
            <p:cNvSpPr txBox="1">
              <a:spLocks noChangeArrowheads="1"/>
            </p:cNvSpPr>
            <p:nvPr/>
          </p:nvSpPr>
          <p:spPr bwMode="auto">
            <a:xfrm>
              <a:off x="6449" y="4200"/>
              <a:ext cx="76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wǔ</a:t>
              </a:r>
            </a:p>
          </p:txBody>
        </p:sp>
        <p:sp>
          <p:nvSpPr>
            <p:cNvPr id="13" name="TextBox 31"/>
            <p:cNvSpPr txBox="1">
              <a:spLocks noChangeArrowheads="1"/>
            </p:cNvSpPr>
            <p:nvPr/>
          </p:nvSpPr>
          <p:spPr bwMode="auto">
            <a:xfrm>
              <a:off x="2673" y="4219"/>
              <a:ext cx="100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xiā</a:t>
              </a:r>
            </a:p>
          </p:txBody>
        </p:sp>
        <p:sp>
          <p:nvSpPr>
            <p:cNvPr id="15" name="TextBox 27"/>
            <p:cNvSpPr txBox="1">
              <a:spLocks noChangeArrowheads="1"/>
            </p:cNvSpPr>
            <p:nvPr/>
          </p:nvSpPr>
          <p:spPr bwMode="auto">
            <a:xfrm>
              <a:off x="9910" y="4157"/>
              <a:ext cx="100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bèi</a:t>
              </a:r>
            </a:p>
          </p:txBody>
        </p:sp>
        <p:sp>
          <p:nvSpPr>
            <p:cNvPr id="17" name="TextBox 30"/>
            <p:cNvSpPr txBox="1">
              <a:spLocks noChangeArrowheads="1"/>
            </p:cNvSpPr>
            <p:nvPr/>
          </p:nvSpPr>
          <p:spPr bwMode="auto">
            <a:xfrm>
              <a:off x="11566" y="4146"/>
              <a:ext cx="100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sh</a:t>
              </a:r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è</a:t>
              </a:r>
            </a:p>
          </p:txBody>
        </p:sp>
        <p:sp>
          <p:nvSpPr>
            <p:cNvPr id="20" name="TextBox 31"/>
            <p:cNvSpPr txBox="1">
              <a:spLocks noChangeArrowheads="1"/>
            </p:cNvSpPr>
            <p:nvPr/>
          </p:nvSpPr>
          <p:spPr bwMode="auto">
            <a:xfrm>
              <a:off x="8210" y="4157"/>
              <a:ext cx="100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fèn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1"/>
          <p:cNvSpPr>
            <a:spLocks noGrp="1"/>
          </p:cNvSpPr>
          <p:nvPr/>
        </p:nvSpPr>
        <p:spPr>
          <a:xfrm>
            <a:off x="1236980" y="243205"/>
            <a:ext cx="1827530" cy="481965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学习会写字</a:t>
            </a: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64708" y="2506808"/>
            <a:ext cx="1754981" cy="414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</a:p>
        </p:txBody>
      </p: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1425575" y="2953385"/>
            <a:ext cx="269303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音序：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F 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部首：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宀</a:t>
            </a: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451610" y="3423920"/>
            <a:ext cx="319341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富有  富裕</a:t>
            </a:r>
          </a:p>
        </p:txBody>
      </p:sp>
      <p:sp>
        <p:nvSpPr>
          <p:cNvPr id="36" name="矩形 2"/>
          <p:cNvSpPr>
            <a:spLocks noChangeArrowheads="1"/>
          </p:cNvSpPr>
          <p:nvPr/>
        </p:nvSpPr>
        <p:spPr bwMode="auto">
          <a:xfrm>
            <a:off x="4900295" y="2451735"/>
            <a:ext cx="1486535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</a:p>
        </p:txBody>
      </p:sp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2878039" y="1760478"/>
            <a:ext cx="92095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富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2883100" y="1390035"/>
            <a:ext cx="910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4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fù</a:t>
            </a:r>
          </a:p>
        </p:txBody>
      </p:sp>
      <p:pic>
        <p:nvPicPr>
          <p:cNvPr id="4" name="图片 3" descr="图片1_看图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0795" y="2809875"/>
            <a:ext cx="2143125" cy="7734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05585" y="185039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1" grpId="0"/>
      <p:bldP spid="3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1"/>
          <p:cNvSpPr>
            <a:spLocks noGrp="1"/>
          </p:cNvSpPr>
          <p:nvPr/>
        </p:nvSpPr>
        <p:spPr>
          <a:xfrm>
            <a:off x="1236980" y="243205"/>
            <a:ext cx="1827530" cy="481965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学习会写字</a:t>
            </a: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64708" y="2506808"/>
            <a:ext cx="1754981" cy="414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1425575" y="2953385"/>
            <a:ext cx="269303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音序：</a:t>
            </a: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 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部首：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亻</a:t>
            </a: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451610" y="3423920"/>
            <a:ext cx="319341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优美  优先</a:t>
            </a:r>
          </a:p>
        </p:txBody>
      </p:sp>
      <p:sp>
        <p:nvSpPr>
          <p:cNvPr id="36" name="矩形 2"/>
          <p:cNvSpPr>
            <a:spLocks noChangeArrowheads="1"/>
          </p:cNvSpPr>
          <p:nvPr/>
        </p:nvSpPr>
        <p:spPr bwMode="auto">
          <a:xfrm>
            <a:off x="4779010" y="2491105"/>
            <a:ext cx="3683000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</a:p>
        </p:txBody>
      </p:sp>
      <p:sp>
        <p:nvSpPr>
          <p:cNvPr id="9" name="TextBox 40"/>
          <p:cNvSpPr txBox="1"/>
          <p:nvPr/>
        </p:nvSpPr>
        <p:spPr>
          <a:xfrm>
            <a:off x="3001645" y="1356995"/>
            <a:ext cx="1016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err="1">
                <a:solidFill>
                  <a:srgbClr val="FF0000"/>
                </a:solidFill>
              </a:rPr>
              <a:t>yōu</a:t>
            </a:r>
          </a:p>
        </p:txBody>
      </p:sp>
      <p:sp>
        <p:nvSpPr>
          <p:cNvPr id="10" name="TextBox 23"/>
          <p:cNvSpPr txBox="1">
            <a:spLocks noChangeArrowheads="1"/>
          </p:cNvSpPr>
          <p:nvPr/>
        </p:nvSpPr>
        <p:spPr bwMode="auto">
          <a:xfrm>
            <a:off x="3064591" y="1733808"/>
            <a:ext cx="9534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/>
              <a:t>优</a:t>
            </a:r>
          </a:p>
        </p:txBody>
      </p:sp>
      <p:pic>
        <p:nvPicPr>
          <p:cNvPr id="2" name="图片 1" descr="图片2_看图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89195" y="2953385"/>
            <a:ext cx="2658745" cy="8845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32890" y="181737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1" grpId="0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1"/>
          <p:cNvSpPr>
            <a:spLocks noGrp="1"/>
          </p:cNvSpPr>
          <p:nvPr/>
        </p:nvSpPr>
        <p:spPr>
          <a:xfrm>
            <a:off x="1236980" y="243205"/>
            <a:ext cx="1827530" cy="481965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学习会写字</a:t>
            </a: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65343" y="2563323"/>
            <a:ext cx="1754981" cy="414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1426210" y="3009900"/>
            <a:ext cx="3352800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音序： </a:t>
            </a: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Q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部首：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氵</a:t>
            </a: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451610" y="3423920"/>
            <a:ext cx="319341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深浅  浅红</a:t>
            </a:r>
          </a:p>
        </p:txBody>
      </p:sp>
      <p:sp>
        <p:nvSpPr>
          <p:cNvPr id="36" name="矩形 2"/>
          <p:cNvSpPr>
            <a:spLocks noChangeArrowheads="1"/>
          </p:cNvSpPr>
          <p:nvPr/>
        </p:nvSpPr>
        <p:spPr bwMode="auto">
          <a:xfrm>
            <a:off x="4779010" y="2491105"/>
            <a:ext cx="3683000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</a:p>
        </p:txBody>
      </p:sp>
      <p:sp>
        <p:nvSpPr>
          <p:cNvPr id="11" name="TextBox 54"/>
          <p:cNvSpPr txBox="1"/>
          <p:nvPr/>
        </p:nvSpPr>
        <p:spPr>
          <a:xfrm>
            <a:off x="2871470" y="1453515"/>
            <a:ext cx="1073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err="1">
                <a:solidFill>
                  <a:srgbClr val="FF0000"/>
                </a:solidFill>
              </a:rPr>
              <a:t>qiǎn</a:t>
            </a:r>
          </a:p>
        </p:txBody>
      </p:sp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3062666" y="1889278"/>
            <a:ext cx="9534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/>
              <a:t>浅</a:t>
            </a:r>
          </a:p>
        </p:txBody>
      </p:sp>
      <p:pic>
        <p:nvPicPr>
          <p:cNvPr id="2" name="图片 1" descr="图片3_看图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3955" y="2921000"/>
            <a:ext cx="2393315" cy="7912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25905" y="199199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浅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2" grpId="0"/>
      <p:bldP spid="32" grpId="1"/>
      <p:bldP spid="31" grpId="0"/>
      <p:bldP spid="31" grpId="1"/>
      <p:bldP spid="36" grpId="1" animBg="1"/>
      <p:bldP spid="36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1"/>
          <p:cNvSpPr>
            <a:spLocks noGrp="1"/>
          </p:cNvSpPr>
          <p:nvPr/>
        </p:nvSpPr>
        <p:spPr>
          <a:xfrm>
            <a:off x="1236980" y="243205"/>
            <a:ext cx="1827530" cy="481965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学习会写字</a:t>
            </a: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64708" y="2506808"/>
            <a:ext cx="1754981" cy="414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1425575" y="2953385"/>
            <a:ext cx="269303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音序：</a:t>
            </a: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部首：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钅</a:t>
            </a: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451610" y="3423920"/>
            <a:ext cx="319341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  错字</a:t>
            </a:r>
          </a:p>
        </p:txBody>
      </p:sp>
      <p:sp>
        <p:nvSpPr>
          <p:cNvPr id="36" name="矩形 2"/>
          <p:cNvSpPr>
            <a:spLocks noChangeArrowheads="1"/>
          </p:cNvSpPr>
          <p:nvPr/>
        </p:nvSpPr>
        <p:spPr bwMode="auto">
          <a:xfrm>
            <a:off x="4779010" y="2491105"/>
            <a:ext cx="3683000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</a:p>
        </p:txBody>
      </p:sp>
      <p:sp>
        <p:nvSpPr>
          <p:cNvPr id="13" name="TextBox 60"/>
          <p:cNvSpPr txBox="1"/>
          <p:nvPr/>
        </p:nvSpPr>
        <p:spPr>
          <a:xfrm>
            <a:off x="2895600" y="1450975"/>
            <a:ext cx="899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err="1">
                <a:solidFill>
                  <a:srgbClr val="FF0000"/>
                </a:solidFill>
              </a:rPr>
              <a:t>cuò</a:t>
            </a: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2932375" y="1827181"/>
            <a:ext cx="9534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/>
              <a:t>错</a:t>
            </a:r>
          </a:p>
        </p:txBody>
      </p:sp>
      <p:pic>
        <p:nvPicPr>
          <p:cNvPr id="2" name="图片 1" descr="图片4_看图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505" y="2953385"/>
            <a:ext cx="2350770" cy="7854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99870" y="190881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1" grpId="0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1"/>
          <p:cNvSpPr>
            <a:spLocks noGrp="1"/>
          </p:cNvSpPr>
          <p:nvPr/>
        </p:nvSpPr>
        <p:spPr>
          <a:xfrm>
            <a:off x="1236980" y="243205"/>
            <a:ext cx="1827530" cy="481965"/>
          </a:xfrm>
          <a:prstGeom prst="rect">
            <a:avLst/>
          </a:prstGeom>
          <a:ln w="12700" cmpd="thickThin">
            <a:noFill/>
            <a:prstDash val="dash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1" lang="zh-CN" altLang="zh-CN" sz="2400" b="1" dirty="0" smtClean="0">
                <a:solidFill>
                  <a:srgbClr val="FCD1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学习会写字</a:t>
            </a: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64708" y="2518238"/>
            <a:ext cx="1754981" cy="414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</a:p>
        </p:txBody>
      </p: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1425575" y="2964815"/>
            <a:ext cx="269303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音序：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Y 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部首：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451610" y="3435350"/>
            <a:ext cx="3193415" cy="41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岩石  岩层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2"/>
          <p:cNvSpPr>
            <a:spLocks noChangeArrowheads="1"/>
          </p:cNvSpPr>
          <p:nvPr/>
        </p:nvSpPr>
        <p:spPr bwMode="auto">
          <a:xfrm>
            <a:off x="4779010" y="2491105"/>
            <a:ext cx="3683000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</a:p>
        </p:txBody>
      </p:sp>
      <p:sp>
        <p:nvSpPr>
          <p:cNvPr id="6" name="TextBox 17"/>
          <p:cNvSpPr txBox="1"/>
          <p:nvPr/>
        </p:nvSpPr>
        <p:spPr>
          <a:xfrm>
            <a:off x="2823210" y="1487170"/>
            <a:ext cx="863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err="1">
                <a:solidFill>
                  <a:srgbClr val="FF0000"/>
                </a:solidFill>
              </a:rPr>
              <a:t>yán</a:t>
            </a:r>
          </a:p>
        </p:txBody>
      </p:sp>
      <p:sp>
        <p:nvSpPr>
          <p:cNvPr id="7" name="TextBox 23"/>
          <p:cNvSpPr txBox="1">
            <a:spLocks noChangeArrowheads="1"/>
          </p:cNvSpPr>
          <p:nvPr/>
        </p:nvSpPr>
        <p:spPr bwMode="auto">
          <a:xfrm>
            <a:off x="2900305" y="1819949"/>
            <a:ext cx="9534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/>
              <a:t>岩</a:t>
            </a:r>
          </a:p>
        </p:txBody>
      </p:sp>
      <p:pic>
        <p:nvPicPr>
          <p:cNvPr id="2" name="图片 1" descr="图片5_看图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3315" y="2953385"/>
            <a:ext cx="2159635" cy="781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16380" y="190754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岩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1" grpId="0"/>
      <p:bldP spid="36" grpId="1" animBg="1"/>
    </p:bldLst>
  </p:timing>
</p:sld>
</file>

<file path=ppt/theme/theme1.xml><?xml version="1.0" encoding="utf-8"?>
<a:theme xmlns:a="http://schemas.openxmlformats.org/drawingml/2006/main" name="第一PPT模板网-WWW.1PPT.COM">
  <a:themeElements>
    <a:clrScheme name="自定义 86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A0AA"/>
      </a:accent1>
      <a:accent2>
        <a:srgbClr val="F5E5E4"/>
      </a:accent2>
      <a:accent3>
        <a:srgbClr val="AACED2"/>
      </a:accent3>
      <a:accent4>
        <a:srgbClr val="009FB8"/>
      </a:accent4>
      <a:accent5>
        <a:srgbClr val="FFBBB3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1642</Words>
  <Application>Microsoft Office PowerPoint</Application>
  <PresentationFormat>全屏显示(16:9)</PresentationFormat>
  <Paragraphs>227</Paragraphs>
  <Slides>25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310</cp:revision>
  <dcterms:created xsi:type="dcterms:W3CDTF">2018-08-19T16:53:00Z</dcterms:created>
  <dcterms:modified xsi:type="dcterms:W3CDTF">2020-03-27T01:00:17Z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