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40.jpg" ContentType="image/gif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1873" r:id="rId2"/>
    <p:sldId id="1896" r:id="rId3"/>
    <p:sldId id="523" r:id="rId4"/>
    <p:sldId id="1936" r:id="rId5"/>
    <p:sldId id="1906" r:id="rId6"/>
    <p:sldId id="1916" r:id="rId7"/>
    <p:sldId id="1907" r:id="rId8"/>
    <p:sldId id="1939" r:id="rId9"/>
    <p:sldId id="1909" r:id="rId10"/>
    <p:sldId id="1910" r:id="rId11"/>
    <p:sldId id="1912" r:id="rId12"/>
    <p:sldId id="1917" r:id="rId13"/>
    <p:sldId id="1911" r:id="rId14"/>
    <p:sldId id="1919" r:id="rId15"/>
    <p:sldId id="1921" r:id="rId16"/>
    <p:sldId id="1913" r:id="rId17"/>
    <p:sldId id="1468" r:id="rId18"/>
    <p:sldId id="1922" r:id="rId19"/>
    <p:sldId id="1879" r:id="rId20"/>
    <p:sldId id="1880" r:id="rId21"/>
    <p:sldId id="1881" r:id="rId22"/>
    <p:sldId id="1923" r:id="rId23"/>
    <p:sldId id="1829" r:id="rId24"/>
    <p:sldId id="1884" r:id="rId25"/>
    <p:sldId id="1929" r:id="rId26"/>
    <p:sldId id="1925" r:id="rId27"/>
    <p:sldId id="1933" r:id="rId28"/>
    <p:sldId id="1926" r:id="rId29"/>
    <p:sldId id="1927" r:id="rId30"/>
    <p:sldId id="1932" r:id="rId31"/>
    <p:sldId id="1928" r:id="rId32"/>
    <p:sldId id="1934" r:id="rId33"/>
    <p:sldId id="1886" r:id="rId34"/>
    <p:sldId id="1866" r:id="rId35"/>
    <p:sldId id="1867" r:id="rId36"/>
    <p:sldId id="1868" r:id="rId37"/>
    <p:sldId id="1758" r:id="rId38"/>
    <p:sldId id="1938" r:id="rId39"/>
    <p:sldId id="1848" r:id="rId40"/>
    <p:sldId id="1889" r:id="rId41"/>
    <p:sldId id="1762" r:id="rId42"/>
    <p:sldId id="1846" r:id="rId43"/>
    <p:sldId id="1890" r:id="rId44"/>
    <p:sldId id="1832" r:id="rId45"/>
    <p:sldId id="1891" r:id="rId46"/>
    <p:sldId id="1834" r:id="rId47"/>
    <p:sldId id="1861" r:id="rId48"/>
    <p:sldId id="1862" r:id="rId49"/>
    <p:sldId id="1935" r:id="rId50"/>
    <p:sldId id="1864" r:id="rId51"/>
    <p:sldId id="1893" r:id="rId52"/>
    <p:sldId id="1805" r:id="rId53"/>
    <p:sldId id="1823" r:id="rId54"/>
    <p:sldId id="1806" r:id="rId55"/>
    <p:sldId id="1869" r:id="rId56"/>
    <p:sldId id="1870" r:id="rId57"/>
    <p:sldId id="1871" r:id="rId58"/>
  </p:sldIdLst>
  <p:sldSz cx="9144000" cy="5143500" type="screen16x9"/>
  <p:notesSz cx="6858000" cy="9144000"/>
  <p:embeddedFontLst>
    <p:embeddedFont>
      <p:font typeface="汉语拼音" pitchFamily="34" charset="0"/>
      <p:regular r:id="rId61"/>
    </p:embeddedFont>
    <p:embeddedFont>
      <p:font typeface="幼圆" pitchFamily="49" charset="-122"/>
      <p:regular r:id="rId62"/>
    </p:embeddedFont>
    <p:embeddedFont>
      <p:font typeface="Calibri" pitchFamily="34" charset="0"/>
      <p:regular r:id="rId63"/>
      <p:bold r:id="rId64"/>
      <p:italic r:id="rId65"/>
      <p:boldItalic r:id="rId66"/>
    </p:embeddedFont>
    <p:embeddedFont>
      <p:font typeface="微软雅黑" pitchFamily="34" charset="-122"/>
      <p:regular r:id="rId67"/>
      <p:bold r:id="rId68"/>
    </p:embeddedFont>
    <p:embeddedFont>
      <p:font typeface="华文楷体" charset="-122"/>
      <p:regular r:id="rId69"/>
    </p:embeddedFont>
    <p:embeddedFont>
      <p:font typeface="楷体" charset="-122"/>
      <p:regular r:id="rId70"/>
    </p:embeddedFont>
    <p:embeddedFont>
      <p:font typeface="黑体" pitchFamily="2" charset="-122"/>
      <p:regular r:id="rId7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39">
          <p15:clr>
            <a:srgbClr val="A4A3A4"/>
          </p15:clr>
        </p15:guide>
        <p15:guide id="2" pos="5692">
          <p15:clr>
            <a:srgbClr val="A4A3A4"/>
          </p15:clr>
        </p15:guide>
        <p15:guide id="3" orient="horz" pos="1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02">
          <p15:clr>
            <a:srgbClr val="A4A3A4"/>
          </p15:clr>
        </p15:guide>
        <p15:guide id="2" pos="22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CCFF"/>
    <a:srgbClr val="9900CC"/>
    <a:srgbClr val="0066FF"/>
    <a:srgbClr val="13742F"/>
    <a:srgbClr val="FF66FF"/>
    <a:srgbClr val="F074C7"/>
    <a:srgbClr val="2060BE"/>
    <a:srgbClr val="FF97FF"/>
    <a:srgbClr val="CAF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5" autoAdjust="0"/>
    <p:restoredTop sz="92841" autoAdjust="0"/>
  </p:normalViewPr>
  <p:slideViewPr>
    <p:cSldViewPr>
      <p:cViewPr>
        <p:scale>
          <a:sx n="100" d="100"/>
          <a:sy n="100" d="100"/>
        </p:scale>
        <p:origin x="690" y="-210"/>
      </p:cViewPr>
      <p:guideLst>
        <p:guide orient="horz" pos="1439"/>
        <p:guide orient="horz" pos="1257"/>
        <p:guide pos="56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02"/>
        <p:guide pos="22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2021-2-22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17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2021-2-22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34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321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185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18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41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41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84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21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04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55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35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938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7232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  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天窗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6116" flipV="1">
            <a:off x="731737" y="4106277"/>
            <a:ext cx="394010" cy="184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03884" flipH="1" flipV="1">
            <a:off x="8009239" y="4084366"/>
            <a:ext cx="394010" cy="184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29983;&#23383;&#35270;&#39057;/&#24944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&#29983;&#23383;&#35270;&#39057;/&#40560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29983;&#23383;&#35270;&#39057;/&#34249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&#29983;&#23383;&#35270;&#39057;/&#38712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7.xml"/><Relationship Id="rId5" Type="http://schemas.openxmlformats.org/officeDocument/2006/relationships/slide" Target="slide4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&#19971;&#24425;&#22235;&#19979;&#23383;&#35789;&#21548;&#20889;3&#22825;&#31383;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8.png"/><Relationship Id="rId5" Type="http://schemas.microsoft.com/office/2007/relationships/hdphoto" Target="../media/hdphoto7.wdp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49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55.png"/><Relationship Id="rId4" Type="http://schemas.openxmlformats.org/officeDocument/2006/relationships/image" Target="../media/image54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3&#22825;&#31383;.mp4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microsoft.com/office/2007/relationships/hdphoto" Target="../media/hdphoto6.wdp"/><Relationship Id="rId7" Type="http://schemas.openxmlformats.org/officeDocument/2006/relationships/image" Target="../media/image43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gif"/><Relationship Id="rId5" Type="http://schemas.openxmlformats.org/officeDocument/2006/relationships/image" Target="../media/image52.gif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1340;.mp4" TargetMode="External"/><Relationship Id="rId13" Type="http://schemas.openxmlformats.org/officeDocument/2006/relationships/hyperlink" Target="&#29983;&#23383;&#35270;&#39057;/&#34649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34249;.mp4" TargetMode="External"/><Relationship Id="rId12" Type="http://schemas.openxmlformats.org/officeDocument/2006/relationships/hyperlink" Target="&#29983;&#23383;&#35270;&#39057;/&#28865;.mp4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&#29983;&#23383;&#35270;&#39057;/&#40560;.mp4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hyperlink" Target="&#29983;&#23383;&#35270;&#39057;/&#24080;.mp4" TargetMode="External"/><Relationship Id="rId5" Type="http://schemas.openxmlformats.org/officeDocument/2006/relationships/hyperlink" Target="&#29983;&#23383;&#35270;&#39057;/&#24944;.mp4" TargetMode="External"/><Relationship Id="rId15" Type="http://schemas.openxmlformats.org/officeDocument/2006/relationships/hyperlink" Target="&#29983;&#23383;&#35270;&#39057;/&#38712;.mp4" TargetMode="External"/><Relationship Id="rId10" Type="http://schemas.openxmlformats.org/officeDocument/2006/relationships/hyperlink" Target="&#29983;&#23383;&#35270;&#39057;/&#28393;.mp4" TargetMode="External"/><Relationship Id="rId4" Type="http://schemas.openxmlformats.org/officeDocument/2006/relationships/image" Target="../media/image12.png"/><Relationship Id="rId9" Type="http://schemas.openxmlformats.org/officeDocument/2006/relationships/hyperlink" Target="&#29983;&#23383;&#35270;&#39057;/&#38160;.mp4" TargetMode="External"/><Relationship Id="rId14" Type="http://schemas.openxmlformats.org/officeDocument/2006/relationships/hyperlink" Target="&#29983;&#23383;&#35270;&#39057;/&#34656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67" y="-20538"/>
            <a:ext cx="4514245" cy="5195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0539"/>
            <a:ext cx="4666267" cy="51640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-36512" y="-20538"/>
            <a:ext cx="9217024" cy="58477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说一说下面这两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幅图片的共同特点吗？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33688" y="4086820"/>
            <a:ext cx="9214200" cy="1077218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我们今天要学习的课文就是著名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作家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茅盾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写的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天窗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351313" y="4512805"/>
            <a:ext cx="208092" cy="29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66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492" y="3439775"/>
            <a:ext cx="1883329" cy="15082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36" y="1927860"/>
            <a:ext cx="2698104" cy="280413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155" y="1951231"/>
            <a:ext cx="2260005" cy="1556623"/>
          </a:xfrm>
          <a:prstGeom prst="rect">
            <a:avLst/>
          </a:prstGeom>
        </p:spPr>
      </p:pic>
      <p:pic>
        <p:nvPicPr>
          <p:cNvPr id="2" name="图片 1" descr="图片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214296"/>
            <a:ext cx="2804425" cy="7500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135" y="1851670"/>
            <a:ext cx="1883329" cy="15802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7104" y="2418920"/>
            <a:ext cx="1687000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899592" y="2856311"/>
            <a:ext cx="1714512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21500" y="2268435"/>
            <a:ext cx="1687000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035276" y="2707017"/>
            <a:ext cx="1660934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4003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11659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滩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34984" y="112648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61717" y="112648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43895" y="112648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97245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68417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26073" y="112648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70632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056618" y="2283718"/>
            <a:ext cx="166751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063194" y="2732539"/>
            <a:ext cx="1660934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9"/>
          <p:cNvSpPr txBox="1"/>
          <p:nvPr/>
        </p:nvSpPr>
        <p:spPr>
          <a:xfrm>
            <a:off x="6152806" y="112648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蝠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82831" y="112648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80312" y="3856540"/>
            <a:ext cx="106663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019633" y="4295122"/>
            <a:ext cx="1660934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108" y="3474111"/>
            <a:ext cx="3307132" cy="166938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264503" y="3890876"/>
            <a:ext cx="184249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 画 繁 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97702" y="4329458"/>
            <a:ext cx="2567921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765254" y="429994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41318" y="429994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07702" y="429994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70432" y="429994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1835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82716E-6 L 0.71684 0.2944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46914E-7 L 0.69601 0.2975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92" y="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63941 0.60679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62" y="30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3828E-6 L -0.21059 0.360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18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3828E-6 L -0.2099 0.360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18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3828E-6 L -0.2092 0.360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18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3828E-6 L -0.4441 0.5004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05" y="250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3828E-6 L -0.45087 0.5004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52" y="250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3828E-6 L -0.44166 0.5004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250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3385 0.30432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15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3828E-6 L -0.33715 0.3325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66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4" grpId="0"/>
      <p:bldP spid="26" grpId="0"/>
      <p:bldP spid="27" grpId="0"/>
      <p:bldP spid="29" grpId="0"/>
      <p:bldP spid="30" grpId="0"/>
      <p:bldP spid="3" grpId="0"/>
      <p:bldP spid="22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556350"/>
              </p:ext>
            </p:extLst>
          </p:nvPr>
        </p:nvGraphicFramePr>
        <p:xfrm>
          <a:off x="5076056" y="269929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76056" y="2535163"/>
            <a:ext cx="15183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</a:p>
        </p:txBody>
      </p:sp>
      <p:sp>
        <p:nvSpPr>
          <p:cNvPr id="9" name="线形标注 2 8"/>
          <p:cNvSpPr/>
          <p:nvPr/>
        </p:nvSpPr>
        <p:spPr>
          <a:xfrm>
            <a:off x="6694629" y="1803636"/>
            <a:ext cx="2125843" cy="1562787"/>
          </a:xfrm>
          <a:prstGeom prst="borderCallout2">
            <a:avLst>
              <a:gd name="adj1" fmla="val 75083"/>
              <a:gd name="adj2" fmla="val -24230"/>
              <a:gd name="adj3" fmla="val 76026"/>
              <a:gd name="adj4" fmla="val -460"/>
              <a:gd name="adj5" fmla="val 112516"/>
              <a:gd name="adj6" fmla="val -50358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广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字头的横与竖撇稍写长。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119490" y="1853992"/>
            <a:ext cx="14269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err="1">
                <a:latin typeface="汉语拼音" pitchFamily="34" charset="0"/>
                <a:ea typeface="微软雅黑" panose="020B0503020204020204" charset="-122"/>
                <a:cs typeface="汉语拼音" pitchFamily="34" charset="0"/>
              </a:rPr>
              <a:t>yῑng</a:t>
            </a:r>
          </a:p>
        </p:txBody>
      </p:sp>
      <p:graphicFrame>
        <p:nvGraphicFramePr>
          <p:cNvPr id="4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464038"/>
              </p:ext>
            </p:extLst>
          </p:nvPr>
        </p:nvGraphicFramePr>
        <p:xfrm>
          <a:off x="3018790" y="2699298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0" name="TextBox 23"/>
          <p:cNvSpPr txBox="1"/>
          <p:nvPr/>
        </p:nvSpPr>
        <p:spPr>
          <a:xfrm>
            <a:off x="3056625" y="255824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3203848" y="1853992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wèi</a:t>
            </a:r>
            <a:endParaRPr lang="zh-CN" altLang="en-US" sz="5000" dirty="0"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52" name="线形标注 2 51"/>
          <p:cNvSpPr/>
          <p:nvPr/>
        </p:nvSpPr>
        <p:spPr>
          <a:xfrm>
            <a:off x="247608" y="1803636"/>
            <a:ext cx="2476969" cy="1691695"/>
          </a:xfrm>
          <a:prstGeom prst="borderCallout2">
            <a:avLst>
              <a:gd name="adj1" fmla="val 82017"/>
              <a:gd name="adj2" fmla="val 129859"/>
              <a:gd name="adj3" fmla="val 72224"/>
              <a:gd name="adj4" fmla="val 100504"/>
              <a:gd name="adj5" fmla="val 127448"/>
              <a:gd name="adj6" fmla="val 12800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尉”要宽大，心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字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底窄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、扁。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267744" y="554509"/>
            <a:ext cx="4176464" cy="577081"/>
            <a:chOff x="3635896" y="554509"/>
            <a:chExt cx="4176464" cy="577081"/>
          </a:xfrm>
        </p:grpSpPr>
        <p:sp>
          <p:nvSpPr>
            <p:cNvPr id="56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68701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8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45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72" y="4347938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927" y="4347938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4464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154491"/>
              </p:ext>
            </p:extLst>
          </p:nvPr>
        </p:nvGraphicFramePr>
        <p:xfrm>
          <a:off x="2477572" y="207356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77572" y="1930693"/>
            <a:ext cx="15183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800757" y="1133475"/>
            <a:ext cx="91563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err="1" smtClean="0">
                <a:latin typeface="汉语拼音" pitchFamily="34" charset="0"/>
                <a:ea typeface="微软雅黑" panose="020B0503020204020204" charset="-122"/>
                <a:cs typeface="汉语拼音" pitchFamily="34" charset="0"/>
              </a:rPr>
              <a:t>jiè</a:t>
            </a:r>
            <a:endParaRPr lang="en-US" altLang="zh-CN" sz="5000" dirty="0">
              <a:latin typeface="汉语拼音" pitchFamily="34" charset="0"/>
              <a:ea typeface="微软雅黑" panose="020B0503020204020204" charset="-122"/>
              <a:cs typeface="汉语拼音" pitchFamily="34" charset="0"/>
            </a:endParaRPr>
          </a:p>
        </p:txBody>
      </p:sp>
      <p:graphicFrame>
        <p:nvGraphicFramePr>
          <p:cNvPr id="4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11347"/>
              </p:ext>
            </p:extLst>
          </p:nvPr>
        </p:nvGraphicFramePr>
        <p:xfrm>
          <a:off x="5141868" y="206216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5141868" y="1919293"/>
            <a:ext cx="15183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  <a:endParaRPr lang="zh-CN" altLang="en-US" sz="10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线形标注 2 50"/>
          <p:cNvSpPr/>
          <p:nvPr/>
        </p:nvSpPr>
        <p:spPr>
          <a:xfrm>
            <a:off x="2758683" y="4083918"/>
            <a:ext cx="3757533" cy="648072"/>
          </a:xfrm>
          <a:prstGeom prst="borderCallout2">
            <a:avLst>
              <a:gd name="adj1" fmla="val -95425"/>
              <a:gd name="adj2" fmla="val 11775"/>
              <a:gd name="adj3" fmla="val -4222"/>
              <a:gd name="adj4" fmla="val 49222"/>
              <a:gd name="adj5" fmla="val -104485"/>
              <a:gd name="adj6" fmla="val 85069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下边的部分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写紧凑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16782" y="1131590"/>
            <a:ext cx="96853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dirty="0" err="1" smtClean="0">
                <a:latin typeface="汉语拼音" pitchFamily="34" charset="0"/>
                <a:ea typeface="微软雅黑" panose="020B0503020204020204" charset="-122"/>
                <a:cs typeface="汉语拼音" pitchFamily="34" charset="0"/>
              </a:rPr>
              <a:t>bà</a:t>
            </a:r>
            <a:endParaRPr lang="en-US" altLang="zh-CN" sz="5000" dirty="0">
              <a:latin typeface="汉语拼音" pitchFamily="34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2821" y="476732"/>
            <a:ext cx="426801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上下结构：上合下分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263" y="362346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738" y="362346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03346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1520" y="483518"/>
            <a:ext cx="1656184" cy="500137"/>
            <a:chOff x="251520" y="483518"/>
            <a:chExt cx="1656184" cy="500137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287528" y="483518"/>
              <a:ext cx="162017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35696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1520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3099" y="2604953"/>
            <a:ext cx="1674184" cy="1467281"/>
            <a:chOff x="1097616" y="960453"/>
            <a:chExt cx="1674184" cy="14672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76539" y="1493184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latin typeface="楷体" pitchFamily="49" charset="-122"/>
                  <a:ea typeface="楷体" pitchFamily="49" charset="-122"/>
                </a:rPr>
                <a:t>慰藉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40284" y="2355727"/>
            <a:ext cx="2242922" cy="1965732"/>
            <a:chOff x="1097616" y="847947"/>
            <a:chExt cx="1968303" cy="172505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847947"/>
              <a:ext cx="1968303" cy="172505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097616" y="1635646"/>
              <a:ext cx="1968303" cy="621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卜落卜落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26208" y="2604953"/>
            <a:ext cx="1674184" cy="1467281"/>
            <a:chOff x="1097616" y="960453"/>
            <a:chExt cx="1674184" cy="146728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301361" y="1590759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锐利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5576" y="1013240"/>
            <a:ext cx="792088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解决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生字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后，让我们一起运用之前学过的理解词语的方法来说说新词的意思吧！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4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1520" y="411510"/>
            <a:ext cx="1674184" cy="1467281"/>
            <a:chOff x="1097616" y="960453"/>
            <a:chExt cx="1674184" cy="14672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41632" y="1482279"/>
              <a:ext cx="131638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latin typeface="楷体" pitchFamily="49" charset="-122"/>
                  <a:ea typeface="楷体" pitchFamily="49" charset="-122"/>
                </a:rPr>
                <a:t>慰藉</a:t>
              </a:r>
            </a:p>
          </p:txBody>
        </p:sp>
      </p:grpSp>
      <p:sp>
        <p:nvSpPr>
          <p:cNvPr id="19" name="文本框 1"/>
          <p:cNvSpPr txBox="1"/>
          <p:nvPr/>
        </p:nvSpPr>
        <p:spPr>
          <a:xfrm>
            <a:off x="4350243" y="575148"/>
            <a:ext cx="4686253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夏天阵雨来了时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这时候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，小小的天窗是你唯一的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晚上，当你被逼着上床去“休息”的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时候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这时候，小小的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是你唯一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慰藉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1979712" y="925961"/>
            <a:ext cx="223224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联系上下文</a:t>
            </a:r>
          </a:p>
        </p:txBody>
      </p:sp>
      <p:sp>
        <p:nvSpPr>
          <p:cNvPr id="23" name="文本框 6"/>
          <p:cNvSpPr txBox="1"/>
          <p:nvPr/>
        </p:nvSpPr>
        <p:spPr>
          <a:xfrm>
            <a:off x="528087" y="2177445"/>
            <a:ext cx="3179817" cy="255454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smtClean="0"/>
              <a:t>    安慰</a:t>
            </a:r>
            <a:r>
              <a:rPr lang="zh-CN" altLang="en-US" sz="3200" dirty="0"/>
              <a:t>。</a:t>
            </a:r>
            <a:endParaRPr lang="en-US" altLang="zh-CN" sz="3200" dirty="0"/>
          </a:p>
          <a:p>
            <a:r>
              <a:rPr lang="zh-CN" altLang="en-US" sz="3200" smtClean="0"/>
              <a:t>    本文指乡下</a:t>
            </a:r>
            <a:r>
              <a:rPr lang="zh-CN" altLang="en-US" sz="3200" dirty="0"/>
              <a:t>孩子从</a:t>
            </a:r>
            <a:r>
              <a:rPr lang="zh-CN" altLang="en-US" sz="3200"/>
              <a:t>天窗</a:t>
            </a:r>
            <a:r>
              <a:rPr lang="zh-CN" altLang="en-US" sz="3200" smtClean="0"/>
              <a:t>中获得的</a:t>
            </a:r>
            <a:r>
              <a:rPr lang="zh-CN" altLang="en-US" sz="3200" dirty="0"/>
              <a:t>心灵安慰与快乐。</a:t>
            </a:r>
          </a:p>
        </p:txBody>
      </p:sp>
    </p:spTree>
    <p:extLst>
      <p:ext uri="{BB962C8B-B14F-4D97-AF65-F5344CB8AC3E}">
        <p14:creationId xmlns:p14="http://schemas.microsoft.com/office/powerpoint/2010/main" val="42572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7544" y="362937"/>
            <a:ext cx="2520280" cy="2208813"/>
            <a:chOff x="1097616" y="599395"/>
            <a:chExt cx="2520280" cy="22088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599395"/>
              <a:ext cx="2520280" cy="220881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097616" y="1609248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楷体" pitchFamily="49" charset="-122"/>
                  <a:ea typeface="楷体" pitchFamily="49" charset="-122"/>
                </a:rPr>
                <a:t>卜落卜落</a:t>
              </a:r>
              <a:endParaRPr lang="zh-CN" altLang="en-US" sz="4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" name="文本框 1"/>
          <p:cNvSpPr txBox="1"/>
          <p:nvPr/>
        </p:nvSpPr>
        <p:spPr>
          <a:xfrm>
            <a:off x="3851920" y="2427734"/>
            <a:ext cx="4824536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从那小小的玻璃，你会看见雨脚在那里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卜落卜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跳，你会看见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你想象到这雨、这风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百倍。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3563888" y="1215792"/>
            <a:ext cx="302433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4000" dirty="0"/>
              <a:t>联系上下文</a:t>
            </a:r>
          </a:p>
        </p:txBody>
      </p:sp>
      <p:sp>
        <p:nvSpPr>
          <p:cNvPr id="23" name="文本框 6"/>
          <p:cNvSpPr txBox="1"/>
          <p:nvPr/>
        </p:nvSpPr>
        <p:spPr>
          <a:xfrm>
            <a:off x="539552" y="2669887"/>
            <a:ext cx="2880320" cy="2062103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   拟声词。</a:t>
            </a:r>
            <a:endParaRPr lang="en-US" altLang="zh-CN" dirty="0"/>
          </a:p>
          <a:p>
            <a:r>
              <a:rPr lang="zh-CN" altLang="en-US" dirty="0"/>
              <a:t>   本课为特殊用法，现在已经不再使用。</a:t>
            </a:r>
          </a:p>
        </p:txBody>
      </p:sp>
    </p:spTree>
    <p:extLst>
      <p:ext uri="{BB962C8B-B14F-4D97-AF65-F5344CB8AC3E}">
        <p14:creationId xmlns:p14="http://schemas.microsoft.com/office/powerpoint/2010/main" val="22118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5634" y="411510"/>
            <a:ext cx="1674184" cy="1467281"/>
            <a:chOff x="1097616" y="960453"/>
            <a:chExt cx="1674184" cy="14672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2" t="9401" r="11193" b="10800"/>
            <a:stretch/>
          </p:blipFill>
          <p:spPr>
            <a:xfrm>
              <a:off x="1097616" y="960453"/>
              <a:ext cx="1674184" cy="146728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275308" y="1449559"/>
              <a:ext cx="131638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楷体" pitchFamily="49" charset="-122"/>
                  <a:ea typeface="楷体" pitchFamily="49" charset="-122"/>
                </a:rPr>
                <a:t>锐利</a:t>
              </a:r>
              <a:endParaRPr lang="zh-CN" altLang="en-US" sz="4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680506" y="1740173"/>
            <a:ext cx="3990802" cy="615553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（刀锋等）尖而快。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640359" y="2643758"/>
            <a:ext cx="6192689" cy="615553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（目光、言论、文笔等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尖锐。</a:t>
            </a:r>
            <a:endParaRPr lang="zh-CN" altLang="en-US" sz="3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539552" y="336383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小小的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天窗会使你的想象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锐利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起来！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2771800" y="821984"/>
            <a:ext cx="1904107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 smtClean="0"/>
              <a:t>查字典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6210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5 0.05216 L -0.07205 0.05308 C -0.04844 0.19259 -0.05851 0.10493 -0.05851 0.31697 L -0.05851 0.31821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1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0" grpId="1" animBg="1"/>
      <p:bldP spid="19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4490" y="436158"/>
            <a:ext cx="2529818" cy="561692"/>
            <a:chOff x="154490" y="436158"/>
            <a:chExt cx="2529818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64" y="1655520"/>
            <a:ext cx="1658800" cy="23186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5062" y="1275606"/>
            <a:ext cx="61092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    选择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自己喜欢的读书方式自读课文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，找一找：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作者围绕天窗写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了哪些内容？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59632" y="1985574"/>
            <a:ext cx="6264696" cy="109023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4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    我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找到了：下雨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时，天窗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是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孩子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们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唯一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的慰藉。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835696" y="3383248"/>
            <a:ext cx="6624736" cy="1132718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4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我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找到了：夜晚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时，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天窗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是孩子们唯一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的慰藉！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547665" y="711205"/>
            <a:ext cx="5616623" cy="576064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4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我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找到了天窗的形状和作用。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 flipH="1">
            <a:off x="218849" y="555527"/>
            <a:ext cx="1204586" cy="88742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767" y="1569267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/>
        </p:blipFill>
        <p:spPr bwMode="auto">
          <a:xfrm flipH="1">
            <a:off x="426657" y="3147814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86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4" y="1491630"/>
            <a:ext cx="1833761" cy="25632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11760" y="1001797"/>
            <a:ext cx="6163394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dirty="0" smtClean="0">
                <a:latin typeface="黑体" pitchFamily="49" charset="-122"/>
                <a:ea typeface="黑体" pitchFamily="49" charset="-122"/>
              </a:rPr>
              <a:t>    自由朗读课文</a:t>
            </a:r>
            <a:r>
              <a:rPr lang="en-US" altLang="zh-CN" sz="3800" dirty="0" smtClean="0">
                <a:latin typeface="黑体" pitchFamily="49" charset="-122"/>
                <a:ea typeface="黑体" pitchFamily="49" charset="-122"/>
              </a:rPr>
              <a:t>1-3</a:t>
            </a:r>
            <a:r>
              <a:rPr lang="zh-CN" altLang="en-US" sz="3800" dirty="0" smtClean="0">
                <a:latin typeface="黑体" pitchFamily="49" charset="-122"/>
                <a:ea typeface="黑体" pitchFamily="49" charset="-122"/>
              </a:rPr>
              <a:t>自然段，想一想：天窗开在哪儿，为什么要开天窗？</a:t>
            </a:r>
            <a:endParaRPr lang="en-US" altLang="zh-CN" sz="3800" dirty="0" smtClean="0"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课后第</a:t>
            </a:r>
            <a:r>
              <a:rPr lang="en-US" altLang="zh-CN" sz="28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</a:t>
            </a:r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6194" y="353874"/>
            <a:ext cx="2319582" cy="561692"/>
            <a:chOff x="236194" y="411510"/>
            <a:chExt cx="2319582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0487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9552" y="699730"/>
            <a:ext cx="4680520" cy="3888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700"/>
              </a:lnSpc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  <a:cs typeface="微软雅黑" panose="020B0503020204020204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茅盾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1896—1981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年）  原名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沈德鸿，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  <a:sym typeface="+mn-ea"/>
              </a:rPr>
              <a:t>字雁冰，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笔名茅盾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  <a:sym typeface="+mn-ea"/>
              </a:rPr>
              <a:t>浙江省嘉兴市桐乡市人。中国现代著名</a:t>
            </a:r>
            <a:r>
              <a:rPr lang="zh-CN" altLang="en-US" sz="28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  <a:cs typeface="楷体" panose="02010609060101010101" pitchFamily="49" charset="-122"/>
                <a:sym typeface="+mn-ea"/>
              </a:rPr>
              <a:t>作家、文学评论家、文化活动家以及社会活动家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3700"/>
              </a:lnSpc>
            </a:pPr>
            <a:r>
              <a:rPr lang="zh-CN" altLang="en-US" sz="28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 著有小说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《子夜》《春蚕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等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13922"/>
            <a:ext cx="3031803" cy="3644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166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9"/>
          <p:cNvSpPr txBox="1"/>
          <p:nvPr/>
        </p:nvSpPr>
        <p:spPr>
          <a:xfrm>
            <a:off x="251520" y="426026"/>
            <a:ext cx="8404342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乡下的房子只有前面一排木板窗。暖和的晴天，木板窗扇扇打开，光线和空气都有了。</a:t>
            </a:r>
          </a:p>
        </p:txBody>
      </p:sp>
      <p:sp>
        <p:nvSpPr>
          <p:cNvPr id="18" name="文本框 99"/>
          <p:cNvSpPr txBox="1"/>
          <p:nvPr/>
        </p:nvSpPr>
        <p:spPr>
          <a:xfrm>
            <a:off x="395536" y="3404717"/>
            <a:ext cx="151216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木板窗</a:t>
            </a:r>
          </a:p>
        </p:txBody>
      </p:sp>
      <p:sp>
        <p:nvSpPr>
          <p:cNvPr id="24" name="文本框 99"/>
          <p:cNvSpPr txBox="1"/>
          <p:nvPr/>
        </p:nvSpPr>
        <p:spPr>
          <a:xfrm>
            <a:off x="3644897" y="3219664"/>
            <a:ext cx="136815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开窗后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3635896" y="3806692"/>
            <a:ext cx="1206134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04435"/>
            <a:ext cx="1721112" cy="2200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33" y="2304434"/>
            <a:ext cx="3467729" cy="2200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7329552" y="1022945"/>
            <a:ext cx="12028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1520" y="1614639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42030" y="1629078"/>
            <a:ext cx="3330370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4248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9"/>
          <p:cNvSpPr txBox="1"/>
          <p:nvPr/>
        </p:nvSpPr>
        <p:spPr>
          <a:xfrm>
            <a:off x="107504" y="296392"/>
            <a:ext cx="8784976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着大风大雨，或者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北风呼呼叫的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冬天，木板窗只好关起来，屋子里就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像地洞似的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8" name="文本框 99"/>
          <p:cNvSpPr txBox="1"/>
          <p:nvPr/>
        </p:nvSpPr>
        <p:spPr>
          <a:xfrm>
            <a:off x="202395" y="3231108"/>
            <a:ext cx="151216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木板窗</a:t>
            </a:r>
          </a:p>
        </p:txBody>
      </p:sp>
      <p:sp>
        <p:nvSpPr>
          <p:cNvPr id="21" name="文本框 99"/>
          <p:cNvSpPr txBox="1"/>
          <p:nvPr/>
        </p:nvSpPr>
        <p:spPr>
          <a:xfrm>
            <a:off x="7740352" y="3183674"/>
            <a:ext cx="96889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地洞</a:t>
            </a:r>
          </a:p>
        </p:txBody>
      </p:sp>
      <p:sp>
        <p:nvSpPr>
          <p:cNvPr id="24" name="文本框 99"/>
          <p:cNvSpPr txBox="1"/>
          <p:nvPr/>
        </p:nvSpPr>
        <p:spPr>
          <a:xfrm>
            <a:off x="3707904" y="3115592"/>
            <a:ext cx="136815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关窗后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3788913" y="3706894"/>
            <a:ext cx="1206134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481" y="2627441"/>
            <a:ext cx="2076664" cy="1730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370" y="2392435"/>
            <a:ext cx="1721112" cy="2200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19"/>
          <p:cNvCxnSpPr/>
          <p:nvPr/>
        </p:nvCxnSpPr>
        <p:spPr>
          <a:xfrm>
            <a:off x="1960649" y="987574"/>
            <a:ext cx="142055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3311" y="987574"/>
            <a:ext cx="310306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19872" y="1707654"/>
            <a:ext cx="4968552" cy="0"/>
          </a:xfrm>
          <a:prstGeom prst="line">
            <a:avLst/>
          </a:prstGeom>
          <a:ln w="349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2BADDDF-DD50-8C49-833D-C31B86EBD4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363" y="18370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9"/>
          <p:cNvSpPr txBox="1"/>
          <p:nvPr/>
        </p:nvSpPr>
        <p:spPr>
          <a:xfrm>
            <a:off x="7792860" y="1939318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比喻</a:t>
            </a:r>
            <a:endParaRPr lang="zh-CN" altLang="en-US" sz="2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6613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24"/>
          <a:stretch/>
        </p:blipFill>
        <p:spPr bwMode="auto">
          <a:xfrm>
            <a:off x="0" y="-20538"/>
            <a:ext cx="9144000" cy="523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07504" y="3867894"/>
            <a:ext cx="8928992" cy="1323439"/>
          </a:xfrm>
          <a:prstGeom prst="rect">
            <a:avLst/>
          </a:prstGeom>
          <a:solidFill>
            <a:schemeClr val="bg1">
              <a:alpha val="5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于是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乡下人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在屋顶开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一个小方洞，装一块玻璃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，叫作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“天窗”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11960" y="3939902"/>
            <a:ext cx="1224136" cy="64688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8008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67544" y="1131590"/>
            <a:ext cx="8208912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在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，将前排的木板窗打开，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都有了。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，只要木板窗一关，屋子里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。这就需要在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开一个小洞，再装上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，就是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3419" y="123227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暖和的天气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94559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光线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98697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空气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1578" y="1986343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风雨天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199131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冬天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4291768" y="2715766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就像地洞似的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1823419" y="342713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屋顶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443959" y="342713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玻璃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043111" y="415592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天窗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99"/>
          <p:cNvSpPr txBox="1"/>
          <p:nvPr/>
        </p:nvSpPr>
        <p:spPr>
          <a:xfrm>
            <a:off x="1265536" y="483518"/>
            <a:ext cx="6978872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0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请你用下面的句式来说说什么是天窗吧！</a:t>
            </a:r>
          </a:p>
        </p:txBody>
      </p:sp>
    </p:spTree>
    <p:extLst>
      <p:ext uri="{BB962C8B-B14F-4D97-AF65-F5344CB8AC3E}">
        <p14:creationId xmlns:p14="http://schemas.microsoft.com/office/powerpoint/2010/main" val="15652145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3" y="1283810"/>
            <a:ext cx="1936792" cy="27072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48855" y="915566"/>
            <a:ext cx="6120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在什么情况下，小小的天窗成了孩子们“唯一的慰藉”？自由朗读第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4-7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自然段，找出相关语句和同学交流吧！</a:t>
            </a:r>
            <a:endParaRPr lang="zh-CN" altLang="en-US" sz="32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84168" y="4064515"/>
            <a:ext cx="2196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</a:p>
        </p:txBody>
      </p:sp>
    </p:spTree>
    <p:extLst>
      <p:ext uri="{BB962C8B-B14F-4D97-AF65-F5344CB8AC3E}">
        <p14:creationId xmlns:p14="http://schemas.microsoft.com/office/powerpoint/2010/main" val="242099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9"/>
          <p:cNvSpPr txBox="1"/>
          <p:nvPr/>
        </p:nvSpPr>
        <p:spPr>
          <a:xfrm>
            <a:off x="467544" y="2848076"/>
            <a:ext cx="83529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这时候，小小的天窗又是你唯一的慰藉！</a:t>
            </a:r>
          </a:p>
        </p:txBody>
      </p:sp>
      <p:sp>
        <p:nvSpPr>
          <p:cNvPr id="6" name="文本框 99"/>
          <p:cNvSpPr txBox="1"/>
          <p:nvPr/>
        </p:nvSpPr>
        <p:spPr>
          <a:xfrm>
            <a:off x="467544" y="1842959"/>
            <a:ext cx="78488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这时候，小小的天窗是你唯一的慰藉。</a:t>
            </a:r>
          </a:p>
        </p:txBody>
      </p:sp>
      <p:sp>
        <p:nvSpPr>
          <p:cNvPr id="2" name="矩形标注 1"/>
          <p:cNvSpPr/>
          <p:nvPr/>
        </p:nvSpPr>
        <p:spPr>
          <a:xfrm>
            <a:off x="2955665" y="3931191"/>
            <a:ext cx="4569430" cy="584775"/>
          </a:xfrm>
          <a:prstGeom prst="wedgeRectCallout">
            <a:avLst>
              <a:gd name="adj1" fmla="val 28998"/>
              <a:gd name="adj2" fmla="val -125764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只有一个，独一无二的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7613924" y="3931191"/>
            <a:ext cx="1070435" cy="584775"/>
          </a:xfrm>
          <a:prstGeom prst="wedgeRectCallout">
            <a:avLst>
              <a:gd name="adj1" fmla="val -39220"/>
              <a:gd name="adj2" fmla="val -125764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安慰</a:t>
            </a:r>
          </a:p>
        </p:txBody>
      </p:sp>
      <p:sp>
        <p:nvSpPr>
          <p:cNvPr id="3" name="椭圆 2"/>
          <p:cNvSpPr/>
          <p:nvPr/>
        </p:nvSpPr>
        <p:spPr>
          <a:xfrm>
            <a:off x="5644064" y="1845954"/>
            <a:ext cx="936104" cy="6423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948264" y="1845954"/>
            <a:ext cx="966058" cy="6423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标注 13"/>
          <p:cNvSpPr/>
          <p:nvPr/>
        </p:nvSpPr>
        <p:spPr>
          <a:xfrm>
            <a:off x="3401722" y="420477"/>
            <a:ext cx="4115590" cy="927137"/>
          </a:xfrm>
          <a:prstGeom prst="cloudCallout">
            <a:avLst>
              <a:gd name="adj1" fmla="val 36570"/>
              <a:gd name="adj2" fmla="val 9145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为什么这样说？</a:t>
            </a:r>
            <a:endParaRPr lang="zh-CN" altLang="en-US" sz="36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312" y="546815"/>
            <a:ext cx="944007" cy="94589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084168" y="2856787"/>
            <a:ext cx="936104" cy="6423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22366" y="2856787"/>
            <a:ext cx="966058" cy="6423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167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2" grpId="0" animBg="1"/>
      <p:bldP spid="11" grpId="0" animBg="1"/>
      <p:bldP spid="3" grpId="0" animBg="1"/>
      <p:bldP spid="12" grpId="0" animBg="1"/>
      <p:bldP spid="14" grpId="0" animBg="1"/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31733" y="876658"/>
            <a:ext cx="367815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/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阵雨来</a:t>
            </a:r>
            <a:r>
              <a:rPr 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99"/>
          <p:cNvSpPr txBox="1"/>
          <p:nvPr/>
        </p:nvSpPr>
        <p:spPr>
          <a:xfrm>
            <a:off x="4355976" y="630436"/>
            <a:ext cx="468052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晚上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，当你被逼着上床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休息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的时候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47" y="1995686"/>
            <a:ext cx="364687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6" y="1995686"/>
            <a:ext cx="408755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52613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9"/>
          <p:cNvSpPr txBox="1"/>
          <p:nvPr/>
        </p:nvSpPr>
        <p:spPr>
          <a:xfrm>
            <a:off x="2408722" y="915566"/>
            <a:ext cx="6267734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 下雨天不出去，天黑要睡觉是我们都习以为常的，为什么在作者看来需要慰藉呢？让我们带着思考，走进孩子们的内心吧！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83" y="1255315"/>
            <a:ext cx="1936792" cy="270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5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7692" y="483518"/>
            <a:ext cx="8284788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阵雨来了时，孩子们顶喜欢在雨里跑跳，仰着脸看闪电，然而大人们偏就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不许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到屋里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</a:t>
            </a:r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随</a:t>
            </a:r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木板窗的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关闭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，孩子们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就被关在地洞似的屋里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这时候，</a:t>
            </a:r>
            <a:endParaRPr lang="en-US" altLang="zh-CN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小小的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天窗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唯一</a:t>
            </a: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的慰藉。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35954" y="1059582"/>
            <a:ext cx="1696486" cy="4286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64272" y="3003798"/>
            <a:ext cx="5120924" cy="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69707" y="3109486"/>
            <a:ext cx="3171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不许在雨中玩耍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550189" y="3371096"/>
            <a:ext cx="603067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05330" y="3119185"/>
            <a:ext cx="2212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屋里像地洞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12160" y="555526"/>
            <a:ext cx="1261406" cy="50405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6130433" y="3380795"/>
            <a:ext cx="1127182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67488" y="4208770"/>
            <a:ext cx="1781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需要慰藉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4352786"/>
            <a:ext cx="1098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天窗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4734438" y="4731990"/>
            <a:ext cx="2101516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236296" y="3003798"/>
            <a:ext cx="1296144" cy="52322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/>
              <a:t>不开心</a:t>
            </a:r>
            <a:endParaRPr lang="zh-CN" altLang="en-US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4788024" y="4208770"/>
            <a:ext cx="209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唯一的慰藉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370448" y="2069404"/>
            <a:ext cx="3641711" cy="4286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rot="5400000">
            <a:off x="7556843" y="3854392"/>
            <a:ext cx="603067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7471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6" grpId="0"/>
      <p:bldP spid="17" grpId="0" animBg="1"/>
      <p:bldP spid="12" grpId="0"/>
      <p:bldP spid="18" grpId="0"/>
      <p:bldP spid="22" grpId="0" animBg="1"/>
      <p:bldP spid="26" grpId="0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472" y="627534"/>
            <a:ext cx="8249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晚上，当你被逼着上床去“休息”的时候，也许你还忘不了月光下的草地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河滩。你偷偷地从帐子里伸出头来，仰起了脸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。这时候，小小的天窗又是你唯一的慰藉！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22372" y="607368"/>
            <a:ext cx="1088100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071390" y="2011368"/>
            <a:ext cx="2487377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5576" y="2427734"/>
            <a:ext cx="261124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67494" y="2547957"/>
            <a:ext cx="3171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被逼着上床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休息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753119" y="2809567"/>
            <a:ext cx="884655" cy="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64356" y="2557656"/>
            <a:ext cx="3148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忘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不了外面的世界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166939" y="3129806"/>
            <a:ext cx="13110" cy="1127179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289160" y="4256985"/>
            <a:ext cx="1781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需要慰藉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1850" y="4276149"/>
            <a:ext cx="1098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天窗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3513" y="3992746"/>
            <a:ext cx="209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唯一的慰藉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5023513" y="4578914"/>
            <a:ext cx="2031268" cy="8961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927758" y="3371471"/>
            <a:ext cx="935297" cy="52322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不满</a:t>
            </a:r>
          </a:p>
        </p:txBody>
      </p:sp>
      <p:sp>
        <p:nvSpPr>
          <p:cNvPr id="25" name="矩形 24"/>
          <p:cNvSpPr/>
          <p:nvPr/>
        </p:nvSpPr>
        <p:spPr>
          <a:xfrm>
            <a:off x="4521057" y="3373725"/>
            <a:ext cx="1004912" cy="52322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失落</a:t>
            </a:r>
          </a:p>
        </p:txBody>
      </p:sp>
      <p:sp>
        <p:nvSpPr>
          <p:cNvPr id="26" name="椭圆 25"/>
          <p:cNvSpPr/>
          <p:nvPr/>
        </p:nvSpPr>
        <p:spPr>
          <a:xfrm>
            <a:off x="1691680" y="1087745"/>
            <a:ext cx="1236078" cy="47589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7492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20" grpId="0"/>
      <p:bldP spid="22" grpId="0"/>
      <p:bldP spid="23" grpId="0"/>
      <p:bldP spid="27" grpId="0"/>
      <p:bldP spid="19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656" y="0"/>
            <a:ext cx="9200000" cy="51619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59040"/>
            <a:ext cx="2771800" cy="276999"/>
            <a:chOff x="65723" y="59040"/>
            <a:chExt cx="2771800" cy="276999"/>
          </a:xfrm>
        </p:grpSpPr>
        <p:sp>
          <p:nvSpPr>
            <p:cNvPr id="9" name="矩形 8"/>
            <p:cNvSpPr/>
            <p:nvPr/>
          </p:nvSpPr>
          <p:spPr>
            <a:xfrm flipH="1">
              <a:off x="65723" y="83945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66031" y="59040"/>
              <a:ext cx="17235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语文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四年级  下册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906069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9804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7262945" y="3895333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6" action="ppaction://hlinksldjump"/>
          </p:cNvPr>
          <p:cNvSpPr txBox="1"/>
          <p:nvPr/>
        </p:nvSpPr>
        <p:spPr>
          <a:xfrm>
            <a:off x="7275010" y="428731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1" name="TextBox 48"/>
          <p:cNvSpPr txBox="1"/>
          <p:nvPr/>
        </p:nvSpPr>
        <p:spPr>
          <a:xfrm>
            <a:off x="1403648" y="987574"/>
            <a:ext cx="5871362" cy="1838965"/>
          </a:xfrm>
          <a:prstGeom prst="rect">
            <a:avLst/>
          </a:prstGeom>
          <a:solidFill>
            <a:schemeClr val="bg1">
              <a:alpha val="4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11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11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天 窗</a:t>
            </a:r>
            <a:endParaRPr lang="zh-CN" altLang="en-US" sz="115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180" y="0"/>
            <a:ext cx="9180512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709" r="100000">
                        <a14:backgroundMark x1="24919" y1="79155" x2="40453" y2="97183"/>
                        <a14:backgroundMark x1="90291" y1="74648" x2="71197" y2="97746"/>
                        <a14:backgroundMark x1="20065" y1="71268" x2="34304" y2="808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554537"/>
            <a:ext cx="1283581" cy="147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99"/>
          <p:cNvSpPr txBox="1"/>
          <p:nvPr/>
        </p:nvSpPr>
        <p:spPr>
          <a:xfrm>
            <a:off x="323528" y="1002090"/>
            <a:ext cx="813690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如果把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你关在一个黑乎乎的屋子里，你有怎样的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感受？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411760" y="2283718"/>
            <a:ext cx="5112567" cy="2081054"/>
          </a:xfrm>
          <a:prstGeom prst="cloudCallout">
            <a:avLst>
              <a:gd name="adj1" fmla="val 55126"/>
              <a:gd name="adj2" fmla="val 32043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孤独、无聊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、苦闷、不满、失落</a:t>
            </a:r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……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7885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565829" y="1203598"/>
            <a:ext cx="8284788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阵雨来了时，孩子们顶喜欢在雨里跑跳，仰着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脸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孩子们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就被关在地洞似的屋里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这时候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，小小的天窗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唯一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的慰藉。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2842939"/>
            <a:ext cx="8249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晚上，当你被逼着上床去“休息”的时候，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偷偷地从帐子里伸出头来，仰起了脸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。这时候，小小的天窗又是你唯一的慰藉！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8028384" y="1779662"/>
            <a:ext cx="1008112" cy="500137"/>
          </a:xfrm>
          <a:prstGeom prst="rect">
            <a:avLst/>
          </a:prstGeom>
          <a:solidFill>
            <a:srgbClr val="00B050">
              <a:alpha val="27000"/>
            </a:srgbClr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缓读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894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64088" y="2138114"/>
            <a:ext cx="23762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11760" y="3723878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3"/>
          <p:cNvSpPr txBox="1"/>
          <p:nvPr/>
        </p:nvSpPr>
        <p:spPr>
          <a:xfrm>
            <a:off x="338422" y="2715766"/>
            <a:ext cx="1008112" cy="500137"/>
          </a:xfrm>
          <a:prstGeom prst="rect">
            <a:avLst/>
          </a:prstGeom>
          <a:solidFill>
            <a:srgbClr val="00B050">
              <a:alpha val="27000"/>
            </a:srgbClr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 algn="ctr"/>
            <a:r>
              <a:rPr lang="zh-CN" altLang="en-US" dirty="0"/>
              <a:t>轻读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55576" y="2548186"/>
            <a:ext cx="5796644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51720" y="4227934"/>
            <a:ext cx="5004556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3"/>
          <p:cNvSpPr txBox="1"/>
          <p:nvPr/>
        </p:nvSpPr>
        <p:spPr>
          <a:xfrm>
            <a:off x="2123728" y="4405446"/>
            <a:ext cx="5184576" cy="500137"/>
          </a:xfrm>
          <a:prstGeom prst="rect">
            <a:avLst/>
          </a:prstGeom>
          <a:solidFill>
            <a:srgbClr val="00B050">
              <a:alpha val="27000"/>
            </a:srgbClr>
          </a:solidFill>
          <a:ln>
            <a:noFill/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/>
              <a:t>节奏舒缓，仿佛进入</a:t>
            </a:r>
            <a:r>
              <a:rPr lang="zh-CN" altLang="en-US"/>
              <a:t>想象</a:t>
            </a:r>
            <a:r>
              <a:rPr lang="zh-CN" altLang="en-US" smtClean="0"/>
              <a:t>世界</a:t>
            </a:r>
            <a:r>
              <a:rPr lang="zh-CN" altLang="en-US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9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9"/>
          <p:cNvSpPr txBox="1"/>
          <p:nvPr/>
        </p:nvSpPr>
        <p:spPr>
          <a:xfrm>
            <a:off x="2408722" y="1347614"/>
            <a:ext cx="6267734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和第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自然段主要写了什么？试着用两个自然段中的一句话来概括大意吧！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30" y="1447229"/>
            <a:ext cx="1936792" cy="270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682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848916"/>
            <a:ext cx="7596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小小的天窗会使你的想象锐利起来。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1779662"/>
            <a:ext cx="8986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夜的美丽神奇，立刻会在你的想象中展开。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2859782"/>
            <a:ext cx="864095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天窗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凭什么能够让孩子的想象锐利起来？孩子们是怎么从天窗中看到夜的神奇的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？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下节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课我们一起来学习！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2987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495" y="838506"/>
            <a:ext cx="4304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宋体" pitchFamily="2" charset="-122"/>
              </a:rPr>
              <a:t>一、看拼音，写词语。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90010" y="3049798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ruì lì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6184" y="1760220"/>
            <a:ext cx="2082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shǎn shuò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9900" y="2428874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54828" y="2428874"/>
            <a:ext cx="2173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13764" y="3571851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67701" y="2428874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83948" y="304979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è  bà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9120" y="3571851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42976" y="2355726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 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70006" y="2355726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 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59551" y="2355726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 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2005" y="3571882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 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26840" y="3571882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 利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51949" y="3049798"/>
            <a:ext cx="1632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biān fú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85228" y="3571851"/>
            <a:ext cx="2662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50374" y="3571882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 蝠</a:t>
            </a:r>
          </a:p>
        </p:txBody>
      </p:sp>
      <p:sp>
        <p:nvSpPr>
          <p:cNvPr id="2" name="矩形 1"/>
          <p:cNvSpPr/>
          <p:nvPr/>
        </p:nvSpPr>
        <p:spPr>
          <a:xfrm>
            <a:off x="971600" y="1760220"/>
            <a:ext cx="84319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b="1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wèi   </a:t>
            </a:r>
            <a:endParaRPr lang="en-US" altLang="en-US" sz="3200" b="1" dirty="0"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71345" y="1760220"/>
            <a:ext cx="77457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b="1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 </a:t>
            </a:r>
            <a:r>
              <a:rPr lang="en-US" sz="3000" b="1" dirty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  <a:sym typeface="+mn-ea"/>
              </a:rPr>
              <a:t>jiè</a:t>
            </a:r>
            <a:r>
              <a:rPr lang="en-US" sz="3000" b="1" dirty="0">
                <a:latin typeface="汉语拼音" pitchFamily="34" charset="0"/>
                <a:ea typeface="微软雅黑" panose="020B0503020204020204" charset="-122"/>
                <a:cs typeface="汉语拼音" pitchFamily="34" charset="0"/>
                <a:sym typeface="+mn-ea"/>
              </a:rPr>
              <a:t> </a:t>
            </a:r>
            <a:endParaRPr lang="en-US" sz="3000" b="1" dirty="0">
              <a:latin typeface="汉语拼音" pitchFamily="34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52606" y="1760220"/>
            <a:ext cx="150019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hé</a:t>
            </a:r>
            <a:r>
              <a:rPr lang="en-US" altLang="zh-CN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3200" b="1" dirty="0" smtClean="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 </a:t>
            </a:r>
            <a:r>
              <a:rPr lang="en-US" altLang="zh-CN" sz="3200" b="1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tān</a:t>
            </a:r>
            <a:endParaRPr lang="en-US" altLang="zh-CN" sz="3200" b="1" dirty="0"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0621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980" y="846750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二、根据意思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写词语。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980" y="1823084"/>
            <a:ext cx="8773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感觉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灵敏。                （    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924" y="2595631"/>
            <a:ext cx="8771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奇异而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虚幻。              （    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924" y="3437587"/>
            <a:ext cx="8528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用武力或其他手段彻底清除。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（    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0860" y="18230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锐利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0860" y="2630335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奇幻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0860" y="343758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扫荡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07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561448"/>
            <a:ext cx="8208912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三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、说一说：成为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孩子们心灵慰藉的天窗是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什么样子的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3251" y="1985484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小方洞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2610" y="2711350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开在屋顶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53950" y="3414709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透过光亮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7" r="34234" b="25124"/>
          <a:stretch>
            <a:fillRect/>
          </a:stretch>
        </p:blipFill>
        <p:spPr bwMode="auto">
          <a:xfrm>
            <a:off x="3923926" y="1686276"/>
            <a:ext cx="3528393" cy="2548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hlinkClick r:id="rId4" action="ppaction://hlinkfile"/>
            <a:extLst>
              <a:ext uri="{FF2B5EF4-FFF2-40B4-BE49-F238E27FC236}">
                <a16:creationId xmlns:a16="http://schemas.microsoft.com/office/drawing/2014/main" xmlns="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015" y="422446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351825"/>
            <a:ext cx="351070" cy="38016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207871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624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539552" y="1347614"/>
            <a:ext cx="8280920" cy="302390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上节课我们知道了乡下老屋的独特设计</a:t>
            </a:r>
            <a:r>
              <a:rPr lang="en-US" altLang="zh-CN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天窗，并体会到了孩子们被关在黑屋中的孤独感受。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孩子们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会一直这样“孤独”下去吗？他们是如何从天窗中获得慰藉的呢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？这节课我们一起来学习吧！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229061"/>
            <a:ext cx="7848872" cy="1651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默读课文，体会孩子们从天窗中获得的乐趣，理解为什么天窗会成了孩子们“唯一的慰藉”。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683568" y="3152777"/>
            <a:ext cx="7848872" cy="1651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能理解孩子们是如何借助天窗从“无”中看到“有”的，从“虚”中看到“实”的。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61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55" y="1497000"/>
            <a:ext cx="1838292" cy="25695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49852" y="1487562"/>
            <a:ext cx="60825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自由朗读第</a:t>
            </a:r>
            <a:r>
              <a:rPr lang="en-US" altLang="zh-CN" sz="3200" b="1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自然段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，思考：透过天窗，孩子们看到了什么？听到了什么？又想象到了什么？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6194" y="353874"/>
            <a:ext cx="2319582" cy="561692"/>
            <a:chOff x="236194" y="411510"/>
            <a:chExt cx="231958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531465"/>
            <a:ext cx="7848872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认识“慰、藉”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个生字，读准多音字“卜”，会写“慰、藉”等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个字，掌握“慰藉、扫荡”等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个词语。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929938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683568" y="3085561"/>
            <a:ext cx="7848872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了解天窗的相关知识，能说出课文的主要内容。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4165681"/>
            <a:ext cx="7848872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能初步体会课文表达的情感。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>
            <a:extLst>
              <a:ext uri="{FF2B5EF4-FFF2-40B4-BE49-F238E27FC236}">
                <a16:creationId xmlns:a16="http://schemas.microsoft.com/office/drawing/2014/main" xmlns="" id="{9FDC4D59-C4EE-164C-8F2E-F8055F73027B}"/>
              </a:ext>
            </a:extLst>
          </p:cNvPr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3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5576" y="1618803"/>
            <a:ext cx="828092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那小小的玻璃，你会看见雨脚在那里卜落卜落跳，你会看见带子似的</a:t>
            </a:r>
            <a:r>
              <a:rPr 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一瞥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56200" y="1779662"/>
            <a:ext cx="813294" cy="54451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588224" y="2454156"/>
            <a:ext cx="781270" cy="54964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576" y="219254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bǔ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上箭头 5"/>
          <p:cNvSpPr/>
          <p:nvPr/>
        </p:nvSpPr>
        <p:spPr>
          <a:xfrm rot="2396688">
            <a:off x="3514349" y="1181983"/>
            <a:ext cx="233391" cy="681752"/>
          </a:xfrm>
          <a:prstGeom prst="up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737" y="123478"/>
            <a:ext cx="2241872" cy="1681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椭圆 9"/>
          <p:cNvSpPr/>
          <p:nvPr/>
        </p:nvSpPr>
        <p:spPr>
          <a:xfrm>
            <a:off x="6556200" y="915079"/>
            <a:ext cx="1296145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欢快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40852" y="3003798"/>
            <a:ext cx="2024397" cy="5073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上箭头 12"/>
          <p:cNvSpPr/>
          <p:nvPr/>
        </p:nvSpPr>
        <p:spPr>
          <a:xfrm rot="3612586" flipV="1">
            <a:off x="7048514" y="3147941"/>
            <a:ext cx="311515" cy="698351"/>
          </a:xfrm>
          <a:prstGeom prst="upArrow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369494" y="3095244"/>
            <a:ext cx="67926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091952" y="3151920"/>
            <a:ext cx="1873297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速度快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24059" y="4042971"/>
            <a:ext cx="2906985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眨眼、逗趣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84" y="3188463"/>
            <a:ext cx="2559846" cy="1720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3"/>
          <p:cNvSpPr txBox="1"/>
          <p:nvPr/>
        </p:nvSpPr>
        <p:spPr>
          <a:xfrm>
            <a:off x="212172" y="401547"/>
            <a:ext cx="1457360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3200"/>
              <a:t>看到</a:t>
            </a:r>
            <a:r>
              <a:rPr lang="zh-CN" altLang="en-US" sz="3200" smtClean="0"/>
              <a:t>的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212172" y="1122879"/>
            <a:ext cx="1457360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听到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1636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/>
      <p:bldP spid="6" grpId="0" animBg="1"/>
      <p:bldP spid="10" grpId="0" animBg="1"/>
      <p:bldP spid="13" grpId="0" animBg="1"/>
      <p:bldP spid="18" grpId="0" animBg="1"/>
      <p:bldP spid="19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1043900"/>
            <a:ext cx="8352928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这雨，这风，这雷，这电，怎样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猛厉地扫荡了这世界，你想象它们的威力比你在露天真实感到的要大十倍百倍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。小小的天窗会使你的想象锐利起来！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444144"/>
            <a:ext cx="3203848" cy="1711596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2932500" y="1562477"/>
            <a:ext cx="56886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85788" y="2108980"/>
            <a:ext cx="82346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4928" y="2571750"/>
            <a:ext cx="57272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7544" y="3229143"/>
            <a:ext cx="7022985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 smtClean="0">
                <a:latin typeface="黑体" pitchFamily="49" charset="-122"/>
                <a:ea typeface="黑体" pitchFamily="49" charset="-122"/>
              </a:rPr>
              <a:t>    “扫荡”给了你怎样的感觉？为什么通过天窗感受到的风雨雷电的威力，比在露天真实感受到的要大十倍百倍？</a:t>
            </a:r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2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3707904" y="427564"/>
            <a:ext cx="1872208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想象到的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3220" y="645345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扫荡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：彻底清除。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374890"/>
            <a:ext cx="7920880" cy="255454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    通过天窗，你想象到（扫荡）</a:t>
            </a:r>
            <a:r>
              <a:rPr lang="en-US" altLang="zh-CN" dirty="0"/>
              <a:t>=</a:t>
            </a:r>
          </a:p>
          <a:p>
            <a:r>
              <a:rPr lang="en-US" altLang="zh-CN" dirty="0"/>
              <a:t>     </a:t>
            </a:r>
            <a:r>
              <a:rPr lang="zh-CN" altLang="en-US" dirty="0"/>
              <a:t>这雨（倾盆大雨、瓢泼大雨</a:t>
            </a:r>
            <a:r>
              <a:rPr lang="en-US" altLang="zh-CN" dirty="0"/>
              <a:t>……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    +</a:t>
            </a:r>
            <a:r>
              <a:rPr lang="zh-CN" altLang="en-US" dirty="0"/>
              <a:t>这风（狂风大作、呼啸的风</a:t>
            </a:r>
            <a:r>
              <a:rPr lang="en-US" altLang="zh-CN" dirty="0"/>
              <a:t>……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    +</a:t>
            </a:r>
            <a:r>
              <a:rPr lang="zh-CN" altLang="en-US" dirty="0"/>
              <a:t>这雷（轰隆轰隆、震天响</a:t>
            </a:r>
            <a:r>
              <a:rPr lang="en-US" altLang="zh-CN" dirty="0"/>
              <a:t>……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    +</a:t>
            </a:r>
            <a:r>
              <a:rPr lang="zh-CN" altLang="en-US" dirty="0"/>
              <a:t>这电（划破夜空、劈开夜空</a:t>
            </a:r>
            <a:r>
              <a:rPr lang="en-US" altLang="zh-CN" dirty="0"/>
              <a:t>……</a:t>
            </a:r>
            <a:r>
              <a:rPr lang="zh-CN" altLang="en-US" dirty="0"/>
              <a:t>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0" y="680378"/>
            <a:ext cx="370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风雨雷电的威力很大。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044710" y="759190"/>
            <a:ext cx="383274" cy="403446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000990" y="123738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露天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雨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闪电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1880" y="1832506"/>
            <a:ext cx="1627369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加入想象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78209" y="3993907"/>
            <a:ext cx="8270255" cy="95410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/>
              <a:t>    所见有限，想象</a:t>
            </a:r>
            <a:r>
              <a:rPr lang="zh-CN" altLang="en-US" sz="2800" smtClean="0"/>
              <a:t>无限</a:t>
            </a:r>
            <a:r>
              <a:rPr lang="en-US" altLang="zh-CN" sz="2800" smtClean="0"/>
              <a:t>:</a:t>
            </a:r>
            <a:r>
              <a:rPr lang="zh-CN" altLang="en-US" sz="2800" smtClean="0"/>
              <a:t>天窗</a:t>
            </a:r>
            <a:r>
              <a:rPr lang="zh-CN" altLang="en-US" sz="2800"/>
              <a:t>就像放大镜</a:t>
            </a:r>
            <a:r>
              <a:rPr lang="zh-CN" altLang="en-US" sz="2800" dirty="0"/>
              <a:t>，调动了我们各种感官，使我们对风雨的感受更加敏锐。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288" y="1515000"/>
            <a:ext cx="2304256" cy="1431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03" y="1516734"/>
            <a:ext cx="2317201" cy="1431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3" y="1525401"/>
            <a:ext cx="2162860" cy="1433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965569" y="2949238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09785" y="2949238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雨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729" y="1523668"/>
            <a:ext cx="1914243" cy="14354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5110367" y="2949238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58452" y="2949238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电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3491880" y="3489851"/>
            <a:ext cx="1656184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想象锐利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96" y="393507"/>
            <a:ext cx="9073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    “小小的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天窗会使你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的想象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锐利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起来”与“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小小的天窗会使你的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想象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丰富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起来”相比，哪一种表达更好呢？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9323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8" grpId="0"/>
      <p:bldP spid="19" grpId="0"/>
      <p:bldP spid="2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2485221"/>
            <a:ext cx="8352928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那小小的玻璃，你会看见雨脚在那里卜落卜落跳，你会看见带子似的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一瞥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你想象到这雨，这风，这雷，这电，怎样猛厉地扫荡了这世界，你想象它们的威力比你在露天真实感到的要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大十倍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百倍。小小的天窗会使你的想象锐利起来！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5915" y="1156001"/>
            <a:ext cx="8000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让我们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伴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着音乐，在想象中再读这段话，感受孩子们内心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的世界吧！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2439" y1="87500" x2="42439" y2="87500"/>
                        <a14:foregroundMark x1="62439" y1="82143" x2="62439" y2="82143"/>
                        <a14:foregroundMark x1="28780" y1="89286" x2="28780" y2="89286"/>
                        <a14:foregroundMark x1="10732" y1="91071" x2="79024" y2="85714"/>
                        <a14:foregroundMark x1="82927" y1="89286" x2="82927" y2="89286"/>
                        <a14:foregroundMark x1="42439" y1="85714" x2="42439" y2="8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72" y="458900"/>
            <a:ext cx="850943" cy="697101"/>
          </a:xfrm>
          <a:prstGeom prst="rect">
            <a:avLst/>
          </a:prstGeom>
        </p:spPr>
      </p:pic>
      <p:sp>
        <p:nvSpPr>
          <p:cNvPr id="5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4" y="555526"/>
            <a:ext cx="4644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405708" y="1805308"/>
            <a:ext cx="1669337" cy="517642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伴读音乐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伴读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41612" y="1805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879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43808" y="1024447"/>
            <a:ext cx="5832648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体会了第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自然段中孩子们锐利的想象，请你运用学习第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自然段的方法，再读第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自然段，思考：作者透过天窗看到了什么，又想到了什么？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78610"/>
            <a:ext cx="1966900" cy="274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647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699542"/>
            <a:ext cx="72152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你会从那小玻璃上面的一粒星，一朵云，想象到无数闪闪烁烁可爱的星，无数像山似的、马似的、巨人似的奇幻的云彩；你会从那小玻璃上面掠过的一条黑影，想象到这也许是灰色的蝙蝠，也许是会唱歌的夜莺，也许是霸气十足的猫头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86314" y="770980"/>
            <a:ext cx="1143008" cy="4286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215074" y="770980"/>
            <a:ext cx="1071570" cy="4286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786182" y="2056864"/>
            <a:ext cx="1428760" cy="4286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619672" y="1628236"/>
            <a:ext cx="5666972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1472" y="2066106"/>
            <a:ext cx="53578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71472" y="2914120"/>
            <a:ext cx="678661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71472" y="3363838"/>
            <a:ext cx="346474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643702" y="2485492"/>
            <a:ext cx="7143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3"/>
          <p:cNvSpPr txBox="1"/>
          <p:nvPr/>
        </p:nvSpPr>
        <p:spPr>
          <a:xfrm>
            <a:off x="7452320" y="770816"/>
            <a:ext cx="1440160" cy="224676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/>
              <a:t>天窗变换成了神奇浪漫</a:t>
            </a:r>
            <a:r>
              <a:rPr lang="zh-CN" altLang="en-US"/>
              <a:t>的</a:t>
            </a:r>
            <a:r>
              <a:rPr lang="zh-CN" altLang="en-US" smtClean="0"/>
              <a:t>星空</a:t>
            </a:r>
            <a:r>
              <a:rPr lang="zh-CN" altLang="en-US"/>
              <a:t>。</a:t>
            </a:r>
            <a:endParaRPr lang="zh-CN" altLang="en-US" dirty="0"/>
          </a:p>
        </p:txBody>
      </p:sp>
      <p:sp>
        <p:nvSpPr>
          <p:cNvPr id="19" name="文本框 3"/>
          <p:cNvSpPr txBox="1"/>
          <p:nvPr/>
        </p:nvSpPr>
        <p:spPr>
          <a:xfrm>
            <a:off x="657490" y="3507854"/>
            <a:ext cx="3271568" cy="95410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 algn="l"/>
            <a:r>
              <a:rPr lang="zh-CN" altLang="en-US" dirty="0"/>
              <a:t>乡下孩子想象的丰富</a:t>
            </a:r>
            <a:r>
              <a:rPr lang="zh-CN" altLang="en-US"/>
              <a:t>与</a:t>
            </a:r>
            <a:r>
              <a:rPr lang="zh-CN" altLang="en-US" smtClean="0"/>
              <a:t>活泼。</a:t>
            </a:r>
            <a:endParaRPr lang="zh-CN" altLang="en-US" dirty="0"/>
          </a:p>
        </p:txBody>
      </p:sp>
      <p:sp>
        <p:nvSpPr>
          <p:cNvPr id="22" name="文本框 3"/>
          <p:cNvSpPr txBox="1"/>
          <p:nvPr/>
        </p:nvSpPr>
        <p:spPr>
          <a:xfrm>
            <a:off x="4180752" y="3363838"/>
            <a:ext cx="4711728" cy="138499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mtClean="0"/>
              <a:t>孩子一直</a:t>
            </a:r>
            <a:r>
              <a:rPr lang="zh-CN" altLang="en-US" dirty="0"/>
              <a:t>看着天窗，忽然发现黑影，</a:t>
            </a:r>
            <a:r>
              <a:rPr lang="zh-CN" altLang="en-US"/>
              <a:t>给</a:t>
            </a:r>
            <a:r>
              <a:rPr lang="zh-CN" altLang="en-US" smtClean="0"/>
              <a:t>孩子带来</a:t>
            </a:r>
            <a:r>
              <a:rPr lang="zh-CN" altLang="en-US" dirty="0"/>
              <a:t>了惊奇</a:t>
            </a:r>
            <a:r>
              <a:rPr lang="zh-CN" altLang="en-US"/>
              <a:t>与</a:t>
            </a:r>
            <a:r>
              <a:rPr lang="zh-CN" altLang="en-US" smtClean="0"/>
              <a:t>神秘。</a:t>
            </a:r>
            <a:endParaRPr lang="zh-CN" altLang="en-US" dirty="0"/>
          </a:p>
        </p:txBody>
      </p:sp>
      <p:sp>
        <p:nvSpPr>
          <p:cNvPr id="20" name="文本框 3"/>
          <p:cNvSpPr txBox="1"/>
          <p:nvPr/>
        </p:nvSpPr>
        <p:spPr>
          <a:xfrm>
            <a:off x="2471698" y="195486"/>
            <a:ext cx="1457360" cy="55399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sz="3000"/>
              <a:t>看到</a:t>
            </a:r>
            <a:r>
              <a:rPr lang="zh-CN" altLang="en-US" sz="3000" smtClean="0"/>
              <a:t>的</a:t>
            </a:r>
            <a:endParaRPr lang="zh-CN" altLang="en-US" sz="3000" dirty="0"/>
          </a:p>
        </p:txBody>
      </p:sp>
      <p:sp>
        <p:nvSpPr>
          <p:cNvPr id="23" name="矩形 22"/>
          <p:cNvSpPr/>
          <p:nvPr/>
        </p:nvSpPr>
        <p:spPr>
          <a:xfrm>
            <a:off x="4400524" y="195486"/>
            <a:ext cx="1457360" cy="55399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smtClean="0">
                <a:latin typeface="宋体" panose="02010600030101010101" pitchFamily="2" charset="-122"/>
                <a:ea typeface="宋体" panose="02010600030101010101" pitchFamily="2" charset="-122"/>
              </a:rPr>
              <a:t>想到的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58136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1" grpId="0" animBg="1"/>
      <p:bldP spid="19" grpId="0" animBg="1"/>
      <p:bldP spid="22" grpId="0" animBg="1"/>
      <p:bldP spid="2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3080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60" y="1164808"/>
            <a:ext cx="3611370" cy="2434218"/>
          </a:xfrm>
          <a:prstGeom prst="rect">
            <a:avLst/>
          </a:prstGeom>
          <a:ln/>
          <a:effectLst>
            <a:glow rad="101600">
              <a:schemeClr val="bg1"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30828"/>
            <a:ext cx="2952328" cy="15772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7664" y="195486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10" y="1492475"/>
            <a:ext cx="535646" cy="39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332918" y="205674"/>
            <a:ext cx="1510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朵云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384" y="1275606"/>
            <a:ext cx="3322339" cy="2250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矩形 23"/>
          <p:cNvSpPr/>
          <p:nvPr/>
        </p:nvSpPr>
        <p:spPr>
          <a:xfrm>
            <a:off x="5004048" y="300632"/>
            <a:ext cx="3923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无数闪闪烁烁可爱的星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16016" y="321499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无数像山似的、马似的、巨人似的奇幻的云彩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935" y="1275606"/>
            <a:ext cx="4104265" cy="2218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11" y="1250541"/>
            <a:ext cx="2511468" cy="2240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382876" y="4440207"/>
            <a:ext cx="2316916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/>
              <a:t>美丽神奇</a:t>
            </a:r>
          </a:p>
        </p:txBody>
      </p:sp>
    </p:spTree>
    <p:extLst>
      <p:ext uri="{BB962C8B-B14F-4D97-AF65-F5344CB8AC3E}">
        <p14:creationId xmlns:p14="http://schemas.microsoft.com/office/powerpoint/2010/main" val="27237457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3" grpId="0"/>
      <p:bldP spid="23" grpId="1"/>
      <p:bldP spid="24" grpId="0"/>
      <p:bldP spid="24" grpId="1"/>
      <p:bldP spid="25" grpId="0"/>
      <p:bldP spid="25" grpId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30805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60" y="1164808"/>
            <a:ext cx="3611370" cy="2434218"/>
          </a:xfrm>
          <a:prstGeom prst="rect">
            <a:avLst/>
          </a:prstGeom>
          <a:ln/>
          <a:effectLst>
            <a:glow rad="101600">
              <a:schemeClr val="bg1"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30828"/>
            <a:ext cx="2952328" cy="1577226"/>
          </a:xfrm>
          <a:prstGeom prst="rect">
            <a:avLst/>
          </a:prstGeom>
        </p:spPr>
      </p:pic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41857" y="4196275"/>
            <a:ext cx="2157935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惊奇神秘</a:t>
            </a:r>
          </a:p>
        </p:txBody>
      </p:sp>
      <p:sp>
        <p:nvSpPr>
          <p:cNvPr id="28" name="矩形 27"/>
          <p:cNvSpPr/>
          <p:nvPr/>
        </p:nvSpPr>
        <p:spPr>
          <a:xfrm>
            <a:off x="1187624" y="464354"/>
            <a:ext cx="1870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一条黑影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70587" y="2028970"/>
            <a:ext cx="590924" cy="851338"/>
          </a:xfrm>
          <a:custGeom>
            <a:avLst/>
            <a:gdLst>
              <a:gd name="connsiteX0" fmla="*/ 236483 w 590924"/>
              <a:gd name="connsiteY0" fmla="*/ 0 h 851338"/>
              <a:gd name="connsiteX1" fmla="*/ 236483 w 590924"/>
              <a:gd name="connsiteY1" fmla="*/ 0 h 851338"/>
              <a:gd name="connsiteX2" fmla="*/ 378373 w 590924"/>
              <a:gd name="connsiteY2" fmla="*/ 94593 h 851338"/>
              <a:gd name="connsiteX3" fmla="*/ 441435 w 590924"/>
              <a:gd name="connsiteY3" fmla="*/ 126124 h 851338"/>
              <a:gd name="connsiteX4" fmla="*/ 536028 w 590924"/>
              <a:gd name="connsiteY4" fmla="*/ 189186 h 851338"/>
              <a:gd name="connsiteX5" fmla="*/ 551793 w 590924"/>
              <a:gd name="connsiteY5" fmla="*/ 378373 h 851338"/>
              <a:gd name="connsiteX6" fmla="*/ 567559 w 590924"/>
              <a:gd name="connsiteY6" fmla="*/ 520262 h 851338"/>
              <a:gd name="connsiteX7" fmla="*/ 520262 w 590924"/>
              <a:gd name="connsiteY7" fmla="*/ 536028 h 851338"/>
              <a:gd name="connsiteX8" fmla="*/ 441435 w 590924"/>
              <a:gd name="connsiteY8" fmla="*/ 567559 h 851338"/>
              <a:gd name="connsiteX9" fmla="*/ 268014 w 590924"/>
              <a:gd name="connsiteY9" fmla="*/ 630621 h 851338"/>
              <a:gd name="connsiteX10" fmla="*/ 173421 w 590924"/>
              <a:gd name="connsiteY10" fmla="*/ 677917 h 851338"/>
              <a:gd name="connsiteX11" fmla="*/ 141890 w 590924"/>
              <a:gd name="connsiteY11" fmla="*/ 740979 h 851338"/>
              <a:gd name="connsiteX12" fmla="*/ 63062 w 590924"/>
              <a:gd name="connsiteY12" fmla="*/ 851338 h 851338"/>
              <a:gd name="connsiteX13" fmla="*/ 0 w 590924"/>
              <a:gd name="connsiteY13" fmla="*/ 788276 h 851338"/>
              <a:gd name="connsiteX14" fmla="*/ 31531 w 590924"/>
              <a:gd name="connsiteY14" fmla="*/ 504497 h 851338"/>
              <a:gd name="connsiteX15" fmla="*/ 78828 w 590924"/>
              <a:gd name="connsiteY15" fmla="*/ 441435 h 851338"/>
              <a:gd name="connsiteX16" fmla="*/ 204952 w 590924"/>
              <a:gd name="connsiteY16" fmla="*/ 394138 h 851338"/>
              <a:gd name="connsiteX17" fmla="*/ 252249 w 590924"/>
              <a:gd name="connsiteY17" fmla="*/ 378373 h 851338"/>
              <a:gd name="connsiteX18" fmla="*/ 236483 w 590924"/>
              <a:gd name="connsiteY18" fmla="*/ 268014 h 851338"/>
              <a:gd name="connsiteX19" fmla="*/ 189187 w 590924"/>
              <a:gd name="connsiteY19" fmla="*/ 157655 h 851338"/>
              <a:gd name="connsiteX20" fmla="*/ 189187 w 590924"/>
              <a:gd name="connsiteY20" fmla="*/ 47297 h 851338"/>
              <a:gd name="connsiteX21" fmla="*/ 236483 w 590924"/>
              <a:gd name="connsiteY21" fmla="*/ 0 h 8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924" h="851338">
                <a:moveTo>
                  <a:pt x="236483" y="0"/>
                </a:moveTo>
                <a:lnTo>
                  <a:pt x="236483" y="0"/>
                </a:lnTo>
                <a:cubicBezTo>
                  <a:pt x="283780" y="31531"/>
                  <a:pt x="329962" y="64802"/>
                  <a:pt x="378373" y="94593"/>
                </a:cubicBezTo>
                <a:cubicBezTo>
                  <a:pt x="398389" y="106910"/>
                  <a:pt x="422311" y="112464"/>
                  <a:pt x="441435" y="126124"/>
                </a:cubicBezTo>
                <a:cubicBezTo>
                  <a:pt x="544767" y="199933"/>
                  <a:pt x="434571" y="155369"/>
                  <a:pt x="536028" y="189186"/>
                </a:cubicBezTo>
                <a:cubicBezTo>
                  <a:pt x="541283" y="252248"/>
                  <a:pt x="540131" y="316176"/>
                  <a:pt x="551793" y="378373"/>
                </a:cubicBezTo>
                <a:cubicBezTo>
                  <a:pt x="564928" y="448427"/>
                  <a:pt x="622571" y="437744"/>
                  <a:pt x="567559" y="520262"/>
                </a:cubicBezTo>
                <a:cubicBezTo>
                  <a:pt x="558341" y="534089"/>
                  <a:pt x="535822" y="530193"/>
                  <a:pt x="520262" y="536028"/>
                </a:cubicBezTo>
                <a:cubicBezTo>
                  <a:pt x="493764" y="545965"/>
                  <a:pt x="468031" y="557888"/>
                  <a:pt x="441435" y="567559"/>
                </a:cubicBezTo>
                <a:cubicBezTo>
                  <a:pt x="387478" y="587180"/>
                  <a:pt x="320241" y="604508"/>
                  <a:pt x="268014" y="630621"/>
                </a:cubicBezTo>
                <a:cubicBezTo>
                  <a:pt x="145770" y="691743"/>
                  <a:pt x="292301" y="638292"/>
                  <a:pt x="173421" y="677917"/>
                </a:cubicBezTo>
                <a:cubicBezTo>
                  <a:pt x="162911" y="698938"/>
                  <a:pt x="155991" y="722178"/>
                  <a:pt x="141890" y="740979"/>
                </a:cubicBezTo>
                <a:cubicBezTo>
                  <a:pt x="52114" y="860681"/>
                  <a:pt x="96594" y="750745"/>
                  <a:pt x="63062" y="851338"/>
                </a:cubicBezTo>
                <a:cubicBezTo>
                  <a:pt x="42042" y="788275"/>
                  <a:pt x="63063" y="809296"/>
                  <a:pt x="0" y="788276"/>
                </a:cubicBezTo>
                <a:cubicBezTo>
                  <a:pt x="10510" y="693683"/>
                  <a:pt x="10438" y="597305"/>
                  <a:pt x="31531" y="504497"/>
                </a:cubicBezTo>
                <a:cubicBezTo>
                  <a:pt x="37354" y="478874"/>
                  <a:pt x="60248" y="460015"/>
                  <a:pt x="78828" y="441435"/>
                </a:cubicBezTo>
                <a:cubicBezTo>
                  <a:pt x="122082" y="398181"/>
                  <a:pt x="144792" y="409178"/>
                  <a:pt x="204952" y="394138"/>
                </a:cubicBezTo>
                <a:cubicBezTo>
                  <a:pt x="221074" y="390107"/>
                  <a:pt x="236483" y="383628"/>
                  <a:pt x="252249" y="378373"/>
                </a:cubicBezTo>
                <a:cubicBezTo>
                  <a:pt x="246994" y="341587"/>
                  <a:pt x="247161" y="303607"/>
                  <a:pt x="236483" y="268014"/>
                </a:cubicBezTo>
                <a:cubicBezTo>
                  <a:pt x="198776" y="142324"/>
                  <a:pt x="202866" y="308128"/>
                  <a:pt x="189187" y="157655"/>
                </a:cubicBezTo>
                <a:cubicBezTo>
                  <a:pt x="185857" y="121020"/>
                  <a:pt x="189187" y="84083"/>
                  <a:pt x="189187" y="47297"/>
                </a:cubicBezTo>
                <a:lnTo>
                  <a:pt x="2364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76056" y="464354"/>
            <a:ext cx="3700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蝙蝠、夜莺、猫头鹰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2632"/>
            <a:ext cx="2005786" cy="160139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825" r="100000">
                        <a14:foregroundMark x1="78947" y1="16309" x2="78947" y2="16309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66611"/>
            <a:ext cx="872881" cy="14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70" b="100000" l="9804" r="99782">
                        <a14:backgroundMark x1="72331" y1="93353" x2="72331" y2="93353"/>
                        <a14:backgroundMark x1="61656" y1="93353" x2="61656" y2="93353"/>
                        <a14:backgroundMark x1="47059" y1="96375" x2="97821" y2="93353"/>
                        <a14:backgroundMark x1="56427" y1="71299" x2="56427" y2="71299"/>
                        <a14:backgroundMark x1="60784" y1="77341" x2="60784" y2="77341"/>
                        <a14:backgroundMark x1="61656" y1="72810" x2="61656" y2="72810"/>
                        <a14:backgroundMark x1="61656" y1="70393" x2="61656" y2="70393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77783" y="1244460"/>
            <a:ext cx="1954655" cy="140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4581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18895E-6 L 0.35017 -0.229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11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  <p:bldP spid="26" grpId="0" animBg="1"/>
      <p:bldP spid="26" grpId="1" animBg="1"/>
      <p:bldP spid="26" grpId="2" animBg="1"/>
      <p:bldP spid="3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5776" y="770964"/>
            <a:ext cx="597666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一起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读一读最后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自然段，说说孩子们是怎样从“无”中看出“有”，从“虚”中看出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“实”的。可以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组织文中的语言来说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哦！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40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90" y="896641"/>
            <a:ext cx="2232248" cy="312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255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8312" y="1717740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带着</a:t>
            </a: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你对天窗</a:t>
            </a: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的疑问，默读课文，边读</a:t>
            </a: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边标好自然段</a:t>
            </a: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序号，识记生字词。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1" y="1707654"/>
            <a:ext cx="1609016" cy="2305834"/>
          </a:xfrm>
          <a:prstGeom prst="rect">
            <a:avLst/>
          </a:prstGeom>
        </p:spPr>
      </p:pic>
      <p:sp>
        <p:nvSpPr>
          <p:cNvPr id="7" name="文本框 14">
            <a:hlinkClick r:id="rId3" action="ppaction://hlinkfile"/>
          </p:cNvPr>
          <p:cNvSpPr txBox="1"/>
          <p:nvPr/>
        </p:nvSpPr>
        <p:spPr>
          <a:xfrm>
            <a:off x="653667" y="555526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737053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665649"/>
            <a:ext cx="335134" cy="4723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588871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9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546958"/>
            <a:ext cx="878453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6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因为活泼会想的孩子们知道怎样从“无”中看出“有”，从“虚”中看出“实”，比任何他们看到的都更真切，更阔达，更复杂，更确实！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91427" y="1059582"/>
            <a:ext cx="681302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1520" y="1563638"/>
            <a:ext cx="65196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7797" y="2139702"/>
            <a:ext cx="8452675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6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孩子们透过天窗，从雨脚、闪电想象了天窗外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                     </a:t>
            </a:r>
            <a:endParaRPr lang="en-US" altLang="zh-CN" sz="2800" b="1" u="sng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60"/>
              </a:lnSpc>
            </a:pPr>
            <a:r>
              <a:rPr lang="en-US" altLang="zh-CN" sz="28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u="sng" dirty="0" smtClean="0">
                <a:latin typeface="宋体" pitchFamily="2" charset="-122"/>
                <a:ea typeface="宋体" pitchFamily="2" charset="-122"/>
              </a:rPr>
              <a:t>          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，从天窗中的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，想到了天窗外的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7797" y="3855407"/>
            <a:ext cx="833639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6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孩子们用丰富的想象力，透过小小的天窗看到了</a:t>
            </a:r>
            <a:r>
              <a:rPr lang="zh-CN" altLang="en-US" sz="2800" b="1" u="sng" dirty="0" smtClean="0">
                <a:latin typeface="宋体" pitchFamily="2" charset="-122"/>
                <a:ea typeface="宋体" pitchFamily="2" charset="-122"/>
              </a:rPr>
              <a:t>                           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2782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15180" y="0"/>
            <a:ext cx="9180512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709" r="100000">
                        <a14:backgroundMark x1="24919" y1="79155" x2="40453" y2="97183"/>
                        <a14:backgroundMark x1="90291" y1="74648" x2="71197" y2="97746"/>
                        <a14:backgroundMark x1="20065" y1="71268" x2="34304" y2="808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554537"/>
            <a:ext cx="1283581" cy="147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11510"/>
            <a:ext cx="78869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通过今天的学习，我们知道了，透过天窗孩子们“看”到了不一样的世界，为什么天窗是孩子们“唯一的慰藉”呢？</a:t>
            </a:r>
            <a:endParaRPr lang="zh-CN" altLang="en-US" sz="28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7975" y="1621242"/>
            <a:ext cx="1080120" cy="523220"/>
          </a:xfrm>
          <a:prstGeom prst="rect">
            <a:avLst/>
          </a:prstGeom>
          <a:solidFill>
            <a:schemeClr val="accent6">
              <a:lumMod val="20000"/>
              <a:lumOff val="80000"/>
              <a:alpha val="94000"/>
            </a:scheme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mtClean="0"/>
              <a:t>孤独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799797" y="2518820"/>
            <a:ext cx="1080120" cy="523220"/>
          </a:xfrm>
          <a:prstGeom prst="rect">
            <a:avLst/>
          </a:prstGeom>
          <a:solidFill>
            <a:schemeClr val="accent6">
              <a:lumMod val="20000"/>
              <a:lumOff val="80000"/>
              <a:alpha val="94000"/>
            </a:scheme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 smtClean="0"/>
              <a:t>无聊</a:t>
            </a:r>
            <a:endParaRPr lang="zh-CN" altLang="en-US" dirty="0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067249" y="3423629"/>
            <a:ext cx="963662" cy="523220"/>
          </a:xfrm>
          <a:prstGeom prst="rect">
            <a:avLst/>
          </a:prstGeom>
          <a:solidFill>
            <a:schemeClr val="accent6">
              <a:lumMod val="20000"/>
              <a:lumOff val="80000"/>
              <a:alpha val="94000"/>
            </a:scheme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兴奋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915816" y="3445777"/>
            <a:ext cx="963662" cy="523220"/>
          </a:xfrm>
          <a:prstGeom prst="rect">
            <a:avLst/>
          </a:prstGeom>
          <a:solidFill>
            <a:schemeClr val="accent6">
              <a:lumMod val="20000"/>
              <a:lumOff val="80000"/>
              <a:alpha val="94000"/>
            </a:scheme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激动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179045" y="3488690"/>
            <a:ext cx="963662" cy="523220"/>
          </a:xfrm>
          <a:prstGeom prst="rect">
            <a:avLst/>
          </a:prstGeom>
          <a:solidFill>
            <a:schemeClr val="accent6">
              <a:lumMod val="20000"/>
              <a:lumOff val="80000"/>
              <a:alpha val="94000"/>
            </a:scheme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欢快</a:t>
            </a:r>
          </a:p>
        </p:txBody>
      </p:sp>
      <p:sp>
        <p:nvSpPr>
          <p:cNvPr id="12" name="文本框 6"/>
          <p:cNvSpPr txBox="1"/>
          <p:nvPr/>
        </p:nvSpPr>
        <p:spPr>
          <a:xfrm>
            <a:off x="5640660" y="678120"/>
            <a:ext cx="2819772" cy="64633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唯一的慰藉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409" y="3103324"/>
            <a:ext cx="3818899" cy="20401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002">
            <a:off x="1946392" y="991011"/>
            <a:ext cx="3109746" cy="1432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图文框 1"/>
          <p:cNvSpPr/>
          <p:nvPr/>
        </p:nvSpPr>
        <p:spPr>
          <a:xfrm rot="20501580">
            <a:off x="1778821" y="705472"/>
            <a:ext cx="3413623" cy="2012856"/>
          </a:xfrm>
          <a:prstGeom prst="fram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8940">
            <a:off x="1984917" y="966672"/>
            <a:ext cx="3004893" cy="1449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0582">
            <a:off x="2062928" y="1013948"/>
            <a:ext cx="2823432" cy="1415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9861">
            <a:off x="2135086" y="1031056"/>
            <a:ext cx="2791503" cy="1400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44783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32659" y="1527216"/>
            <a:ext cx="465150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看             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1989136"/>
            <a:ext cx="738664" cy="1467709"/>
          </a:xfrm>
          <a:prstGeom prst="rect">
            <a:avLst/>
          </a:prstGeom>
          <a:noFill/>
        </p:spPr>
        <p:txBody>
          <a:bodyPr vert="eaVert" wrap="none" rtlCol="0" anchor="t"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天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窗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76960" y="1498108"/>
            <a:ext cx="571504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唯一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慰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32659" y="2359882"/>
            <a:ext cx="2539686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一粒星　　　　　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一朵云　　　　　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一条黑影　　　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32659" y="4363239"/>
            <a:ext cx="2656496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（仔细观察）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12677" y="4363239"/>
            <a:ext cx="2656496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（合理想象）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4112677" y="1995686"/>
            <a:ext cx="4059723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雨脚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闪电</a:t>
            </a: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星、云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蝙蝠、夜莺、猫头鹰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9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7" name="右箭头 16"/>
          <p:cNvSpPr/>
          <p:nvPr/>
        </p:nvSpPr>
        <p:spPr>
          <a:xfrm>
            <a:off x="3253000" y="2722990"/>
            <a:ext cx="505413" cy="162872"/>
          </a:xfrm>
          <a:prstGeom prst="rightArrow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134200" y="1656645"/>
            <a:ext cx="269448" cy="2272895"/>
          </a:xfrm>
          <a:prstGeom prst="leftBrace">
            <a:avLst>
              <a:gd name="adj1" fmla="val 8333"/>
              <a:gd name="adj2" fmla="val 50000"/>
            </a:avLst>
          </a:prstGeom>
          <a:noFill/>
          <a:ln w="158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7926806" y="1656646"/>
            <a:ext cx="245593" cy="2272895"/>
          </a:xfrm>
          <a:prstGeom prst="leftBrace">
            <a:avLst>
              <a:gd name="adj1" fmla="val 8333"/>
              <a:gd name="adj2" fmla="val 50000"/>
            </a:avLst>
          </a:prstGeom>
          <a:noFill/>
          <a:ln w="158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683568" y="1331932"/>
            <a:ext cx="7920880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课文以</a:t>
            </a:r>
            <a:r>
              <a:rPr kumimoji="1"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为线索，通过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孩子们</a:t>
            </a:r>
            <a:r>
              <a:rPr kumimoji="1"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en-US" altLang="zh-CN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表达了</a:t>
            </a:r>
            <a:r>
              <a:rPr kumimoji="1"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这一主题</a:t>
            </a:r>
            <a:r>
              <a:rPr kumimoji="1"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思想。</a:t>
            </a:r>
            <a:endParaRPr kumimoji="1"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100758" y="141962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天窗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2285459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看到的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632" y="3077547"/>
            <a:ext cx="5280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天窗是孩子们唯一的慰藉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3203848" y="2271553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听到的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364088" y="227155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想到的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6"/>
          <a:stretch/>
        </p:blipFill>
        <p:spPr bwMode="auto">
          <a:xfrm>
            <a:off x="-36512" y="-67157"/>
            <a:ext cx="9289032" cy="531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83568" y="1113587"/>
            <a:ext cx="3096344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望庐山瀑布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algn="ctr"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唐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】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李白</a:t>
            </a:r>
            <a:endParaRPr lang="en-US" altLang="zh-CN" sz="2800" b="1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2045042"/>
            <a:ext cx="36724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日照香炉生紫烟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看瀑布挂前川。 </a:t>
            </a:r>
            <a:b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飞流直下三千尺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是银河落九天。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779662"/>
            <a:ext cx="82588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一（   ）木板窗        一（   ）星   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一（   ）小方洞        一（   ）云   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一（   ）玻璃          一（   ）马      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一（   ）山            一（   ）巨人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802" y="1203598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一、在括号里填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上合适的量词。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851670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排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9814" y="1904514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粒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2592849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9814" y="2628078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朵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3334028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块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9814" y="3351642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7286" y="4083918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座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9814" y="4075207"/>
            <a:ext cx="624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26452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034" y="2190765"/>
            <a:ext cx="4359998" cy="206210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，透过小小的窗户，我看见天空飞过一群大雁，我想到了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363" y="642923"/>
            <a:ext cx="7714005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二、仔细观察窗外的风景，并进行想象，然后把你看到的和想到的说成一段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话。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b="10624"/>
          <a:stretch>
            <a:fillRect/>
          </a:stretch>
        </p:blipFill>
        <p:spPr>
          <a:xfrm>
            <a:off x="5000627" y="2071684"/>
            <a:ext cx="3877159" cy="23002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480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9552" y="411510"/>
            <a:ext cx="8185725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三、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如何理解“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发明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这天窗的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大人们，是应得感谢的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”？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584" y="1851670"/>
            <a:ext cx="7776864" cy="2968505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当门窗紧闭，屋子黑得地洞里似的时，只有这个小小的透明玻璃，给孩子们打开了一扇通往外面的世界，通向广袤宇宙的窗。所以</a:t>
            </a:r>
            <a:r>
              <a:rPr lang="zh-CN" altLang="en-US"/>
              <a:t>作者说“发明这天窗的</a:t>
            </a:r>
            <a:r>
              <a:rPr lang="zh-CN" altLang="en-US" dirty="0"/>
              <a:t>大人们，是应得</a:t>
            </a:r>
            <a:r>
              <a:rPr lang="zh-CN" altLang="en-US"/>
              <a:t>感谢的”。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16723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868124" y="2256423"/>
            <a:ext cx="178902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sz="2800" b="1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wèi</a:t>
            </a:r>
            <a:r>
              <a:rPr lang="en-US" sz="28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jiè</a:t>
            </a:r>
            <a:endParaRPr lang="zh-CN" altLang="en-US" sz="2800" b="1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582" y="2645499"/>
            <a:ext cx="8319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这时候，小小的天窗是你唯一的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3528" y="1137550"/>
            <a:ext cx="8568952" cy="3666448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1560" y="885522"/>
            <a:ext cx="1583505" cy="504056"/>
            <a:chOff x="6588895" y="717423"/>
            <a:chExt cx="1583505" cy="504056"/>
          </a:xfrm>
        </p:grpSpPr>
        <p:sp>
          <p:nvSpPr>
            <p:cNvPr id="20" name="椭圆 19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2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2267744" y="448326"/>
            <a:ext cx="605006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先来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读一读下面的两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个会认字吧！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0403" y="1802642"/>
            <a:ext cx="24497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心字底</a:t>
            </a:r>
            <a:endParaRPr lang="zh-CN" altLang="en-US" sz="3200" dirty="0"/>
          </a:p>
        </p:txBody>
      </p:sp>
      <p:sp>
        <p:nvSpPr>
          <p:cNvPr id="3" name="云形标注 2"/>
          <p:cNvSpPr/>
          <p:nvPr/>
        </p:nvSpPr>
        <p:spPr>
          <a:xfrm>
            <a:off x="6732472" y="1366861"/>
            <a:ext cx="2016224" cy="594669"/>
          </a:xfrm>
          <a:prstGeom prst="cloudCallout">
            <a:avLst>
              <a:gd name="adj1" fmla="val 22157"/>
              <a:gd name="adj2" fmla="val 10414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不读</a:t>
            </a:r>
            <a:r>
              <a:rPr lang="en-US" altLang="zh-CN" sz="2800" b="1" dirty="0" err="1">
                <a:latin typeface="汉语拼音" pitchFamily="34" charset="0"/>
                <a:ea typeface="宋体" pitchFamily="2" charset="-122"/>
                <a:cs typeface="汉语拼音" pitchFamily="34" charset="0"/>
              </a:rPr>
              <a:t>jí</a:t>
            </a:r>
            <a:endParaRPr lang="zh-CN" altLang="en-US" sz="2800" b="1" dirty="0">
              <a:latin typeface="汉语拼音" pitchFamily="34" charset="0"/>
              <a:ea typeface="宋体" pitchFamily="2" charset="-122"/>
              <a:cs typeface="汉语拼音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7501" y="186760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安慰、抚慰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4094" y="4050012"/>
            <a:ext cx="3919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本义指草做的垫子。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39952" y="3998908"/>
            <a:ext cx="4270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耒：古代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的一种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农具。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93050" y="2715766"/>
            <a:ext cx="573222" cy="713912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69825" y="2715766"/>
            <a:ext cx="573222" cy="713912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98" b="93204" l="9720" r="100000">
                        <a14:foregroundMark x1="73638" y1="85437" x2="73638" y2="85437"/>
                        <a14:backgroundMark x1="98380" y1="31311" x2="98380" y2="31311"/>
                        <a14:backgroundMark x1="79234" y1="46359" x2="79234" y2="46359"/>
                        <a14:backgroundMark x1="71429" y1="60437" x2="71429" y2="60437"/>
                        <a14:backgroundMark x1="79529" y1="79612" x2="79529" y2="79612"/>
                        <a14:backgroundMark x1="80560" y1="74272" x2="80560" y2="74272"/>
                        <a14:backgroundMark x1="98233" y1="55340" x2="98233" y2="55340"/>
                        <a14:backgroundMark x1="94404" y1="79126" x2="94404" y2="79126"/>
                        <a14:backgroundMark x1="97202" y1="77913" x2="97202" y2="77913"/>
                        <a14:backgroundMark x1="73932" y1="72573" x2="73932" y2="72573"/>
                        <a14:backgroundMark x1="87776" y1="22816" x2="85125" y2="67961"/>
                        <a14:backgroundMark x1="69956" y1="41748" x2="69956" y2="41748"/>
                        <a14:backgroundMark x1="69956" y1="42233" x2="64065" y2="7135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03" t="70571"/>
          <a:stretch/>
        </p:blipFill>
        <p:spPr bwMode="auto">
          <a:xfrm rot="16410240">
            <a:off x="7970728" y="3657472"/>
            <a:ext cx="1230705" cy="68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9321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/>
      <p:bldP spid="3" grpId="0" animBg="1"/>
      <p:bldP spid="16" grpId="0"/>
      <p:bldP spid="17" grpId="0"/>
      <p:bldP spid="27" grpId="0"/>
      <p:bldP spid="4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3034693" y="2931790"/>
            <a:ext cx="74521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bǔ</a:t>
            </a:r>
            <a:r>
              <a:rPr lang="en-US" altLang="zh-CN" sz="2800" b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</a:t>
            </a:r>
            <a:endParaRPr lang="zh-CN" altLang="en-US" sz="2800" b="1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547664" y="4382770"/>
            <a:ext cx="282792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    萝</a:t>
            </a:r>
            <a:r>
              <a:rPr lang="zh-CN" altLang="en-US" sz="36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汉语拼音" pitchFamily="34" charset="0"/>
              </a:rPr>
              <a:t>卜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47664" y="1081182"/>
            <a:ext cx="7128792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从那小小的玻璃，你会看见雨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  <a:cs typeface="汉语拼音" pitchFamily="34" charset="0"/>
            </a:endParaRPr>
          </a:p>
          <a:p>
            <a:endParaRPr lang="en-US" altLang="zh-CN" sz="3600" b="1" dirty="0">
              <a:latin typeface="楷体" pitchFamily="49" charset="-122"/>
              <a:ea typeface="楷体" pitchFamily="49" charset="-122"/>
              <a:cs typeface="汉语拼音" pitchFamily="34" charset="0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脚在那里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汉语拼音" pitchFamily="34" charset="0"/>
              </a:rPr>
              <a:t>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落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汉语拼音" pitchFamily="34" charset="0"/>
              </a:rPr>
              <a:t>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落跳。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47864" y="1851670"/>
            <a:ext cx="164215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bǔ</a:t>
            </a:r>
            <a:r>
              <a:rPr lang="en-US" altLang="zh-CN" sz="2800" b="1" dirty="0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</a:t>
            </a:r>
            <a:r>
              <a:rPr lang="en-US" altLang="zh-CN" sz="2800" b="1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bǔ</a:t>
            </a:r>
            <a:endParaRPr lang="zh-CN" altLang="en-US" sz="2800" b="1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-16934" y="1669471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3909317" y="33950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419872" y="411391"/>
            <a:ext cx="456833" cy="456366"/>
            <a:chOff x="631825" y="5181600"/>
            <a:chExt cx="1554163" cy="155257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2915816" y="4011910"/>
            <a:ext cx="6979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bo</a:t>
            </a:r>
            <a:r>
              <a:rPr lang="en-US" altLang="zh-CN" sz="2800" b="1" dirty="0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</a:t>
            </a:r>
            <a:endParaRPr lang="zh-CN" altLang="en-US" sz="2800" b="1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547664" y="3183091"/>
            <a:ext cx="4968552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   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占</a:t>
            </a:r>
            <a:r>
              <a:rPr lang="zh-CN" altLang="en-US" sz="36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汉语拼音" pitchFamily="34" charset="0"/>
              </a:rPr>
              <a:t>卜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汉语拼音" pitchFamily="34" charset="0"/>
              </a:rPr>
              <a:t>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算子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3928" y="2859782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>
                <a:solidFill>
                  <a:prstClr val="blac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bǔ </a:t>
            </a:r>
            <a:endParaRPr lang="zh-CN" altLang="en-US" sz="2800" b="1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6912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2" grpId="0"/>
      <p:bldP spid="60" grpId="0"/>
      <p:bldP spid="31" grpId="0"/>
      <p:bldP spid="61" grpId="0"/>
      <p:bldP spid="6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86"/>
          <p:cNvGrpSpPr/>
          <p:nvPr/>
        </p:nvGrpSpPr>
        <p:grpSpPr>
          <a:xfrm>
            <a:off x="3286116" y="267613"/>
            <a:ext cx="2426130" cy="575945"/>
            <a:chOff x="3387260" y="501625"/>
            <a:chExt cx="2426130" cy="575945"/>
          </a:xfrm>
        </p:grpSpPr>
        <p:grpSp>
          <p:nvGrpSpPr>
            <p:cNvPr id="3" name="组合 49">
              <a:extLst>
                <a:ext uri="{FF2B5EF4-FFF2-40B4-BE49-F238E27FC236}">
                  <a16:creationId xmlns:a16="http://schemas.microsoft.com/office/drawing/2014/main" xmlns="" id="{C659F928-1C00-B740-B2D7-F430407590E8}"/>
                </a:ext>
              </a:extLst>
            </p:cNvPr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51" name="Oval 10">
                <a:extLst>
                  <a:ext uri="{FF2B5EF4-FFF2-40B4-BE49-F238E27FC236}">
                    <a16:creationId xmlns:a16="http://schemas.microsoft.com/office/drawing/2014/main" xmlns="" id="{10619C77-ED6E-7546-A95E-47AD9C00D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xmlns="" id="{0C877AB4-2744-1E42-B98E-F9CE99544E7F}"/>
                  </a:ext>
                </a:extLst>
              </p:cNvPr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xmlns="" id="{567A399A-F512-3144-A69C-923A0336C1CE}"/>
                  </a:ext>
                </a:extLst>
              </p:cNvPr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xmlns="" id="{F7BEF744-321D-3147-8592-78A4798B5351}"/>
                  </a:ext>
                </a:extLst>
              </p:cNvPr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xmlns="" id="{405EDC20-2242-F849-A984-BA0358D3083E}"/>
                  </a:ext>
                </a:extLst>
              </p:cNvPr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xmlns="" id="{DFEC6EB0-2361-A94C-B043-30F289EEF9B4}"/>
                  </a:ext>
                </a:extLst>
              </p:cNvPr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16">
                <a:extLst>
                  <a:ext uri="{FF2B5EF4-FFF2-40B4-BE49-F238E27FC236}">
                    <a16:creationId xmlns:a16="http://schemas.microsoft.com/office/drawing/2014/main" xmlns="" id="{C710A14D-97FB-3E49-8BB8-E43834827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7">
                <a:extLst>
                  <a:ext uri="{FF2B5EF4-FFF2-40B4-BE49-F238E27FC236}">
                    <a16:creationId xmlns:a16="http://schemas.microsoft.com/office/drawing/2014/main" xmlns="" id="{1A10A97E-0CF5-B64A-A14C-7AEC686B6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18">
                <a:extLst>
                  <a:ext uri="{FF2B5EF4-FFF2-40B4-BE49-F238E27FC236}">
                    <a16:creationId xmlns:a16="http://schemas.microsoft.com/office/drawing/2014/main" xmlns="" id="{6D311555-D67F-F543-AC6E-4EF7D119A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>
                <a:extLst>
                  <a:ext uri="{FF2B5EF4-FFF2-40B4-BE49-F238E27FC236}">
                    <a16:creationId xmlns:a16="http://schemas.microsoft.com/office/drawing/2014/main" xmlns="" id="{FF0E73A4-48AE-A341-9CAE-C1A455E8D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>
                <a:extLst>
                  <a:ext uri="{FF2B5EF4-FFF2-40B4-BE49-F238E27FC236}">
                    <a16:creationId xmlns:a16="http://schemas.microsoft.com/office/drawing/2014/main" xmlns="" id="{60094488-DD1E-7B4B-A6B2-ED2F52C75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>
                <a:extLst>
                  <a:ext uri="{FF2B5EF4-FFF2-40B4-BE49-F238E27FC236}">
                    <a16:creationId xmlns:a16="http://schemas.microsoft.com/office/drawing/2014/main" xmlns="" id="{AB7FE6EA-D9C3-0F43-A0C4-DC193262E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>
                <a:extLst>
                  <a:ext uri="{FF2B5EF4-FFF2-40B4-BE49-F238E27FC236}">
                    <a16:creationId xmlns:a16="http://schemas.microsoft.com/office/drawing/2014/main" xmlns="" id="{DE465B80-8AC1-F946-9A91-CF43CFB7D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>
                <a:extLst>
                  <a:ext uri="{FF2B5EF4-FFF2-40B4-BE49-F238E27FC236}">
                    <a16:creationId xmlns:a16="http://schemas.microsoft.com/office/drawing/2014/main" xmlns="" id="{63244C61-ED75-F04B-9ADB-E2FC11EF1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>
                <a:extLst>
                  <a:ext uri="{FF2B5EF4-FFF2-40B4-BE49-F238E27FC236}">
                    <a16:creationId xmlns:a16="http://schemas.microsoft.com/office/drawing/2014/main" xmlns="" id="{37B4D497-269C-4343-844C-45A95CCC5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>
                <a:extLst>
                  <a:ext uri="{FF2B5EF4-FFF2-40B4-BE49-F238E27FC236}">
                    <a16:creationId xmlns:a16="http://schemas.microsoft.com/office/drawing/2014/main" xmlns="" id="{F5C3726C-BAB8-ED46-8F99-9A7885E0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>
                <a:extLst>
                  <a:ext uri="{FF2B5EF4-FFF2-40B4-BE49-F238E27FC236}">
                    <a16:creationId xmlns:a16="http://schemas.microsoft.com/office/drawing/2014/main" xmlns="" id="{0CBCBDA7-DFE6-DE45-A82D-F00E6B8E3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>
                <a:extLst>
                  <a:ext uri="{FF2B5EF4-FFF2-40B4-BE49-F238E27FC236}">
                    <a16:creationId xmlns:a16="http://schemas.microsoft.com/office/drawing/2014/main" xmlns="" id="{820F7C9B-9945-2F43-8E72-7D81FFDD6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8">
                <a:extLst>
                  <a:ext uri="{FF2B5EF4-FFF2-40B4-BE49-F238E27FC236}">
                    <a16:creationId xmlns:a16="http://schemas.microsoft.com/office/drawing/2014/main" xmlns="" id="{A72DBDF8-1462-824A-936C-6344C25EB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9">
                <a:extLst>
                  <a:ext uri="{FF2B5EF4-FFF2-40B4-BE49-F238E27FC236}">
                    <a16:creationId xmlns:a16="http://schemas.microsoft.com/office/drawing/2014/main" xmlns="" id="{A1A26EB9-368D-6648-BCC3-CDAD8694D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30">
                <a:extLst>
                  <a:ext uri="{FF2B5EF4-FFF2-40B4-BE49-F238E27FC236}">
                    <a16:creationId xmlns:a16="http://schemas.microsoft.com/office/drawing/2014/main" xmlns="" id="{88B5E7A3-BCA2-8842-9E30-80761243E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31">
                <a:extLst>
                  <a:ext uri="{FF2B5EF4-FFF2-40B4-BE49-F238E27FC236}">
                    <a16:creationId xmlns:a16="http://schemas.microsoft.com/office/drawing/2014/main" xmlns="" id="{7DF8CD43-D646-E04B-A053-1625FC343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Rectangle 32">
                <a:extLst>
                  <a:ext uri="{FF2B5EF4-FFF2-40B4-BE49-F238E27FC236}">
                    <a16:creationId xmlns:a16="http://schemas.microsoft.com/office/drawing/2014/main" xmlns="" id="{5EE05BDF-7D2A-9C4F-ADE4-EF19B160E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33">
                <a:extLst>
                  <a:ext uri="{FF2B5EF4-FFF2-40B4-BE49-F238E27FC236}">
                    <a16:creationId xmlns:a16="http://schemas.microsoft.com/office/drawing/2014/main" xmlns="" id="{C2EFFE06-D399-924B-AA7A-A0FABAFE3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34">
                <a:extLst>
                  <a:ext uri="{FF2B5EF4-FFF2-40B4-BE49-F238E27FC236}">
                    <a16:creationId xmlns:a16="http://schemas.microsoft.com/office/drawing/2014/main" xmlns="" id="{614D46F6-2D41-A048-900E-CA4733216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35">
                <a:extLst>
                  <a:ext uri="{FF2B5EF4-FFF2-40B4-BE49-F238E27FC236}">
                    <a16:creationId xmlns:a16="http://schemas.microsoft.com/office/drawing/2014/main" xmlns="" id="{D3B03976-1F83-724F-BA1C-0DDF61418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Rectangle 36">
                <a:extLst>
                  <a:ext uri="{FF2B5EF4-FFF2-40B4-BE49-F238E27FC236}">
                    <a16:creationId xmlns:a16="http://schemas.microsoft.com/office/drawing/2014/main" xmlns="" id="{C589363D-F621-8D45-8411-0D20A11D4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ectangle 37">
                <a:extLst>
                  <a:ext uri="{FF2B5EF4-FFF2-40B4-BE49-F238E27FC236}">
                    <a16:creationId xmlns:a16="http://schemas.microsoft.com/office/drawing/2014/main" xmlns="" id="{5EC8CA71-0BA5-AB40-A104-83DA6E8A7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Rectangle 38">
                <a:extLst>
                  <a:ext uri="{FF2B5EF4-FFF2-40B4-BE49-F238E27FC236}">
                    <a16:creationId xmlns:a16="http://schemas.microsoft.com/office/drawing/2014/main" xmlns="" id="{60A2932C-16BF-4846-9BFF-C14C201F1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39">
                <a:extLst>
                  <a:ext uri="{FF2B5EF4-FFF2-40B4-BE49-F238E27FC236}">
                    <a16:creationId xmlns:a16="http://schemas.microsoft.com/office/drawing/2014/main" xmlns="" id="{CAB3636D-FB5B-3D4F-B437-CB3CDF34D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0">
                <a:extLst>
                  <a:ext uri="{FF2B5EF4-FFF2-40B4-BE49-F238E27FC236}">
                    <a16:creationId xmlns:a16="http://schemas.microsoft.com/office/drawing/2014/main" xmlns="" id="{7E64C40B-EA08-5444-981A-B6DFF4AA7537}"/>
                  </a:ext>
                </a:extLst>
              </p:cNvPr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41">
                <a:extLst>
                  <a:ext uri="{FF2B5EF4-FFF2-40B4-BE49-F238E27FC236}">
                    <a16:creationId xmlns:a16="http://schemas.microsoft.com/office/drawing/2014/main" xmlns="" id="{EE778CBB-4A19-1240-B4FF-783FFA117427}"/>
                  </a:ext>
                </a:extLst>
              </p:cNvPr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</a:p>
          </p:txBody>
        </p:sp>
      </p:grp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57158" y="714362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打开天窗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55445" y="1571618"/>
            <a:ext cx="1562836" cy="928676"/>
            <a:chOff x="357158" y="1571618"/>
            <a:chExt cx="1562836" cy="928676"/>
          </a:xfrm>
        </p:grpSpPr>
        <p:pic>
          <p:nvPicPr>
            <p:cNvPr id="84" name="图片 83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358913" y="1714494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慰藉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241395" y="2357436"/>
            <a:ext cx="1562836" cy="928676"/>
            <a:chOff x="357158" y="1571618"/>
            <a:chExt cx="1562836" cy="928676"/>
          </a:xfrm>
        </p:grpSpPr>
        <p:pic>
          <p:nvPicPr>
            <p:cNvPr id="92" name="图片 91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93" name="TextBox 92"/>
            <p:cNvSpPr txBox="1"/>
            <p:nvPr/>
          </p:nvSpPr>
          <p:spPr>
            <a:xfrm>
              <a:off x="430559" y="1682013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河滩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098783" y="1643056"/>
            <a:ext cx="1562836" cy="928676"/>
            <a:chOff x="357158" y="1571618"/>
            <a:chExt cx="1562836" cy="928676"/>
          </a:xfrm>
        </p:grpSpPr>
        <p:pic>
          <p:nvPicPr>
            <p:cNvPr id="101" name="图片 100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04" name="TextBox 103"/>
            <p:cNvSpPr txBox="1"/>
            <p:nvPr/>
          </p:nvSpPr>
          <p:spPr>
            <a:xfrm>
              <a:off x="495725" y="1720988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锐利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55445" y="3571882"/>
            <a:ext cx="1562836" cy="928676"/>
            <a:chOff x="357158" y="1571618"/>
            <a:chExt cx="1562836" cy="928676"/>
          </a:xfrm>
        </p:grpSpPr>
        <p:pic>
          <p:nvPicPr>
            <p:cNvPr id="110" name="图片 109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03396" y="1682013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霸气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670155" y="3571882"/>
            <a:ext cx="1562836" cy="928676"/>
            <a:chOff x="357158" y="1571618"/>
            <a:chExt cx="1562836" cy="928676"/>
          </a:xfrm>
        </p:grpSpPr>
        <p:pic>
          <p:nvPicPr>
            <p:cNvPr id="113" name="图片 112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14" name="TextBox 113"/>
            <p:cNvSpPr txBox="1"/>
            <p:nvPr/>
          </p:nvSpPr>
          <p:spPr>
            <a:xfrm>
              <a:off x="429952" y="1682013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卜落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527543" y="2500312"/>
            <a:ext cx="1562836" cy="928676"/>
            <a:chOff x="357158" y="1571618"/>
            <a:chExt cx="1562836" cy="928676"/>
          </a:xfrm>
        </p:grpSpPr>
        <p:pic>
          <p:nvPicPr>
            <p:cNvPr id="116" name="图片 115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18" name="TextBox 117"/>
            <p:cNvSpPr txBox="1"/>
            <p:nvPr/>
          </p:nvSpPr>
          <p:spPr>
            <a:xfrm>
              <a:off x="462237" y="1714476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闪烁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170617" y="1714494"/>
            <a:ext cx="1562836" cy="928676"/>
            <a:chOff x="357158" y="1571618"/>
            <a:chExt cx="1562836" cy="928676"/>
          </a:xfrm>
        </p:grpSpPr>
        <p:pic>
          <p:nvPicPr>
            <p:cNvPr id="120" name="图片 119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21" name="TextBox 120"/>
            <p:cNvSpPr txBox="1"/>
            <p:nvPr/>
          </p:nvSpPr>
          <p:spPr>
            <a:xfrm>
              <a:off x="491886" y="1714494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蝙蝠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956303" y="3571882"/>
            <a:ext cx="1562836" cy="928676"/>
            <a:chOff x="357158" y="1571618"/>
            <a:chExt cx="1562836" cy="928676"/>
          </a:xfrm>
        </p:grpSpPr>
        <p:pic>
          <p:nvPicPr>
            <p:cNvPr id="123" name="图片 122" descr="u=3912279791,1409058652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158" y="1571618"/>
              <a:ext cx="1562836" cy="928676"/>
            </a:xfrm>
            <a:prstGeom prst="rect">
              <a:avLst/>
            </a:prstGeom>
          </p:spPr>
        </p:pic>
        <p:sp>
          <p:nvSpPr>
            <p:cNvPr id="124" name="TextBox 123"/>
            <p:cNvSpPr txBox="1"/>
            <p:nvPr/>
          </p:nvSpPr>
          <p:spPr>
            <a:xfrm>
              <a:off x="491234" y="1682013"/>
              <a:ext cx="1213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latin typeface="楷体" pitchFamily="49" charset="-122"/>
                  <a:ea typeface="楷体" pitchFamily="49" charset="-122"/>
                </a:rPr>
                <a:t>帐子</a:t>
              </a:r>
              <a:endParaRPr lang="zh-CN" altLang="en-US" sz="40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2012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7"/>
          <p:cNvGrpSpPr/>
          <p:nvPr/>
        </p:nvGrpSpPr>
        <p:grpSpPr>
          <a:xfrm>
            <a:off x="1114476" y="3431665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2267705" y="3442077"/>
            <a:ext cx="1029163" cy="1085656"/>
            <a:chOff x="2437" y="2032"/>
            <a:chExt cx="1244" cy="1264"/>
          </a:xfrm>
        </p:grpSpPr>
        <p:sp>
          <p:nvSpPr>
            <p:cNvPr id="9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9" name="组合 7"/>
          <p:cNvGrpSpPr/>
          <p:nvPr/>
        </p:nvGrpSpPr>
        <p:grpSpPr>
          <a:xfrm>
            <a:off x="3434692" y="3425567"/>
            <a:ext cx="1029163" cy="1085656"/>
            <a:chOff x="2437" y="2032"/>
            <a:chExt cx="1244" cy="1264"/>
          </a:xfrm>
        </p:grpSpPr>
        <p:sp>
          <p:nvSpPr>
            <p:cNvPr id="3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" name="组合 7"/>
          <p:cNvGrpSpPr/>
          <p:nvPr/>
        </p:nvGrpSpPr>
        <p:grpSpPr>
          <a:xfrm>
            <a:off x="4571961" y="3442077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" name="组合 7"/>
          <p:cNvGrpSpPr/>
          <p:nvPr/>
        </p:nvGrpSpPr>
        <p:grpSpPr>
          <a:xfrm>
            <a:off x="5724089" y="3442077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6876217" y="3442077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" name="组合 7"/>
          <p:cNvGrpSpPr/>
          <p:nvPr/>
        </p:nvGrpSpPr>
        <p:grpSpPr>
          <a:xfrm>
            <a:off x="6321392" y="1514444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302" name="文本框 64"/>
          <p:cNvSpPr txBox="1"/>
          <p:nvPr/>
        </p:nvSpPr>
        <p:spPr>
          <a:xfrm>
            <a:off x="6350423" y="151444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滩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4648092" y="3410028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蝠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5787573" y="341002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</a:p>
        </p:txBody>
      </p:sp>
      <p:sp>
        <p:nvSpPr>
          <p:cNvPr id="12312" name="文本框 64"/>
          <p:cNvSpPr txBox="1"/>
          <p:nvPr/>
        </p:nvSpPr>
        <p:spPr>
          <a:xfrm>
            <a:off x="6876217" y="3410028"/>
            <a:ext cx="85429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896568" y="151613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" name="组合 7"/>
          <p:cNvGrpSpPr/>
          <p:nvPr/>
        </p:nvGrpSpPr>
        <p:grpSpPr>
          <a:xfrm>
            <a:off x="2744440" y="151613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1619672" y="151444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文本框 64"/>
          <p:cNvSpPr txBox="1"/>
          <p:nvPr/>
        </p:nvSpPr>
        <p:spPr>
          <a:xfrm>
            <a:off x="2292648" y="344282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烁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762548" y="987574"/>
            <a:ext cx="7922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wèi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958437" y="1005080"/>
            <a:ext cx="6222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jiè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06067" y="987574"/>
            <a:ext cx="6190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bǔ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461264" y="1031884"/>
            <a:ext cx="8178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tān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339143" y="2931790"/>
            <a:ext cx="10182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shuò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824564" y="2931790"/>
            <a:ext cx="6046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fú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895996" y="2931790"/>
            <a:ext cx="6543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bà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876217" y="2931790"/>
            <a:ext cx="9653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yīng</a:t>
            </a:r>
            <a:endParaRPr lang="en-US" altLang="zh-CN" sz="3000" b="1" dirty="0">
              <a:solidFill>
                <a:srgbClr val="FF0000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3434692" y="342631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</a:p>
        </p:txBody>
      </p:sp>
      <p:sp>
        <p:nvSpPr>
          <p:cNvPr id="33" name="TextBox 127"/>
          <p:cNvSpPr txBox="1"/>
          <p:nvPr/>
        </p:nvSpPr>
        <p:spPr>
          <a:xfrm>
            <a:off x="3506130" y="2931790"/>
            <a:ext cx="9621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biān</a:t>
            </a:r>
            <a:endParaRPr lang="en-US" altLang="zh-CN" sz="3000" b="1" dirty="0">
              <a:solidFill>
                <a:srgbClr val="FF0000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67" name="文本框 64"/>
          <p:cNvSpPr txBox="1"/>
          <p:nvPr/>
        </p:nvSpPr>
        <p:spPr>
          <a:xfrm>
            <a:off x="1148929" y="344575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帐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124"/>
          <p:cNvSpPr txBox="1"/>
          <p:nvPr/>
        </p:nvSpPr>
        <p:spPr>
          <a:xfrm>
            <a:off x="971600" y="2938884"/>
            <a:ext cx="13195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zhàng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981204" y="152167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1619672" y="151444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745269" y="152167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grpSp>
        <p:nvGrpSpPr>
          <p:cNvPr id="80" name="组合 7"/>
          <p:cNvGrpSpPr/>
          <p:nvPr/>
        </p:nvGrpSpPr>
        <p:grpSpPr>
          <a:xfrm>
            <a:off x="5120704" y="1487248"/>
            <a:ext cx="1029163" cy="1085656"/>
            <a:chOff x="2437" y="2032"/>
            <a:chExt cx="1244" cy="1264"/>
          </a:xfrm>
        </p:grpSpPr>
        <p:sp>
          <p:nvSpPr>
            <p:cNvPr id="8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文本框 64"/>
          <p:cNvSpPr txBox="1"/>
          <p:nvPr/>
        </p:nvSpPr>
        <p:spPr>
          <a:xfrm>
            <a:off x="5149735" y="1487248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60576" y="1004688"/>
            <a:ext cx="6767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ruì</a:t>
            </a:r>
            <a:endParaRPr lang="zh-CN" altLang="en-US" sz="30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9511" y="773121"/>
            <a:ext cx="8813839" cy="4246901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79512" y="471409"/>
            <a:ext cx="2231577" cy="621459"/>
            <a:chOff x="395536" y="915566"/>
            <a:chExt cx="2231577" cy="621459"/>
          </a:xfrm>
        </p:grpSpPr>
        <p:sp>
          <p:nvSpPr>
            <p:cNvPr id="97" name="椭圆 96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03" name="组合 102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11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114" name="文本框 3"/>
          <p:cNvSpPr txBox="1"/>
          <p:nvPr/>
        </p:nvSpPr>
        <p:spPr>
          <a:xfrm>
            <a:off x="2627784" y="195486"/>
            <a:ext cx="5684184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本课的会写字你都会写了吗？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5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695" y="26049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84" y="26049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707" y="26049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015" y="26049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490" y="26049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60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445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430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58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586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714" y="454511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838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2482</Words>
  <Application>Microsoft Office PowerPoint</Application>
  <PresentationFormat>全屏显示(16:9)</PresentationFormat>
  <Paragraphs>348</Paragraphs>
  <Slides>57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9" baseType="lpstr">
      <vt:lpstr>Arial</vt:lpstr>
      <vt:lpstr>宋体</vt:lpstr>
      <vt:lpstr>Times New Roman</vt:lpstr>
      <vt:lpstr>汉语拼音</vt:lpstr>
      <vt:lpstr>幼圆</vt:lpstr>
      <vt:lpstr>Calibri</vt:lpstr>
      <vt:lpstr>微软雅黑</vt:lpstr>
      <vt:lpstr>华文楷体</vt:lpstr>
      <vt:lpstr>楷体</vt:lpstr>
      <vt:lpstr>Kaiti SC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211</cp:revision>
  <dcterms:created xsi:type="dcterms:W3CDTF">2017-03-17T02:28:00Z</dcterms:created>
  <dcterms:modified xsi:type="dcterms:W3CDTF">2021-02-22T07:11:02Z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2052-11.1.0.8751</vt:lpwstr>
  </property>
</Properties>
</file>