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9" r:id="rId5"/>
    <p:sldId id="258" r:id="rId6"/>
    <p:sldId id="261" r:id="rId7"/>
    <p:sldId id="262" r:id="rId9"/>
    <p:sldId id="267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02785" y="3860800"/>
            <a:ext cx="5666316" cy="1155700"/>
          </a:xfrm>
        </p:spPr>
        <p:txBody>
          <a:bodyPr wrap="square">
            <a:normAutofit/>
          </a:bodyPr>
          <a:lstStyle>
            <a:lvl1pPr marL="0" indent="0" algn="r">
              <a:buSzTx/>
              <a:buFont typeface="Arial" panose="020B0604020202020204" pitchFamily="34" charset="0"/>
              <a:buNone/>
              <a:defRPr>
                <a:sym typeface="Arial" panose="020B0604020202020204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2" name="Rectangle 2" descr="#wm#_10_01_*Z"/>
          <p:cNvSpPr>
            <a:spLocks noChangeArrowheads="1"/>
          </p:cNvSpPr>
          <p:nvPr/>
        </p:nvSpPr>
        <p:spPr bwMode="auto">
          <a:xfrm>
            <a:off x="2118" y="2636838"/>
            <a:ext cx="6766983" cy="122396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>
              <a:ea typeface="黑体" panose="02010609060101010101" pitchFamily="49" charset="-122"/>
            </a:endParaRPr>
          </a:p>
        </p:txBody>
      </p:sp>
      <p:sp>
        <p:nvSpPr>
          <p:cNvPr id="2053" name="Rectangle 4" descr="#wm#_10_01_*Z"/>
          <p:cNvSpPr>
            <a:spLocks noChangeArrowheads="1"/>
          </p:cNvSpPr>
          <p:nvPr/>
        </p:nvSpPr>
        <p:spPr bwMode="auto">
          <a:xfrm>
            <a:off x="10128251" y="2636838"/>
            <a:ext cx="2067983" cy="122396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54" name="Text Box 5" descr="#wm#_10_01_*Z"/>
          <p:cNvSpPr txBox="1">
            <a:spLocks noChangeArrowheads="1"/>
          </p:cNvSpPr>
          <p:nvPr/>
        </p:nvSpPr>
        <p:spPr bwMode="auto">
          <a:xfrm>
            <a:off x="6769100" y="2597151"/>
            <a:ext cx="336126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AU" altLang="en-US" sz="8000" b="1" i="1" dirty="0" smtClean="0">
                <a:solidFill>
                  <a:srgbClr val="8FC226"/>
                </a:solidFill>
                <a:ea typeface="黑体" panose="02010609060101010101" pitchFamily="49" charset="-122"/>
              </a:rPr>
              <a:t>201</a:t>
            </a:r>
            <a:r>
              <a:rPr lang="en-US" altLang="en-US" sz="8000" b="1" i="1" dirty="0" smtClean="0">
                <a:solidFill>
                  <a:srgbClr val="8FC226"/>
                </a:solidFill>
                <a:ea typeface="黑体" panose="02010609060101010101" pitchFamily="49" charset="-122"/>
              </a:rPr>
              <a:t>6</a:t>
            </a:r>
            <a:endParaRPr lang="zh-CN" altLang="en-US" sz="8000" b="1" i="1" dirty="0">
              <a:solidFill>
                <a:srgbClr val="8FC226"/>
              </a:solidFill>
              <a:ea typeface="黑体" panose="02010609060101010101" pitchFamily="49" charset="-122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0" y="2638426"/>
            <a:ext cx="6766984" cy="122237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816429"/>
            <a:ext cx="10515600" cy="517162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8443" y="353951"/>
            <a:ext cx="7652657" cy="931408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8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5657" y="353951"/>
            <a:ext cx="7854043" cy="931408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188028"/>
            <a:ext cx="5156200" cy="393813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2188028"/>
            <a:ext cx="5156200" cy="393813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9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202267" y="422276"/>
            <a:ext cx="8047567" cy="790575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70400" y="3157200"/>
            <a:ext cx="6451200" cy="590400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505050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8" name="等腰三角形 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60000" flipH="1">
            <a:off x="5783570" y="2175560"/>
            <a:ext cx="1486625" cy="955082"/>
          </a:xfrm>
          <a:prstGeom prst="triangle">
            <a:avLst>
              <a:gd name="adj" fmla="val 50000"/>
            </a:avLst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" name="等腰三角形 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60000" flipH="1">
            <a:off x="5072261" y="2175560"/>
            <a:ext cx="1486625" cy="955082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4800" y="421200"/>
            <a:ext cx="8049600" cy="792000"/>
          </a:xfrm>
        </p:spPr>
        <p:txBody>
          <a:bodyPr anchor="ctr" anchorCtr="0"/>
          <a:lstStyle>
            <a:lvl1pPr>
              <a:defRPr sz="3200">
                <a:solidFill>
                  <a:srgbClr val="6F8A1B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941461" y="1602000"/>
            <a:ext cx="4022400" cy="4525200"/>
          </a:xfrm>
        </p:spPr>
        <p:txBody>
          <a:bodyPr/>
          <a:lstStyle>
            <a:lvl1pPr marL="0" indent="0">
              <a:buNone/>
              <a:defRPr sz="3200">
                <a:solidFill>
                  <a:srgbClr val="80808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87600"/>
            <a:ext cx="5751786" cy="4525200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>
                <a:solidFill>
                  <a:srgbClr val="80808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10312" y="422275"/>
            <a:ext cx="1354667" cy="5703888"/>
          </a:xfrm>
        </p:spPr>
        <p:txBody>
          <a:bodyPr vert="eaVer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422275"/>
            <a:ext cx="6668910" cy="5703888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961119"/>
            <a:ext cx="7854043" cy="93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>
                <a:sym typeface="Arial" panose="020B0604020202020204" pitchFamily="34" charset="0"/>
              </a:rPr>
              <a:t>单击此处编辑母版标题样式</a:t>
            </a:r>
            <a:endParaRPr lang="zh-CN" smtClean="0">
              <a:sym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122714"/>
            <a:ext cx="10515600" cy="400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600" kern="1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236855" indent="-236855" algn="l" rtl="0" fontAlgn="base">
        <a:spcBef>
          <a:spcPts val="0"/>
        </a:spcBef>
        <a:spcAft>
          <a:spcPct val="0"/>
        </a:spcAft>
        <a:buSzPct val="125000"/>
        <a:buChar char="•"/>
        <a:defRPr sz="24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12001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anose="020B0604020202020204" pitchFamily="34" charset="0"/>
        <a:buChar char="•"/>
        <a:defRPr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6573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anose="020B0604020202020204" pitchFamily="34" charset="0"/>
        <a:buChar char="•"/>
        <a:defRPr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21145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anose="020B0604020202020204" pitchFamily="34" charset="0"/>
        <a:buChar char="•"/>
        <a:defRPr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2.xml"/><Relationship Id="rId3" Type="http://schemas.openxmlformats.org/officeDocument/2006/relationships/image" Target="../media/image3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image" Target="../media/image4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8.xml"/><Relationship Id="rId3" Type="http://schemas.openxmlformats.org/officeDocument/2006/relationships/image" Target="../media/image5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1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20955"/>
            <a:ext cx="12181840" cy="68154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 sz="4000">
                <a:solidFill>
                  <a:srgbClr val="FF0000"/>
                </a:solidFill>
              </a:rPr>
              <a:t>12*</a:t>
            </a:r>
            <a:r>
              <a:rPr lang="zh-CN" altLang="zh-CN" sz="4000">
                <a:solidFill>
                  <a:srgbClr val="FF0000"/>
                </a:solidFill>
              </a:rPr>
              <a:t>大自然的启示</a:t>
            </a:r>
            <a:endParaRPr lang="zh-CN" altLang="zh-CN" sz="400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3660" y="173355"/>
            <a:ext cx="12152630" cy="652399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endParaRPr lang="en-US" altLang="zh-CN" dirty="0">
              <a:solidFill>
                <a:schemeClr val="bg2"/>
              </a:solidFill>
            </a:endParaRPr>
          </a:p>
          <a:p>
            <a:pPr marL="0" indent="0">
              <a:buNone/>
            </a:pPr>
            <a:endParaRPr lang="en-US" altLang="zh-CN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zh-CN" altLang="en-US" sz="5400" dirty="0">
                <a:solidFill>
                  <a:schemeClr val="bg2"/>
                </a:solidFill>
              </a:rPr>
              <a:t>                         </a:t>
            </a:r>
            <a:endParaRPr lang="zh-CN" altLang="en-US" sz="5400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n-US" altLang="zh-CN" sz="5400" dirty="0">
                <a:solidFill>
                  <a:schemeClr val="bg2"/>
                </a:solidFill>
              </a:rPr>
              <a:t>       </a:t>
            </a:r>
            <a:r>
              <a:rPr lang="en-US" altLang="zh-CN" sz="5400" dirty="0">
                <a:solidFill>
                  <a:srgbClr val="FF0000"/>
                </a:solidFill>
              </a:rPr>
              <a:t> yì             lüè           jiàn      jīng</a:t>
            </a:r>
            <a:endParaRPr lang="en-US" altLang="zh-CN" sz="5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5400" dirty="0">
                <a:solidFill>
                  <a:schemeClr val="bg2"/>
                </a:solidFill>
              </a:rPr>
              <a:t>  </a:t>
            </a:r>
            <a:r>
              <a:rPr lang="zh-CN" altLang="en-US" sz="5400" dirty="0">
                <a:solidFill>
                  <a:schemeClr val="accent4"/>
                </a:solidFill>
              </a:rPr>
              <a:t>机 </a:t>
            </a:r>
            <a:r>
              <a:rPr lang="zh-CN" altLang="en-US" sz="5400" dirty="0">
                <a:solidFill>
                  <a:srgbClr val="FF0000"/>
                </a:solidFill>
              </a:rPr>
              <a:t> 翼</a:t>
            </a:r>
            <a:r>
              <a:rPr lang="zh-CN" altLang="en-US" sz="5400" dirty="0">
                <a:solidFill>
                  <a:schemeClr val="accent4"/>
                </a:solidFill>
              </a:rPr>
              <a:t>       省  </a:t>
            </a:r>
            <a:r>
              <a:rPr lang="zh-CN" altLang="en-US" sz="5400" dirty="0">
                <a:solidFill>
                  <a:srgbClr val="FF0000"/>
                </a:solidFill>
              </a:rPr>
              <a:t>略</a:t>
            </a:r>
            <a:r>
              <a:rPr lang="zh-CN" altLang="en-US" sz="5400" dirty="0">
                <a:solidFill>
                  <a:schemeClr val="accent4"/>
                </a:solidFill>
              </a:rPr>
              <a:t>       关  </a:t>
            </a:r>
            <a:r>
              <a:rPr lang="zh-CN" altLang="en-US" sz="5400" dirty="0">
                <a:solidFill>
                  <a:srgbClr val="FF0000"/>
                </a:solidFill>
              </a:rPr>
              <a:t>键</a:t>
            </a:r>
            <a:r>
              <a:rPr lang="zh-CN" altLang="en-US" sz="5400" dirty="0">
                <a:solidFill>
                  <a:schemeClr val="accent4"/>
                </a:solidFill>
              </a:rPr>
              <a:t>         </a:t>
            </a:r>
            <a:r>
              <a:rPr lang="zh-CN" altLang="en-US" sz="5400" dirty="0">
                <a:solidFill>
                  <a:srgbClr val="FF0000"/>
                </a:solidFill>
              </a:rPr>
              <a:t>鲸</a:t>
            </a:r>
            <a:r>
              <a:rPr lang="zh-CN" altLang="en-US" sz="5400" dirty="0">
                <a:solidFill>
                  <a:schemeClr val="accent4"/>
                </a:solidFill>
              </a:rPr>
              <a:t>  鱼</a:t>
            </a:r>
            <a:r>
              <a:rPr lang="zh-CN" altLang="en-US" dirty="0">
                <a:solidFill>
                  <a:schemeClr val="bg2"/>
                </a:solidFill>
              </a:rPr>
              <a:t>  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dirty="0"/>
              <a:t>想一想，人类的老师是谁？</a:t>
            </a:r>
            <a:endParaRPr lang="zh-CN" altLang="en-US" sz="4000" dirty="0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smtClean="0"/>
              <a:t>请在此输入您的标题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400" dirty="0" smtClean="0">
                <a:solidFill>
                  <a:schemeClr val="bg2"/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pic>
        <p:nvPicPr>
          <p:cNvPr id="6" name="内容占位符 5"/>
          <p:cNvPicPr>
            <a:picLocks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8415" y="17145"/>
            <a:ext cx="12154535" cy="67551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smtClean="0"/>
              <a:t>请在此输入您的标题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400" dirty="0" smtClean="0">
                <a:solidFill>
                  <a:schemeClr val="bg2"/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" y="13970"/>
            <a:ext cx="12197715" cy="67849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smtClean="0"/>
              <a:t>请在此输入您的标题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400" dirty="0" smtClean="0">
                <a:solidFill>
                  <a:schemeClr val="bg2"/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62230"/>
            <a:ext cx="12198985" cy="69659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smtClean="0"/>
              <a:t>请在此输入您的标题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8835" y="1824990"/>
            <a:ext cx="10515600" cy="508698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400" dirty="0" smtClean="0">
                <a:solidFill>
                  <a:schemeClr val="bg2"/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-35560" y="4445"/>
          <a:ext cx="12249150" cy="690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5867400" imgH="4400550" progId="Paint.Picture">
                  <p:embed/>
                </p:oleObj>
              </mc:Choice>
              <mc:Fallback>
                <p:oleObj name="" r:id="rId3" imgW="5867400" imgH="4400550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-35560" y="4445"/>
                        <a:ext cx="12249150" cy="690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165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dirty="0"/>
              <a:t>这两篇小短文内容上有什么共同点和不同点？</a:t>
            </a: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932180" y="1936750"/>
            <a:ext cx="100355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共同点：揭示了大自然的奥秘与规律。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4255" y="2717165"/>
            <a:ext cx="992822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accent2"/>
                </a:solidFill>
              </a:rPr>
              <a:t>不同点：林务官违背了自然规律，破坏了生态平衡，使森林受到毁灭。</a:t>
            </a:r>
            <a:endParaRPr lang="zh-CN" altLang="en-US" sz="3200">
              <a:solidFill>
                <a:schemeClr val="accent2"/>
              </a:solidFill>
            </a:endParaRPr>
          </a:p>
          <a:p>
            <a:r>
              <a:rPr lang="zh-CN" altLang="en-US" sz="3200">
                <a:solidFill>
                  <a:schemeClr val="accent2"/>
                </a:solidFill>
              </a:rPr>
              <a:t>              </a:t>
            </a:r>
            <a:endParaRPr lang="zh-CN" altLang="en-US" sz="3200">
              <a:solidFill>
                <a:schemeClr val="accent2"/>
              </a:solidFill>
            </a:endParaRPr>
          </a:p>
          <a:p>
            <a:r>
              <a:rPr lang="zh-CN" altLang="en-US" sz="3200">
                <a:solidFill>
                  <a:schemeClr val="accent2"/>
                </a:solidFill>
              </a:rPr>
              <a:t>              科学家发现和利用了生物自身规律，发明或改进了许多东西，使科学技术不断进步，改变了人类的生活。</a:t>
            </a:r>
            <a:endParaRPr lang="zh-CN" altLang="en-US" sz="3200">
              <a:solidFill>
                <a:schemeClr val="accent2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dirty="0"/>
              <a:t>作业</a:t>
            </a:r>
            <a:endParaRPr lang="zh-CN" altLang="en-US" sz="4000" dirty="0"/>
          </a:p>
          <a:p>
            <a:pPr algn="l"/>
            <a:endParaRPr lang="zh-CN" altLang="en-US" sz="4000" dirty="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>
                <a:solidFill>
                  <a:schemeClr val="bg2"/>
                </a:solidFill>
              </a:rPr>
              <a:t>1.</a:t>
            </a:r>
            <a:r>
              <a:rPr lang="zh-CN" altLang="en-US" dirty="0">
                <a:solidFill>
                  <a:schemeClr val="bg2"/>
                </a:solidFill>
              </a:rPr>
              <a:t>完成本课练习册</a:t>
            </a:r>
            <a:endParaRPr lang="zh-CN" altLang="en-US" dirty="0">
              <a:solidFill>
                <a:schemeClr val="bg2"/>
              </a:solidFill>
            </a:endParaRPr>
          </a:p>
          <a:p>
            <a:r>
              <a:rPr lang="en-US" altLang="zh-CN" dirty="0">
                <a:solidFill>
                  <a:schemeClr val="bg2"/>
                </a:solidFill>
              </a:rPr>
              <a:t>2.</a:t>
            </a:r>
            <a:r>
              <a:rPr lang="zh-CN" altLang="en-US" dirty="0">
                <a:solidFill>
                  <a:schemeClr val="bg2"/>
                </a:solidFill>
              </a:rPr>
              <a:t>每个</a:t>
            </a:r>
            <a:r>
              <a:rPr lang="zh-CN" altLang="en-US" dirty="0">
                <a:solidFill>
                  <a:schemeClr val="bg2"/>
                </a:solidFill>
              </a:rPr>
              <a:t>抄生字抄三遍，组词两个。 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/>
          </p:nvPr>
        </p:nvSpPr>
        <p:spPr/>
        <p:txBody>
          <a:bodyPr/>
          <a:p>
            <a:r>
              <a:rPr lang="zh-CN" altLang="en-US" sz="4000">
                <a:solidFill>
                  <a:schemeClr val="tx2"/>
                </a:solidFill>
              </a:rPr>
              <a:t>启示：启发指示，使有所领悟</a:t>
            </a:r>
            <a:r>
              <a:rPr lang="zh-CN" altLang="en-US" sz="4000">
                <a:solidFill>
                  <a:schemeClr val="accent4">
                    <a:lumMod val="95000"/>
                    <a:lumOff val="5000"/>
                  </a:schemeClr>
                </a:solidFill>
              </a:rPr>
              <a:t>。</a:t>
            </a:r>
            <a:endParaRPr lang="zh-CN" altLang="en-US" sz="400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endParaRPr lang="zh-CN" altLang="en-US" sz="400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endParaRPr lang="zh-CN" altLang="en-US" sz="400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endParaRPr lang="zh-CN" altLang="en-US" sz="400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endParaRPr lang="zh-CN" altLang="en-US" sz="4000">
              <a:solidFill>
                <a:schemeClr val="accent4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3955" y="4072890"/>
            <a:ext cx="12738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启示</a:t>
            </a:r>
            <a:endParaRPr lang="zh-CN" altLang="en-US" sz="3600"/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2282190" y="3762375"/>
            <a:ext cx="636905" cy="4349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" name="直接箭头连接符 7"/>
          <p:cNvCxnSpPr/>
          <p:nvPr/>
        </p:nvCxnSpPr>
        <p:spPr>
          <a:xfrm>
            <a:off x="2266950" y="4663440"/>
            <a:ext cx="698500" cy="3568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文本框 8"/>
          <p:cNvSpPr txBox="1"/>
          <p:nvPr/>
        </p:nvSpPr>
        <p:spPr>
          <a:xfrm>
            <a:off x="3043555" y="3436620"/>
            <a:ext cx="14751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启发</a:t>
            </a:r>
            <a:endParaRPr lang="zh-CN" altLang="en-US" sz="3600"/>
          </a:p>
        </p:txBody>
      </p:sp>
      <p:sp>
        <p:nvSpPr>
          <p:cNvPr id="11" name="文本框 10"/>
          <p:cNvSpPr txBox="1"/>
          <p:nvPr/>
        </p:nvSpPr>
        <p:spPr>
          <a:xfrm>
            <a:off x="3120390" y="4801870"/>
            <a:ext cx="11055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警示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/>
        <p:txBody>
          <a:bodyPr/>
          <a:p>
            <a:endParaRPr lang="en-US" altLang="zh-CN" sz="4000"/>
          </a:p>
          <a:p>
            <a:r>
              <a:rPr lang="en-US" altLang="zh-CN" sz="4000"/>
              <a:t>1.</a:t>
            </a:r>
            <a:r>
              <a:rPr lang="zh-CN" altLang="en-US" sz="4000">
                <a:sym typeface="+mn-ea"/>
              </a:rPr>
              <a:t>默读课文，说说课文大意。</a:t>
            </a:r>
            <a:endParaRPr lang="en-US" altLang="zh-CN" sz="4000"/>
          </a:p>
          <a:p>
            <a:endParaRPr lang="en-US" altLang="zh-CN" sz="4000"/>
          </a:p>
          <a:p>
            <a:pPr marL="0" indent="0">
              <a:buNone/>
            </a:pPr>
            <a:endParaRPr lang="zh-CN" altLang="en-US" sz="4000"/>
          </a:p>
          <a:p>
            <a:endParaRPr lang="en-US" altLang="zh-CN" sz="4000"/>
          </a:p>
          <a:p>
            <a:endParaRPr lang="en-US" altLang="zh-CN" sz="4000"/>
          </a:p>
          <a:p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108710" y="2560320"/>
            <a:ext cx="829056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林务官一心想把森林</a:t>
            </a:r>
            <a:r>
              <a:rPr lang="en-US" altLang="zh-CN" sz="3600"/>
              <a:t>“</a:t>
            </a:r>
            <a:r>
              <a:rPr lang="zh-CN" altLang="en-US" sz="3600"/>
              <a:t>打扫</a:t>
            </a:r>
            <a:r>
              <a:rPr lang="en-US" altLang="zh-CN" sz="3600"/>
              <a:t>”</a:t>
            </a:r>
            <a:r>
              <a:rPr lang="zh-CN" altLang="en-US" sz="3600"/>
              <a:t>干净，但最终导致森林毁灭。所以保护环境，关键要保持生态平衡。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双引号的作用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1. 表示引用</a:t>
            </a:r>
            <a:endParaRPr lang="zh-CN" altLang="en-US" sz="3600"/>
          </a:p>
          <a:p>
            <a:r>
              <a:rPr lang="zh-CN" altLang="en-US" sz="3600"/>
              <a:t>2. 表示特定称谓</a:t>
            </a:r>
            <a:endParaRPr lang="zh-CN" altLang="en-US" sz="3600"/>
          </a:p>
          <a:p>
            <a:r>
              <a:rPr lang="zh-CN" altLang="en-US" sz="3600"/>
              <a:t>3. 表示特殊含义需要强调</a:t>
            </a:r>
            <a:endParaRPr lang="zh-CN" altLang="en-US" sz="3600"/>
          </a:p>
          <a:p>
            <a:r>
              <a:rPr lang="zh-CN" altLang="en-US" sz="3600"/>
              <a:t>4. 表示否定和讽刺        </a:t>
            </a:r>
            <a:endParaRPr lang="zh-CN" altLang="en-US" sz="3600"/>
          </a:p>
          <a:p>
            <a:r>
              <a:rPr lang="zh-CN" altLang="en-US" sz="3600"/>
              <a:t>5. 表示着重论述的对象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5900420" y="3875405"/>
            <a:ext cx="6178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/>
        <p:txBody>
          <a:bodyPr/>
          <a:p>
            <a:endParaRPr lang="zh-CN" altLang="en-US"/>
          </a:p>
          <a:p>
            <a:pPr marL="0" indent="0">
              <a:buNone/>
            </a:pPr>
            <a:endParaRPr lang="zh-CN" altLang="en-US" sz="4000"/>
          </a:p>
          <a:p>
            <a:pPr marL="0" indent="0">
              <a:buNone/>
            </a:pPr>
            <a:r>
              <a:rPr lang="en-US" altLang="zh-CN" sz="4000"/>
              <a:t>zāo </a:t>
            </a:r>
            <a:r>
              <a:rPr lang="en-US" altLang="zh-CN" sz="4000">
                <a:solidFill>
                  <a:srgbClr val="FF0000"/>
                </a:solidFill>
              </a:rPr>
              <a:t>yāng</a:t>
            </a:r>
            <a:r>
              <a:rPr lang="en-US" altLang="zh-CN" sz="4000"/>
              <a:t>    pú  tí             sào </a:t>
            </a:r>
            <a:r>
              <a:rPr lang="en-US" altLang="zh-CN" sz="4000">
                <a:solidFill>
                  <a:srgbClr val="FF0000"/>
                </a:solidFill>
              </a:rPr>
              <a:t>zhǒu</a:t>
            </a:r>
            <a:r>
              <a:rPr lang="en-US" altLang="zh-CN" sz="4000"/>
              <a:t>    </a:t>
            </a:r>
            <a:r>
              <a:rPr lang="en-US" altLang="zh-CN" sz="4000">
                <a:solidFill>
                  <a:srgbClr val="FF0000"/>
                </a:solidFill>
              </a:rPr>
              <a:t>fǔ</a:t>
            </a:r>
            <a:r>
              <a:rPr lang="en-US" altLang="zh-CN" sz="4000"/>
              <a:t>  làn</a:t>
            </a:r>
            <a:endParaRPr lang="en-US" altLang="zh-CN" sz="4000"/>
          </a:p>
          <a:p>
            <a:pPr marL="0" indent="0">
              <a:buNone/>
            </a:pPr>
            <a:r>
              <a:rPr lang="zh-CN" altLang="en-US" sz="4000"/>
              <a:t> 遭   </a:t>
            </a:r>
            <a:r>
              <a:rPr lang="zh-CN" altLang="en-US" sz="4000">
                <a:solidFill>
                  <a:srgbClr val="FF0000"/>
                </a:solidFill>
              </a:rPr>
              <a:t>殃</a:t>
            </a:r>
            <a:r>
              <a:rPr lang="zh-CN" altLang="en-US" sz="4000"/>
              <a:t>        菩 提 树        扫     </a:t>
            </a:r>
            <a:r>
              <a:rPr lang="zh-CN" altLang="en-US" sz="4000">
                <a:solidFill>
                  <a:srgbClr val="FF0000"/>
                </a:solidFill>
              </a:rPr>
              <a:t>帚</a:t>
            </a:r>
            <a:r>
              <a:rPr lang="zh-CN" altLang="en-US" sz="4000"/>
              <a:t>      </a:t>
            </a:r>
            <a:r>
              <a:rPr lang="zh-CN" altLang="en-US" sz="4000">
                <a:solidFill>
                  <a:srgbClr val="FF0000"/>
                </a:solidFill>
              </a:rPr>
              <a:t>腐</a:t>
            </a:r>
            <a:r>
              <a:rPr lang="zh-CN" altLang="en-US" sz="4000"/>
              <a:t>  烂     </a:t>
            </a:r>
            <a:endParaRPr lang="zh-CN" altLang="en-US" sz="4000"/>
          </a:p>
          <a:p>
            <a:pPr marL="0" indent="0">
              <a:buNone/>
            </a:pP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    </a:t>
            </a:r>
            <a:r>
              <a:rPr lang="en-US" altLang="zh-CN" sz="4000">
                <a:solidFill>
                  <a:srgbClr val="FF0000"/>
                </a:solidFill>
              </a:rPr>
              <a:t>rǎng</a:t>
            </a:r>
            <a:r>
              <a:rPr lang="en-US" altLang="zh-CN" sz="4000"/>
              <a:t>    chěng  </a:t>
            </a:r>
            <a:endParaRPr lang="en-US" altLang="zh-CN" sz="4000"/>
          </a:p>
          <a:p>
            <a:pPr marL="0" indent="0">
              <a:buNone/>
            </a:pPr>
            <a:r>
              <a:rPr lang="zh-CN" altLang="en-US" sz="4000"/>
              <a:t>土  </a:t>
            </a:r>
            <a:r>
              <a:rPr lang="zh-CN" altLang="en-US" sz="4000">
                <a:solidFill>
                  <a:srgbClr val="FF0000"/>
                </a:solidFill>
              </a:rPr>
              <a:t>壤 </a:t>
            </a:r>
            <a:r>
              <a:rPr lang="zh-CN" altLang="en-US"/>
              <a:t>             </a:t>
            </a:r>
            <a:r>
              <a:rPr lang="zh-CN" altLang="en-US" sz="4000"/>
              <a:t>逞    凶</a:t>
            </a:r>
            <a:r>
              <a:rPr lang="zh-CN" altLang="en-US"/>
              <a:t>        </a:t>
            </a:r>
            <a:r>
              <a:rPr lang="zh-CN" altLang="en-US" sz="4000"/>
              <a:t>枯枝败叶   异想天开</a:t>
            </a:r>
            <a:endParaRPr lang="zh-CN" altLang="en-US" sz="4000"/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2016699" y="-23812"/>
            <a:ext cx="1341437" cy="1318576"/>
            <a:chOff x="903288" y="668338"/>
            <a:chExt cx="1341437" cy="1318576"/>
          </a:xfrm>
        </p:grpSpPr>
        <p:sp>
          <p:nvSpPr>
            <p:cNvPr id="6158" name="Oval 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903288" y="668338"/>
              <a:ext cx="1341437" cy="1318257"/>
            </a:xfrm>
            <a:prstGeom prst="ellipse">
              <a:avLst/>
            </a:prstGeom>
            <a:solidFill>
              <a:srgbClr val="8FC2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159" name="弦形 5"/>
            <p:cNvSpPr/>
            <p:nvPr>
              <p:custDataLst>
                <p:tags r:id="rId3"/>
              </p:custDataLst>
            </p:nvPr>
          </p:nvSpPr>
          <p:spPr bwMode="auto">
            <a:xfrm rot="7500000">
              <a:off x="914561" y="677392"/>
              <a:ext cx="1310634" cy="1308409"/>
            </a:xfrm>
            <a:custGeom>
              <a:avLst/>
              <a:gdLst>
                <a:gd name="T0" fmla="*/ 1045534 w 1309043"/>
                <a:gd name="T1" fmla="*/ 1179410 h 1309043"/>
                <a:gd name="T2" fmla="*/ 387739 w 1309043"/>
                <a:gd name="T3" fmla="*/ 1252206 h 1309043"/>
                <a:gd name="T4" fmla="*/ 2701 w 1309043"/>
                <a:gd name="T5" fmla="*/ 713931 h 1309043"/>
                <a:gd name="T6" fmla="*/ 284082 w 1309043"/>
                <a:gd name="T7" fmla="*/ 114916 h 1309043"/>
                <a:gd name="T8" fmla="*/ 1045534 w 1309043"/>
                <a:gd name="T9" fmla="*/ 1179410 h 1309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9043" h="1309043">
                  <a:moveTo>
                    <a:pt x="1045534" y="1179410"/>
                  </a:moveTo>
                  <a:cubicBezTo>
                    <a:pt x="855591" y="1320907"/>
                    <a:pt x="604024" y="1348747"/>
                    <a:pt x="387739" y="1252206"/>
                  </a:cubicBezTo>
                  <a:cubicBezTo>
                    <a:pt x="171454" y="1155665"/>
                    <a:pt x="24200" y="949807"/>
                    <a:pt x="2701" y="713931"/>
                  </a:cubicBezTo>
                  <a:cubicBezTo>
                    <a:pt x="-18798" y="478055"/>
                    <a:pt x="88814" y="248968"/>
                    <a:pt x="284082" y="114916"/>
                  </a:cubicBezTo>
                  <a:lnTo>
                    <a:pt x="1045534" y="1179410"/>
                  </a:lnTo>
                  <a:close/>
                </a:path>
              </a:pathLst>
            </a:custGeom>
            <a:solidFill>
              <a:srgbClr val="D7F1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6160" name="矩形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37895" y="1053969"/>
            <a:ext cx="1257597" cy="27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b" anchorCtr="1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CONTENTS</a:t>
            </a:r>
            <a:endParaRPr lang="en-US" altLang="zh-CN" b="1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dirty="0"/>
              <a:t>林务官的命令给森林带来了怎样的灾害？</a:t>
            </a:r>
            <a:endParaRPr lang="zh-CN" altLang="en-US" sz="4000" dirty="0"/>
          </a:p>
        </p:txBody>
      </p:sp>
      <p:sp>
        <p:nvSpPr>
          <p:cNvPr id="3" name="文本框 2"/>
          <p:cNvSpPr txBox="1"/>
          <p:nvPr/>
        </p:nvSpPr>
        <p:spPr>
          <a:xfrm>
            <a:off x="1162050" y="2044065"/>
            <a:ext cx="982091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chemeClr val="accent4"/>
                </a:solidFill>
              </a:rPr>
              <a:t>林务官的命令使得森林里的鸟儿飞走了，导致大量繁殖的害虫向树木进攻，最终树林被毁灭。</a:t>
            </a:r>
            <a:endParaRPr lang="zh-CN" altLang="en-US" sz="4800">
              <a:solidFill>
                <a:schemeClr val="accent4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p>
            <a:r>
              <a:rPr lang="zh-CN" altLang="en-US" sz="3200">
                <a:solidFill>
                  <a:schemeClr val="accent4"/>
                </a:solidFill>
              </a:rPr>
              <a:t>学习了本则课文，你认为大自然给了我们什么警示呢？又带给你什么启发呢？</a:t>
            </a:r>
            <a:endParaRPr lang="zh-CN" altLang="en-US" sz="3200">
              <a:solidFill>
                <a:schemeClr val="accent4"/>
              </a:solidFill>
            </a:endParaRPr>
          </a:p>
          <a:p>
            <a:endParaRPr lang="zh-CN" altLang="en-US" sz="3200">
              <a:solidFill>
                <a:schemeClr val="accent4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330" y="2286000"/>
            <a:ext cx="959167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大自然不愧是人类的老师，它警示我们要按自然规律办事，维护生态平衡，让人与自然和谐相处；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6330" y="3383280"/>
            <a:ext cx="960691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    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</a:rPr>
              <a:t>它启发我们的智慧，让人类有所发明，有所创造</a:t>
            </a:r>
            <a:r>
              <a:rPr lang="en-US" altLang="zh-CN" sz="360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</a:rPr>
              <a:t>，促进了人类科技的进步，改善了人类的日常生活条件。</a:t>
            </a:r>
            <a:endParaRPr lang="zh-CN" altLang="en-US" sz="360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endParaRPr lang="zh-CN" altLang="en-US" sz="60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r>
              <a:rPr lang="zh-CN" altLang="en-US" sz="6000" dirty="0">
                <a:solidFill>
                  <a:schemeClr val="accent4"/>
                </a:solidFill>
              </a:rPr>
              <a:t>人类的老师</a:t>
            </a:r>
            <a:endParaRPr lang="zh-CN" altLang="en-US" sz="6000" dirty="0">
              <a:solidFill>
                <a:schemeClr val="accent4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dirty="0"/>
              <a:t>读课文，说说课文主要讲了什么？</a:t>
            </a: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1497965" y="1951990"/>
            <a:ext cx="946912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>
                <a:solidFill>
                  <a:schemeClr val="accent4"/>
                </a:solidFill>
                <a:sym typeface="+mn-ea"/>
              </a:rPr>
              <a:t>科学家从蜻蜓、鲸等动物身上得到启示，有所发明，有所创造。生物是人类的好老师。</a:t>
            </a:r>
            <a:endParaRPr lang="zh-CN" altLang="en-US" sz="4000" dirty="0">
              <a:solidFill>
                <a:schemeClr val="accent4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INDEX" val="2"/>
  <p:tag name="KSO_WM_UNIT_CLEAR" val="1"/>
  <p:tag name="KSO_WM_UNIT_LAYERLEVEL" val="1"/>
  <p:tag name="KSO_WM_BEAUTIFY_FLAG" val="#wm#"/>
  <p:tag name="KSO_WM_UNIT_TYPE" val="i"/>
  <p:tag name="KSO_WM_UNIT_ID" val="284*i*1"/>
  <p:tag name="KSO_WM_TEMPLATE_CATEGORY" val="custom"/>
  <p:tag name="KSO_WM_TEMPLATE_INDEX" val="1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13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5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17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9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.xml><?xml version="1.0" encoding="utf-8"?>
<p:tagLst xmlns:p="http://schemas.openxmlformats.org/presentationml/2006/main">
  <p:tag name="KSO_WM_UNIT_INDEX" val="1"/>
  <p:tag name="KSO_WM_UNIT_CLEAR" val="1"/>
  <p:tag name="KSO_WM_UNIT_LAYERLEVEL" val="1"/>
  <p:tag name="KSO_WM_BEAUTIFY_FLAG" val="#wm#"/>
  <p:tag name="KSO_WM_UNIT_TYPE" val="i"/>
  <p:tag name="KSO_WM_UNIT_ID" val="284*i*2"/>
  <p:tag name="KSO_WM_TEMPLATE_CATEGORY" val="custom"/>
  <p:tag name="KSO_WM_TEMPLATE_INDEX" val="10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22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25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28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.xml><?xml version="1.0" encoding="utf-8"?>
<p:tagLst xmlns:p="http://schemas.openxmlformats.org/presentationml/2006/main">
  <p:tag name="KSO_WM_TEMPLATE_CATEGORY" val="custom"/>
  <p:tag name="KSO_WM_TEMPLATE_INDEX" val="160010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31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3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36.xml><?xml version="1.0" encoding="utf-8"?>
<p:tagLst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4.xml><?xml version="1.0" encoding="utf-8"?>
<p:tagLst xmlns:p="http://schemas.openxmlformats.org/presentationml/2006/main">
  <p:tag name="KSO_WM_TEMPLATE_CATEGORY" val="custom"/>
  <p:tag name="KSO_WM_TEMPLATE_INDEX" val="160010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10_6*i*12"/>
  <p:tag name="KSO_WM_TEMPLATE_CATEGORY" val="custom"/>
  <p:tag name="KSO_WM_TEMPLATE_INDEX" val="160010"/>
  <p:tag name="KSO_WM_UNIT_INDEX" val="12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10_6*i*15"/>
  <p:tag name="KSO_WM_TEMPLATE_CATEGORY" val="custom"/>
  <p:tag name="KSO_WM_TEMPLATE_INDEX" val="160010"/>
  <p:tag name="KSO_WM_UNIT_INDEX" val="15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10_6*i*16"/>
  <p:tag name="KSO_WM_TEMPLATE_CATEGORY" val="custom"/>
  <p:tag name="KSO_WM_TEMPLATE_INDEX" val="160010"/>
  <p:tag name="KSO_WM_UNIT_INDEX" val="16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CLEAR" val="1"/>
  <p:tag name="KSO_WM_UNIT_LAYERLEVEL" val="1"/>
  <p:tag name="KSO_WM_UNIT_ISCONTENTSTITLE" val="1"/>
  <p:tag name="KSO_WM_UNIT_VALUE" val="5"/>
  <p:tag name="KSO_WM_UNIT_HIGHLIGHT" val="0"/>
  <p:tag name="KSO_WM_UNIT_COMPATIBLE" val="1"/>
  <p:tag name="KSO_WM_UNIT_ID" val="custom160010_6*a*1"/>
  <p:tag name="KSO_WM_UNIT_BIND_DECORATION_IDS" val="custom160010_6*i*15"/>
  <p:tag name="KSO_WM_UNIT_PRESET_TEXT" val="CONTENTS"/>
</p:tagLst>
</file>

<file path=ppt/tags/tag9.xml><?xml version="1.0" encoding="utf-8"?>
<p:tagLst xmlns:p="http://schemas.openxmlformats.org/presentationml/2006/main">
  <p:tag name="KSO_WM_SLIDE_ID" val="custom160010_6"/>
  <p:tag name="KSO_WM_SLIDE_INDEX" val="6"/>
  <p:tag name="KSO_WM_SLIDE_LAYOUT" val="l_a"/>
  <p:tag name="KSO_WM_SLIDE_LAYOUT_CNT" val="1_1"/>
  <p:tag name="KSO_WM_BEAUTIFY_FLAG" val="#wm#"/>
  <p:tag name="KSO_WM_SLIDE_ITEM_CNT" val="2"/>
  <p:tag name="KSO_WM_SLIDE_TYPE" val="contents"/>
  <p:tag name="KSO_WM_TEMPLATE_CATEGORY" val="custom"/>
  <p:tag name="KSO_WM_TEMPLATE_INDEX" val="160010"/>
  <p:tag name="KSO_WM_TAG_VERSION" val="1.0"/>
  <p:tag name="KSO_WM_DIAGRAM_GROUP_CODE" val="l1-1"/>
</p:tagLst>
</file>

<file path=ppt/theme/theme1.xml><?xml version="1.0" encoding="utf-8"?>
<a:theme xmlns:a="http://schemas.openxmlformats.org/drawingml/2006/main" name="默认设计模板">
  <a:themeElements>
    <a:clrScheme name="PPT10">
      <a:dk1>
        <a:srgbClr val="67841A"/>
      </a:dk1>
      <a:lt1>
        <a:srgbClr val="FFFFFF"/>
      </a:lt1>
      <a:dk2>
        <a:srgbClr val="8FC226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1123</Words>
  <Application>WPS 演示</Application>
  <PresentationFormat>宽屏</PresentationFormat>
  <Paragraphs>96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Calibri</vt:lpstr>
      <vt:lpstr>默认设计模板</vt:lpstr>
      <vt:lpstr>Paint.Picture</vt:lpstr>
      <vt:lpstr>12*大自然的启示</vt:lpstr>
      <vt:lpstr>PowerPoint 演示文稿</vt:lpstr>
      <vt:lpstr>PowerPoint 演示文稿</vt:lpstr>
      <vt:lpstr>双引号的作用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12</cp:revision>
  <dcterms:created xsi:type="dcterms:W3CDTF">2017-03-08T01:17:00Z</dcterms:created>
  <dcterms:modified xsi:type="dcterms:W3CDTF">2017-03-08T16:20:01Z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