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CCFF"/>
    <a:srgbClr val="00206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6726-D4BB-40FD-97BE-B0EA63CE5333}" type="datetimeFigureOut">
              <a:rPr lang="zh-CN" altLang="en-US" smtClean="0"/>
              <a:pPr/>
              <a:t>2017/9/24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29A-966D-4FB0-A33C-DEC91274A4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6726-D4BB-40FD-97BE-B0EA63CE5333}" type="datetimeFigureOut">
              <a:rPr lang="zh-CN" altLang="en-US" smtClean="0"/>
              <a:pPr/>
              <a:t>2017/9/24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29A-966D-4FB0-A33C-DEC91274A4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6726-D4BB-40FD-97BE-B0EA63CE5333}" type="datetimeFigureOut">
              <a:rPr lang="zh-CN" altLang="en-US" smtClean="0"/>
              <a:pPr/>
              <a:t>2017/9/24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29A-966D-4FB0-A33C-DEC91274A4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6726-D4BB-40FD-97BE-B0EA63CE5333}" type="datetimeFigureOut">
              <a:rPr lang="zh-CN" altLang="en-US" smtClean="0"/>
              <a:pPr/>
              <a:t>2017/9/24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29A-966D-4FB0-A33C-DEC91274A4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6726-D4BB-40FD-97BE-B0EA63CE5333}" type="datetimeFigureOut">
              <a:rPr lang="zh-CN" altLang="en-US" smtClean="0"/>
              <a:pPr/>
              <a:t>2017/9/24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29A-966D-4FB0-A33C-DEC91274A4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6726-D4BB-40FD-97BE-B0EA63CE5333}" type="datetimeFigureOut">
              <a:rPr lang="zh-CN" altLang="en-US" smtClean="0"/>
              <a:pPr/>
              <a:t>2017/9/24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29A-966D-4FB0-A33C-DEC91274A4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6726-D4BB-40FD-97BE-B0EA63CE5333}" type="datetimeFigureOut">
              <a:rPr lang="zh-CN" altLang="en-US" smtClean="0"/>
              <a:pPr/>
              <a:t>2017/9/24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29A-966D-4FB0-A33C-DEC91274A4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6726-D4BB-40FD-97BE-B0EA63CE5333}" type="datetimeFigureOut">
              <a:rPr lang="zh-CN" altLang="en-US" smtClean="0"/>
              <a:pPr/>
              <a:t>2017/9/24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29A-966D-4FB0-A33C-DEC91274A4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6726-D4BB-40FD-97BE-B0EA63CE5333}" type="datetimeFigureOut">
              <a:rPr lang="zh-CN" altLang="en-US" smtClean="0"/>
              <a:pPr/>
              <a:t>2017/9/24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29A-966D-4FB0-A33C-DEC91274A4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6726-D4BB-40FD-97BE-B0EA63CE5333}" type="datetimeFigureOut">
              <a:rPr lang="zh-CN" altLang="en-US" smtClean="0"/>
              <a:pPr/>
              <a:t>2017/9/24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29A-966D-4FB0-A33C-DEC91274A4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16726-D4BB-40FD-97BE-B0EA63CE5333}" type="datetimeFigureOut">
              <a:rPr lang="zh-CN" altLang="en-US" smtClean="0"/>
              <a:pPr/>
              <a:t>2017/9/24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FA29A-966D-4FB0-A33C-DEC91274A4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16726-D4BB-40FD-97BE-B0EA63CE5333}" type="datetimeFigureOut">
              <a:rPr lang="zh-CN" altLang="en-US" smtClean="0"/>
              <a:pPr/>
              <a:t>2017/9/24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FA29A-966D-4FB0-A33C-DEC91274A4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fensekatongzhanbanbeijing_594074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7500966"/>
          </a:xfrm>
          <a:prstGeom prst="rect">
            <a:avLst/>
          </a:prstGeom>
        </p:spPr>
      </p:pic>
      <p:pic>
        <p:nvPicPr>
          <p:cNvPr id="17" name="图片 16" descr="Koal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16" y="214290"/>
            <a:ext cx="1785950" cy="13394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2" name="TextBox 21"/>
          <p:cNvSpPr txBox="1"/>
          <p:nvPr/>
        </p:nvSpPr>
        <p:spPr>
          <a:xfrm>
            <a:off x="1214414" y="2500306"/>
            <a:ext cx="61436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C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语文</a:t>
            </a:r>
            <a:r>
              <a:rPr lang="zh-CN" altLang="en-US" sz="88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C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园地三</a:t>
            </a:r>
          </a:p>
        </p:txBody>
      </p:sp>
    </p:spTree>
  </p:cSld>
  <p:clrMapOvr>
    <a:masterClrMapping/>
  </p:clrMapOvr>
  <p:transition>
    <p:wedg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30805162021-16034820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57186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910" y="214290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日积月累</a:t>
            </a:r>
            <a:endParaRPr lang="zh-CN" alt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57620" y="357166"/>
            <a:ext cx="50006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古诗译文：</a:t>
            </a:r>
            <a:endParaRPr lang="en-US" altLang="zh-CN" b="1" dirty="0" smtClean="0"/>
          </a:p>
          <a:p>
            <a:r>
              <a:rPr lang="zh-CN" altLang="en-US" dirty="0" smtClean="0"/>
              <a:t>一</a:t>
            </a:r>
            <a:r>
              <a:rPr lang="zh-CN" altLang="en-US" dirty="0" smtClean="0"/>
              <a:t>个蓬头稚面的小孩学着大人钓鱼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斜</a:t>
            </a:r>
            <a:r>
              <a:rPr lang="zh-CN" altLang="en-US" dirty="0" smtClean="0"/>
              <a:t>着身子坐在野草丛</a:t>
            </a:r>
            <a:r>
              <a:rPr lang="zh-CN" altLang="en-US" dirty="0" smtClean="0"/>
              <a:t>中，野草</a:t>
            </a:r>
            <a:r>
              <a:rPr lang="zh-CN" altLang="en-US" dirty="0" smtClean="0"/>
              <a:t>掩映了他的身子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听到</a:t>
            </a:r>
            <a:r>
              <a:rPr lang="zh-CN" altLang="en-US" dirty="0" smtClean="0"/>
              <a:t>有过路的人问路，连忙远远地招了招手，</a:t>
            </a:r>
            <a:r>
              <a:rPr lang="zh-CN" altLang="en-US" dirty="0" smtClean="0"/>
              <a:t>害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怕</a:t>
            </a:r>
            <a:r>
              <a:rPr lang="zh-CN" altLang="en-US" dirty="0" smtClean="0"/>
              <a:t>惊动了鱼儿，不敢回应过路人。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000496" y="2928934"/>
            <a:ext cx="47863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【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作者介绍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】</a:t>
            </a:r>
          </a:p>
          <a:p>
            <a:r>
              <a:rPr lang="zh-CN" altLang="en-US" dirty="0" smtClean="0"/>
              <a:t>胡令能（</a:t>
            </a:r>
            <a:r>
              <a:rPr lang="en-US" altLang="zh-CN" dirty="0" smtClean="0"/>
              <a:t>785-826</a:t>
            </a:r>
            <a:r>
              <a:rPr lang="zh-CN" altLang="en-US" dirty="0" smtClean="0"/>
              <a:t>年），</a:t>
            </a:r>
            <a:r>
              <a:rPr lang="zh-CN" altLang="en-US" dirty="0" smtClean="0"/>
              <a:t>唐代诗人</a:t>
            </a:r>
            <a:r>
              <a:rPr lang="zh-CN" altLang="en-US" dirty="0" smtClean="0"/>
              <a:t>，隐居圃田（河南中牟县）。唐贞元、元和时期人。家贫，年轻时以修补锅碗盆缸为生，人称“胡钉铰”。他的诗语言浅显而构思精巧，生活情趣很浓，现仅存七绝</a:t>
            </a:r>
            <a:r>
              <a:rPr lang="en-US" altLang="zh-CN" dirty="0" smtClean="0"/>
              <a:t>4</a:t>
            </a:r>
            <a:r>
              <a:rPr lang="zh-CN" altLang="en-US" dirty="0" smtClean="0"/>
              <a:t>首。唐贞元、元和时期人。莆田隐者，唐诗人少为负局锼钉之业。梦人剖其腹，以一卷书内之，遂能吟咏，远近号为胡钉铰。诗四首，皆写得十分生动传神、精妙超凡，不愧是仙家所赠之诗作。</a:t>
            </a:r>
          </a:p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  <p:transition>
    <p:pull dir="ld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130805162021-16034820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0034" y="214290"/>
            <a:ext cx="621510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读一读，想一想。</a:t>
            </a:r>
            <a:endParaRPr lang="en-US" altLang="zh-CN" sz="2800" b="1" dirty="0" smtClean="0"/>
          </a:p>
          <a:p>
            <a:endParaRPr lang="en-US" altLang="zh-CN" dirty="0" smtClean="0"/>
          </a:p>
          <a:p>
            <a:r>
              <a:rPr lang="zh-CN" altLang="en-US" sz="2800" dirty="0" smtClean="0"/>
              <a:t>⑴这首诗歌</a:t>
            </a:r>
            <a:r>
              <a:rPr lang="zh-CN" altLang="en-US" sz="2800" dirty="0" smtClean="0"/>
              <a:t>写了一个怎样的故事？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1428736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这首诗写的是一个小孩学钓鱼，坐在河边的草丛中，有路人问路，他不敢答应，怕惊跑了水中准备上钩的鱼儿。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571744"/>
            <a:ext cx="7858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⑵这首诗你能读懂哪些词语？和同桌相互说一说。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2910" y="3143248"/>
            <a:ext cx="73581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zh-CN" altLang="en-US" sz="2400" b="1" dirty="0" smtClean="0">
                <a:solidFill>
                  <a:srgbClr val="FF0000"/>
                </a:solidFill>
              </a:rPr>
              <a:t>“纶”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是钓丝，“垂纶”即题目中的“垂钓”，也就是钓鱼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。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b="1" dirty="0" smtClean="0">
                <a:solidFill>
                  <a:srgbClr val="FF0000"/>
                </a:solidFill>
              </a:rPr>
              <a:t>“侧坐”带有随意坐下的意思。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b="1" dirty="0" smtClean="0">
                <a:solidFill>
                  <a:srgbClr val="FF0000"/>
                </a:solidFill>
              </a:rPr>
              <a:t>“莓台”泛指生长在潮湿、阴暗的地方的低等植物。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b="1" dirty="0" smtClean="0">
                <a:solidFill>
                  <a:srgbClr val="FF0000"/>
                </a:solidFill>
              </a:rPr>
              <a:t>“遥招手”远远的招手。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ee3f9db11d7c37a60c1450b5ab5ea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28794" y="1928802"/>
            <a:ext cx="571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 smtClean="0"/>
              <a:t>再见</a:t>
            </a:r>
            <a:r>
              <a:rPr lang="zh-CN" altLang="en-US" sz="9600" b="1" dirty="0" smtClean="0"/>
              <a:t>！</a:t>
            </a:r>
            <a:endParaRPr lang="zh-CN" altLang="en-US" sz="9600" b="1" dirty="0"/>
          </a:p>
        </p:txBody>
      </p:sp>
    </p:spTree>
  </p:cSld>
  <p:clrMapOvr>
    <a:masterClrMapping/>
  </p:clrMapOvr>
  <p:transition>
    <p:wipe dir="d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12ee3f9db11d7c37a60c1450b5ab5ea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图片 16" descr="Koal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16" y="214290"/>
            <a:ext cx="1785950" cy="13394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1000100" y="285728"/>
            <a:ext cx="74295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   </a:t>
            </a:r>
            <a:r>
              <a:rPr lang="zh-CN" altLang="en-US" sz="6000" b="1" dirty="0" smtClean="0">
                <a:solidFill>
                  <a:srgbClr val="0070C0"/>
                </a:solidFill>
              </a:rPr>
              <a:t>识字加油站</a:t>
            </a:r>
            <a:endParaRPr lang="en-US" altLang="zh-CN" sz="6000" b="1" dirty="0" smtClean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714356"/>
            <a:ext cx="8929718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/>
          </a:p>
          <a:p>
            <a:endParaRPr lang="en-US" altLang="zh-CN" sz="4400" dirty="0" smtClean="0"/>
          </a:p>
          <a:p>
            <a:endParaRPr lang="en-US" altLang="zh-CN" sz="4000" dirty="0" smtClean="0"/>
          </a:p>
          <a:p>
            <a:r>
              <a:rPr lang="zh-CN" altLang="en-US" sz="4000" b="1" dirty="0" smtClean="0">
                <a:solidFill>
                  <a:srgbClr val="002060"/>
                </a:solidFill>
              </a:rPr>
              <a:t>弹  钢  琴      练  舞   蹈           唱 京 戏</a:t>
            </a:r>
            <a:endParaRPr lang="en-US" altLang="zh-CN" sz="4000" b="1" dirty="0" smtClean="0">
              <a:solidFill>
                <a:srgbClr val="002060"/>
              </a:solidFill>
            </a:endParaRPr>
          </a:p>
          <a:p>
            <a:endParaRPr lang="en-US" altLang="zh-CN" sz="4000" b="1" dirty="0" smtClean="0">
              <a:solidFill>
                <a:srgbClr val="002060"/>
              </a:solidFill>
            </a:endParaRPr>
          </a:p>
          <a:p>
            <a:endParaRPr lang="en-US" altLang="zh-CN" sz="4000" b="1" dirty="0" smtClean="0">
              <a:solidFill>
                <a:srgbClr val="002060"/>
              </a:solidFill>
            </a:endParaRPr>
          </a:p>
          <a:p>
            <a:r>
              <a:rPr lang="zh-CN" altLang="en-US" sz="4000" b="1" dirty="0" smtClean="0">
                <a:solidFill>
                  <a:srgbClr val="002060"/>
                </a:solidFill>
              </a:rPr>
              <a:t>画  图  画        捏    泥  人           下 围 棋 </a:t>
            </a:r>
            <a:endParaRPr lang="en-US" altLang="zh-CN" sz="4000" b="1" dirty="0" smtClean="0">
              <a:solidFill>
                <a:srgbClr val="002060"/>
              </a:solidFill>
            </a:endParaRPr>
          </a:p>
          <a:p>
            <a:r>
              <a:rPr lang="en-US" altLang="zh-CN" sz="4000" b="1" dirty="0" smtClean="0">
                <a:solidFill>
                  <a:srgbClr val="002060"/>
                </a:solidFill>
              </a:rPr>
              <a:t> </a:t>
            </a:r>
            <a:endParaRPr lang="en-US" altLang="zh-CN" sz="4000" b="1" dirty="0">
              <a:solidFill>
                <a:srgbClr val="002060"/>
              </a:solidFill>
            </a:endParaRPr>
          </a:p>
          <a:p>
            <a:endParaRPr lang="en-US" altLang="zh-CN" sz="4000" b="1" dirty="0" smtClean="0">
              <a:solidFill>
                <a:srgbClr val="002060"/>
              </a:solidFill>
            </a:endParaRPr>
          </a:p>
          <a:p>
            <a:r>
              <a:rPr lang="zh-CN" altLang="en-US" sz="4000" b="1" dirty="0" smtClean="0">
                <a:solidFill>
                  <a:srgbClr val="002060"/>
                </a:solidFill>
              </a:rPr>
              <a:t>滚  铁   环           荡  秋 千      滑  滑  </a:t>
            </a:r>
            <a:r>
              <a:rPr lang="zh-CN" altLang="en-US" sz="4000" b="1" dirty="0">
                <a:solidFill>
                  <a:srgbClr val="002060"/>
                </a:solidFill>
              </a:rPr>
              <a:t>梯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844" y="1571612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</a:rPr>
              <a:t>tán</a:t>
            </a:r>
            <a:r>
              <a:rPr lang="en-US" altLang="zh-CN" sz="3600" b="1" dirty="0">
                <a:solidFill>
                  <a:srgbClr val="FF0000"/>
                </a:solidFill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</a:rPr>
              <a:t>gāng</a:t>
            </a:r>
            <a:r>
              <a:rPr lang="en-US" altLang="zh-CN" sz="3600" b="1" dirty="0">
                <a:solidFill>
                  <a:srgbClr val="FF0000"/>
                </a:solidFill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</a:rPr>
              <a:t>qín</a:t>
            </a:r>
            <a:r>
              <a:rPr lang="en-US" altLang="zh-CN" sz="3600" b="1" dirty="0">
                <a:solidFill>
                  <a:srgbClr val="FF0000"/>
                </a:solidFill>
              </a:rPr>
              <a:t>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0364" y="1571612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     </a:t>
            </a:r>
            <a:r>
              <a:rPr lang="en-US" altLang="zh-CN" sz="3600" b="1" dirty="0" err="1">
                <a:solidFill>
                  <a:srgbClr val="FF0000"/>
                </a:solidFill>
              </a:rPr>
              <a:t>wǔ</a:t>
            </a:r>
            <a:r>
              <a:rPr lang="en-US" altLang="zh-CN" sz="3600" b="1" dirty="0">
                <a:solidFill>
                  <a:srgbClr val="FF0000"/>
                </a:solidFill>
              </a:rPr>
              <a:t>  </a:t>
            </a:r>
            <a:r>
              <a:rPr lang="en-US" altLang="zh-CN" sz="3600" b="1" dirty="0" err="1">
                <a:solidFill>
                  <a:srgbClr val="FF0000"/>
                </a:solidFill>
              </a:rPr>
              <a:t>dǎo</a:t>
            </a:r>
            <a:endParaRPr lang="zh-CN" altLang="en-US" sz="3600" b="1" dirty="0" err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3429000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</a:rPr>
              <a:t>niē</a:t>
            </a:r>
            <a:r>
              <a:rPr lang="en-US" altLang="zh-CN" sz="3600" b="1" dirty="0">
                <a:solidFill>
                  <a:srgbClr val="FF0000"/>
                </a:solidFill>
              </a:rPr>
              <a:t> 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 </a:t>
            </a:r>
            <a:r>
              <a:rPr lang="en-US" altLang="zh-CN" sz="3600" b="1" dirty="0" err="1">
                <a:solidFill>
                  <a:srgbClr val="FF0000"/>
                </a:solidFill>
              </a:rPr>
              <a:t>ní</a:t>
            </a:r>
            <a:endParaRPr lang="zh-CN" altLang="en-US" sz="3600" b="1" dirty="0" err="1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2264" y="3429000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     </a:t>
            </a:r>
            <a:r>
              <a:rPr lang="en-US" altLang="zh-CN" sz="3600" b="1" dirty="0" err="1" smtClean="0">
                <a:solidFill>
                  <a:srgbClr val="FF0000"/>
                </a:solidFill>
              </a:rPr>
              <a:t>wéi</a:t>
            </a:r>
            <a:endParaRPr lang="zh-CN" altLang="en-US" sz="3600" b="1" dirty="0" err="1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42908" y="5286388"/>
            <a:ext cx="3143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  </a:t>
            </a:r>
            <a:r>
              <a:rPr lang="en-US" altLang="zh-CN" sz="3600" b="1" dirty="0" err="1">
                <a:solidFill>
                  <a:srgbClr val="FF0000"/>
                </a:solidFill>
              </a:rPr>
              <a:t>gǔn</a:t>
            </a:r>
            <a:r>
              <a:rPr lang="en-US" altLang="zh-CN" sz="3600" b="1" dirty="0">
                <a:solidFill>
                  <a:srgbClr val="FF0000"/>
                </a:solidFill>
              </a:rPr>
              <a:t>  </a:t>
            </a:r>
            <a:r>
              <a:rPr lang="en-US" altLang="zh-CN" sz="3600" b="1" dirty="0" err="1">
                <a:solidFill>
                  <a:srgbClr val="FF0000"/>
                </a:solidFill>
              </a:rPr>
              <a:t>tiě</a:t>
            </a:r>
            <a:r>
              <a:rPr lang="en-US" altLang="zh-CN" sz="3600" b="1" dirty="0">
                <a:solidFill>
                  <a:srgbClr val="FF0000"/>
                </a:solidFill>
              </a:rPr>
              <a:t>  </a:t>
            </a:r>
            <a:r>
              <a:rPr lang="en-US" altLang="zh-CN" sz="3600" b="1" dirty="0" err="1">
                <a:solidFill>
                  <a:srgbClr val="FF0000"/>
                </a:solidFill>
              </a:rPr>
              <a:t>huán</a:t>
            </a:r>
            <a:endParaRPr lang="zh-CN" altLang="en-US" sz="3600" b="1" dirty="0" err="1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00364" y="5214950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    </a:t>
            </a:r>
            <a:r>
              <a:rPr lang="en-US" altLang="zh-CN" sz="3600" b="1" dirty="0" err="1" smtClean="0">
                <a:solidFill>
                  <a:srgbClr val="FF0000"/>
                </a:solidFill>
              </a:rPr>
              <a:t>dàng</a:t>
            </a:r>
            <a:endParaRPr lang="zh-CN" altLang="en-US" sz="3600" b="1" dirty="0" err="1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86446" y="5143512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  </a:t>
            </a:r>
            <a:r>
              <a:rPr lang="en-US" altLang="zh-CN" sz="3600" b="1" dirty="0" err="1" smtClean="0">
                <a:solidFill>
                  <a:srgbClr val="FF0000"/>
                </a:solidFill>
              </a:rPr>
              <a:t>huá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58082" y="5143512"/>
            <a:ext cx="7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  </a:t>
            </a:r>
            <a:r>
              <a:rPr lang="en-US" altLang="zh-CN" sz="3600" b="1" dirty="0" err="1">
                <a:solidFill>
                  <a:srgbClr val="FF0000"/>
                </a:solidFill>
              </a:rPr>
              <a:t>tī</a:t>
            </a:r>
            <a:endParaRPr lang="zh-CN" altLang="en-US" sz="3600" b="1" dirty="0" err="1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7158" y="1071546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读一读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heel spokes="1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4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28662" y="285728"/>
            <a:ext cx="8072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C00000"/>
                </a:solidFill>
              </a:rPr>
              <a:t>想一想</a:t>
            </a:r>
            <a:endParaRPr lang="zh-CN" altLang="en-US" sz="60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-500090"/>
            <a:ext cx="814393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5400" dirty="0" smtClean="0"/>
          </a:p>
          <a:p>
            <a:pPr algn="ctr"/>
            <a:endParaRPr lang="en-US" altLang="zh-CN" sz="5400" dirty="0"/>
          </a:p>
          <a:p>
            <a:pPr algn="ctr"/>
            <a:r>
              <a:rPr lang="zh-CN" altLang="en-US" sz="5400" dirty="0" smtClean="0"/>
              <a:t>  </a:t>
            </a:r>
            <a:endParaRPr lang="en-US" altLang="zh-CN" sz="5400" dirty="0" smtClean="0"/>
          </a:p>
          <a:p>
            <a:pPr algn="ctr"/>
            <a:r>
              <a:rPr lang="zh-CN" altLang="en-US" sz="5400" dirty="0" smtClean="0"/>
              <a:t>这些词语属于哪一类？</a:t>
            </a:r>
            <a:endParaRPr lang="en-US" altLang="zh-CN" sz="5400" dirty="0" smtClean="0"/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3929066"/>
            <a:ext cx="4857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7030A0"/>
                </a:solidFill>
              </a:rPr>
              <a:t>课外活动</a:t>
            </a:r>
            <a:endParaRPr lang="zh-CN" altLang="en-US" sz="5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ipe dir="u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4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48" y="500042"/>
            <a:ext cx="8072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C00000"/>
                </a:solidFill>
              </a:rPr>
              <a:t>说一说</a:t>
            </a:r>
            <a:endParaRPr lang="zh-CN" altLang="en-US" sz="60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-500090"/>
            <a:ext cx="814393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5400" dirty="0" smtClean="0"/>
          </a:p>
          <a:p>
            <a:pPr algn="ctr"/>
            <a:endParaRPr lang="en-US" altLang="zh-CN" sz="5400" dirty="0"/>
          </a:p>
          <a:p>
            <a:pPr algn="ctr"/>
            <a:r>
              <a:rPr lang="zh-CN" altLang="en-US" sz="5400" dirty="0" smtClean="0"/>
              <a:t>  </a:t>
            </a:r>
            <a:endParaRPr lang="en-US" altLang="zh-CN" sz="5400" dirty="0" smtClean="0"/>
          </a:p>
          <a:p>
            <a:pPr algn="ctr"/>
            <a:r>
              <a:rPr lang="zh-CN" altLang="en-US" sz="5400" dirty="0"/>
              <a:t>你还知道那些课外活动</a:t>
            </a:r>
            <a:r>
              <a:rPr lang="zh-CN" altLang="en-US" sz="5400" dirty="0" smtClean="0"/>
              <a:t>？</a:t>
            </a:r>
            <a:endParaRPr lang="en-US" altLang="zh-CN" sz="5400" dirty="0" smtClean="0"/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3929066"/>
            <a:ext cx="5715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7030A0"/>
                </a:solidFill>
              </a:rPr>
              <a:t>踢</a:t>
            </a:r>
            <a:r>
              <a:rPr lang="zh-CN" altLang="en-US" sz="5400" dirty="0" smtClean="0">
                <a:solidFill>
                  <a:srgbClr val="7030A0"/>
                </a:solidFill>
              </a:rPr>
              <a:t>足球、拉二胡等</a:t>
            </a:r>
            <a:endParaRPr lang="zh-CN" altLang="en-US" sz="5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pull dir="d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0-14121613415B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C00000"/>
                </a:solidFill>
              </a:rPr>
              <a:t>字词句运用</a:t>
            </a:r>
            <a:endParaRPr lang="en-US" altLang="zh-CN" sz="3600" b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zh-CN" altLang="en-US" sz="2800" b="1" dirty="0" smtClean="0">
                <a:solidFill>
                  <a:srgbClr val="7030A0"/>
                </a:solidFill>
              </a:rPr>
              <a:t>     </a:t>
            </a:r>
            <a:r>
              <a:rPr lang="zh-CN" altLang="en-US" sz="3200" b="1" i="1" dirty="0" smtClean="0">
                <a:solidFill>
                  <a:srgbClr val="7030A0"/>
                </a:solidFill>
              </a:rPr>
              <a:t>比一比，填一填</a:t>
            </a:r>
            <a:r>
              <a:rPr lang="zh-CN" altLang="en-US" sz="3600" b="1" dirty="0" smtClean="0">
                <a:solidFill>
                  <a:srgbClr val="7030A0"/>
                </a:solidFill>
              </a:rPr>
              <a:t>。</a:t>
            </a:r>
            <a:endParaRPr lang="en-US" altLang="zh-CN" sz="3600" b="1" dirty="0" smtClean="0">
              <a:solidFill>
                <a:srgbClr val="7030A0"/>
              </a:solidFill>
            </a:endParaRPr>
          </a:p>
          <a:p>
            <a:pPr algn="ctr"/>
            <a:r>
              <a:rPr lang="zh-CN" altLang="en-US" sz="3200" dirty="0" smtClean="0"/>
              <a:t>         </a:t>
            </a:r>
            <a:r>
              <a:rPr lang="zh-CN" altLang="en-US" sz="3200" b="1" dirty="0" smtClean="0"/>
              <a:t>园        圆</a:t>
            </a:r>
            <a:endParaRPr lang="en-US" altLang="zh-CN" sz="3200" b="1" dirty="0" smtClean="0"/>
          </a:p>
          <a:p>
            <a:pPr algn="ctr"/>
            <a:r>
              <a:rPr lang="zh-CN" altLang="en-US" sz="3200" dirty="0" smtClean="0"/>
              <a:t>花（        ）  （      ）桌</a:t>
            </a:r>
            <a:endParaRPr lang="en-US" altLang="zh-CN" sz="3200" dirty="0" smtClean="0"/>
          </a:p>
          <a:p>
            <a:pPr algn="ctr"/>
            <a:r>
              <a:rPr lang="zh-CN" altLang="en-US" sz="3200" dirty="0" smtClean="0"/>
              <a:t>           </a:t>
            </a:r>
            <a:endParaRPr lang="en-US" altLang="zh-CN" sz="3200" dirty="0" smtClean="0"/>
          </a:p>
          <a:p>
            <a:pPr algn="ctr"/>
            <a:r>
              <a:rPr lang="zh-CN" altLang="en-US" sz="3200" dirty="0" smtClean="0"/>
              <a:t>       </a:t>
            </a:r>
            <a:r>
              <a:rPr lang="zh-CN" altLang="en-US" sz="3200" b="1" dirty="0" smtClean="0"/>
              <a:t>只      支 </a:t>
            </a:r>
            <a:endParaRPr lang="en-US" altLang="zh-CN" sz="3200" b="1" dirty="0" smtClean="0"/>
          </a:p>
          <a:p>
            <a:pPr algn="ctr"/>
            <a:r>
              <a:rPr lang="zh-CN" altLang="en-US" sz="3200" dirty="0" smtClean="0"/>
              <a:t> 一（       ）笔    一（       ）鸭          </a:t>
            </a:r>
            <a:endParaRPr lang="en-US" altLang="zh-CN" sz="3200" dirty="0" smtClean="0"/>
          </a:p>
          <a:p>
            <a:pPr algn="ctr"/>
            <a:endParaRPr lang="en-US" altLang="zh-CN" sz="3200" dirty="0"/>
          </a:p>
          <a:p>
            <a:pPr algn="ctr"/>
            <a:r>
              <a:rPr lang="zh-CN" altLang="en-US" sz="3200" dirty="0" smtClean="0"/>
              <a:t>       </a:t>
            </a:r>
            <a:r>
              <a:rPr lang="zh-CN" altLang="en-US" sz="3200" b="1" dirty="0" smtClean="0"/>
              <a:t>进       近     </a:t>
            </a:r>
            <a:endParaRPr lang="en-US" altLang="zh-CN" sz="3200" b="1" dirty="0" smtClean="0"/>
          </a:p>
          <a:p>
            <a:pPr algn="ctr"/>
            <a:r>
              <a:rPr lang="zh-CN" altLang="en-US" sz="3200" dirty="0" smtClean="0"/>
              <a:t> 远（       ）    （         ）出  </a:t>
            </a:r>
            <a:endParaRPr lang="en-US" altLang="zh-CN" sz="3200" dirty="0" smtClean="0"/>
          </a:p>
          <a:p>
            <a:pPr algn="ctr"/>
            <a:endParaRPr lang="en-US" altLang="zh-CN" sz="3200" dirty="0"/>
          </a:p>
          <a:p>
            <a:pPr algn="ctr"/>
            <a:r>
              <a:rPr lang="en-US" altLang="zh-CN" sz="3200" dirty="0"/>
              <a:t> </a:t>
            </a:r>
            <a:r>
              <a:rPr lang="en-US" altLang="zh-CN" sz="3200" dirty="0" smtClean="0"/>
              <a:t>    </a:t>
            </a:r>
            <a:r>
              <a:rPr lang="zh-CN" altLang="en-US" sz="3200" b="1" dirty="0" smtClean="0"/>
              <a:t>带       戴</a:t>
            </a:r>
            <a:endParaRPr lang="en-US" altLang="zh-CN" sz="3200" b="1" dirty="0"/>
          </a:p>
          <a:p>
            <a:pPr algn="ctr"/>
            <a:r>
              <a:rPr lang="zh-CN" altLang="en-US" sz="3200" dirty="0" smtClean="0"/>
              <a:t>（      ）领          爱（       ）</a:t>
            </a:r>
            <a:endParaRPr lang="en-US" altLang="zh-CN" sz="3200" dirty="0" smtClean="0"/>
          </a:p>
          <a:p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500430" y="1714488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园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4942" y="1714488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圆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00364" y="3143248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支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72132" y="3071810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只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57554" y="4643446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72066" y="4643446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进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86050" y="6072206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86446" y="6072206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</a:rPr>
              <a:t>戴</a:t>
            </a: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_160609165306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2910" y="357166"/>
            <a:ext cx="628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</a:rPr>
              <a:t>用上加点的词语造句，说一说你的日常生活。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1357298"/>
            <a:ext cx="57150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400" b="1" dirty="0" smtClean="0"/>
              <a:t>官员们一边看一边议论。</a:t>
            </a:r>
            <a:endParaRPr lang="en-US" altLang="zh-CN" sz="2400" b="1" dirty="0" smtClean="0"/>
          </a:p>
          <a:p>
            <a:pPr>
              <a:buFont typeface="Wingdings" pitchFamily="2" charset="2"/>
              <a:buChar char="u"/>
            </a:pPr>
            <a:endParaRPr lang="en-US" altLang="zh-CN" sz="2400" b="1" dirty="0" smtClean="0"/>
          </a:p>
          <a:p>
            <a:pPr>
              <a:buFont typeface="Wingdings" pitchFamily="2" charset="2"/>
              <a:buChar char="u"/>
            </a:pPr>
            <a:r>
              <a:rPr lang="zh-CN" altLang="en-US" sz="2400" b="1" dirty="0" smtClean="0"/>
              <a:t>爸爸一边刮胡子，一边逗露西玩。</a:t>
            </a:r>
            <a:endParaRPr lang="en-US" altLang="zh-CN" sz="2400" b="1" dirty="0" smtClean="0"/>
          </a:p>
          <a:p>
            <a:pPr>
              <a:buFont typeface="Wingdings" pitchFamily="2" charset="2"/>
              <a:buChar char="u"/>
            </a:pPr>
            <a:endParaRPr lang="en-US" altLang="zh-CN" sz="2400" b="1" dirty="0" smtClean="0"/>
          </a:p>
          <a:p>
            <a:pPr>
              <a:buFont typeface="Wingdings" pitchFamily="2" charset="2"/>
              <a:buChar char="u"/>
            </a:pPr>
            <a:r>
              <a:rPr lang="zh-CN" altLang="en-US" sz="2400" b="1" dirty="0" smtClean="0"/>
              <a:t>老师一边说，一边拿着笔在纸上写。</a:t>
            </a:r>
            <a:endParaRPr lang="zh-CN" alt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428992" y="3714752"/>
            <a:ext cx="50720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例句</a:t>
            </a:r>
            <a:r>
              <a:rPr lang="zh-CN" altLang="en-US" dirty="0" smtClean="0"/>
              <a:t>：</a:t>
            </a:r>
            <a:r>
              <a:rPr lang="zh-CN" altLang="en-US" sz="2400" b="1" dirty="0" smtClean="0"/>
              <a:t>我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一边</a:t>
            </a:r>
            <a:r>
              <a:rPr lang="zh-CN" altLang="en-US" sz="2400" b="1" dirty="0" smtClean="0"/>
              <a:t>走路，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一边</a:t>
            </a:r>
            <a:r>
              <a:rPr lang="zh-CN" altLang="en-US" sz="2400" b="1" dirty="0" smtClean="0"/>
              <a:t>唱歌。</a:t>
            </a:r>
            <a:endParaRPr lang="en-US" altLang="zh-CN" sz="2400" b="1" dirty="0" smtClean="0"/>
          </a:p>
          <a:p>
            <a:r>
              <a:rPr lang="en-US" altLang="zh-CN" sz="2400" b="1" dirty="0"/>
              <a:t> </a:t>
            </a:r>
            <a:r>
              <a:rPr lang="en-US" altLang="zh-CN" sz="2400" b="1" dirty="0" smtClean="0"/>
              <a:t>             </a:t>
            </a:r>
          </a:p>
          <a:p>
            <a:r>
              <a:rPr lang="en-US" altLang="zh-CN" sz="2400" b="1" dirty="0"/>
              <a:t> </a:t>
            </a:r>
            <a:r>
              <a:rPr lang="en-US" altLang="zh-CN" sz="2400" b="1" dirty="0" smtClean="0"/>
              <a:t>           </a:t>
            </a:r>
          </a:p>
          <a:p>
            <a:r>
              <a:rPr lang="en-US" altLang="zh-CN" sz="2400" b="1" dirty="0"/>
              <a:t> </a:t>
            </a:r>
            <a:r>
              <a:rPr lang="en-US" altLang="zh-CN" sz="2400" b="1" dirty="0" smtClean="0"/>
              <a:t>        </a:t>
            </a:r>
            <a:r>
              <a:rPr lang="zh-CN" altLang="en-US" sz="2400" b="1" dirty="0" smtClean="0"/>
              <a:t>他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一边</a:t>
            </a:r>
            <a:r>
              <a:rPr lang="zh-CN" altLang="en-US" sz="2400" b="1" dirty="0" smtClean="0"/>
              <a:t>跑步，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一边</a:t>
            </a:r>
            <a:r>
              <a:rPr lang="zh-CN" altLang="en-US" sz="2400" b="1" dirty="0" smtClean="0"/>
              <a:t>听音乐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000232" y="2285992"/>
            <a:ext cx="11430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．．</a:t>
            </a:r>
          </a:p>
          <a:p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929058" y="2285992"/>
            <a:ext cx="11430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．．</a:t>
            </a:r>
          </a:p>
          <a:p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428860" y="1500174"/>
            <a:ext cx="11430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．．</a:t>
            </a:r>
          </a:p>
          <a:p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357554" y="1500174"/>
            <a:ext cx="11430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．．</a:t>
            </a:r>
          </a:p>
          <a:p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2071670" y="2928934"/>
            <a:ext cx="128588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．．</a:t>
            </a:r>
          </a:p>
          <a:p>
            <a:endParaRPr lang="zh-CN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357554" y="2928934"/>
            <a:ext cx="128588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．．</a:t>
            </a:r>
          </a:p>
          <a:p>
            <a:endParaRPr lang="zh-CN" altLang="en-US" sz="2800" dirty="0"/>
          </a:p>
        </p:txBody>
      </p:sp>
    </p:spTree>
  </p:cSld>
  <p:clrMapOvr>
    <a:masterClrMapping/>
  </p:clrMapOvr>
  <p:transition>
    <p:pull dir="r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apic356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692" y="1"/>
            <a:ext cx="9148692" cy="6854482"/>
          </a:xfrm>
          <a:prstGeom prst="rect">
            <a:avLst/>
          </a:prstGeom>
        </p:spPr>
      </p:pic>
      <p:pic>
        <p:nvPicPr>
          <p:cNvPr id="4" name="图片 3" descr="32-1F11215045T0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8860" y="1928802"/>
            <a:ext cx="3929090" cy="271464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49374" y="857232"/>
            <a:ext cx="1107996" cy="26432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7030A0"/>
                </a:solidFill>
              </a:rPr>
              <a:t>写     话</a:t>
            </a:r>
            <a:endParaRPr lang="zh-CN" altLang="en-US" sz="6000" b="1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8860" y="714356"/>
            <a:ext cx="65008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每个人都有自己喜欢的玩具。你最喜欢的玩具是什么？它是什么样子？它好玩在哪里？先和同学交流，再写下来。</a:t>
            </a:r>
            <a:endParaRPr lang="zh-CN" alt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3143240" y="2428868"/>
            <a:ext cx="27146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 smtClean="0">
                <a:solidFill>
                  <a:srgbClr val="C00000"/>
                </a:solidFill>
              </a:rPr>
              <a:t>1</a:t>
            </a:r>
            <a:r>
              <a:rPr lang="zh-CN" altLang="en-US" dirty="0" smtClean="0">
                <a:solidFill>
                  <a:srgbClr val="C00000"/>
                </a:solidFill>
              </a:rPr>
              <a:t>）要学会写在方格纸上。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endParaRPr lang="en-US" altLang="zh-CN" dirty="0" smtClean="0">
              <a:solidFill>
                <a:srgbClr val="C00000"/>
              </a:solidFill>
            </a:endParaRPr>
          </a:p>
          <a:p>
            <a:r>
              <a:rPr lang="zh-CN" altLang="en-US" dirty="0" smtClean="0">
                <a:solidFill>
                  <a:srgbClr val="C00000"/>
                </a:solidFill>
              </a:rPr>
              <a:t>（</a:t>
            </a:r>
            <a:r>
              <a:rPr lang="en-US" altLang="zh-CN" dirty="0" smtClean="0">
                <a:solidFill>
                  <a:srgbClr val="C00000"/>
                </a:solidFill>
              </a:rPr>
              <a:t>2</a:t>
            </a:r>
            <a:r>
              <a:rPr lang="zh-CN" altLang="en-US" dirty="0" smtClean="0">
                <a:solidFill>
                  <a:srgbClr val="C00000"/>
                </a:solidFill>
              </a:rPr>
              <a:t>）要知道标点符号单独占一格。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edg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 descr="0017029518542502_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9143999" cy="6855152"/>
          </a:xfrm>
          <a:prstGeom prst="rect">
            <a:avLst/>
          </a:prstGeom>
        </p:spPr>
      </p:pic>
      <p:sp>
        <p:nvSpPr>
          <p:cNvPr id="15" name="单圆角矩形 14"/>
          <p:cNvSpPr/>
          <p:nvPr/>
        </p:nvSpPr>
        <p:spPr>
          <a:xfrm>
            <a:off x="428596" y="1071546"/>
            <a:ext cx="3786214" cy="1643074"/>
          </a:xfrm>
          <a:prstGeom prst="round1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白云       乌云      朝霞       晚霞 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endParaRPr lang="en-US" altLang="zh-CN" b="1" dirty="0" smtClean="0">
              <a:solidFill>
                <a:schemeClr val="tx1"/>
              </a:solidFill>
            </a:endParaRPr>
          </a:p>
          <a:p>
            <a:r>
              <a:rPr lang="zh-CN" altLang="en-US" b="1" dirty="0" smtClean="0">
                <a:solidFill>
                  <a:schemeClr val="tx1"/>
                </a:solidFill>
              </a:rPr>
              <a:t>雨点       霜冻     雪花       冰雹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endParaRPr lang="en-US" altLang="zh-CN" b="1" dirty="0" smtClean="0">
              <a:solidFill>
                <a:schemeClr val="tx1"/>
              </a:solidFill>
            </a:endParaRPr>
          </a:p>
          <a:p>
            <a:r>
              <a:rPr lang="zh-CN" altLang="en-US" b="1" dirty="0" smtClean="0">
                <a:solidFill>
                  <a:schemeClr val="tx1"/>
                </a:solidFill>
              </a:rPr>
              <a:t>小溪       河流      湖泊      海洋</a:t>
            </a:r>
          </a:p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596" y="142852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7030A0"/>
                </a:solidFill>
              </a:rPr>
              <a:t>展示台</a:t>
            </a:r>
            <a:endParaRPr lang="zh-CN" altLang="en-US" sz="3600" b="1" dirty="0">
              <a:solidFill>
                <a:srgbClr val="7030A0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00034" y="2071678"/>
            <a:ext cx="250033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00034" y="1571612"/>
            <a:ext cx="242889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928926" y="1571612"/>
            <a:ext cx="12858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000364" y="2071678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28596" y="2571744"/>
            <a:ext cx="37147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剪去单角的矩形 29"/>
          <p:cNvSpPr/>
          <p:nvPr/>
        </p:nvSpPr>
        <p:spPr>
          <a:xfrm>
            <a:off x="2071670" y="2643182"/>
            <a:ext cx="4071966" cy="1428760"/>
          </a:xfrm>
          <a:prstGeom prst="snip1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含苞欲放          百花争艳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endParaRPr lang="en-US" altLang="zh-CN" b="1" dirty="0" smtClean="0">
              <a:solidFill>
                <a:schemeClr val="tx1"/>
              </a:solidFill>
            </a:endParaRPr>
          </a:p>
          <a:p>
            <a:r>
              <a:rPr lang="zh-CN" altLang="en-US" b="1" dirty="0" smtClean="0">
                <a:solidFill>
                  <a:schemeClr val="tx1"/>
                </a:solidFill>
              </a:rPr>
              <a:t>花红柳绿           春色满园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cxnSp>
        <p:nvCxnSpPr>
          <p:cNvPr id="32" name="直接连接符 31"/>
          <p:cNvCxnSpPr>
            <a:stCxn id="30" idx="2"/>
            <a:endCxn id="30" idx="0"/>
          </p:cNvCxnSpPr>
          <p:nvPr/>
        </p:nvCxnSpPr>
        <p:spPr>
          <a:xfrm rot="10800000" flipH="1">
            <a:off x="2071670" y="3357562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071670" y="3929066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4714876" y="571480"/>
            <a:ext cx="3071834" cy="135732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这是我课内外积累的词语。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857884" y="1857364"/>
            <a:ext cx="357190" cy="2857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715008" y="2143116"/>
            <a:ext cx="214314" cy="1428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flipV="1">
            <a:off x="5643570" y="2357430"/>
            <a:ext cx="142876" cy="714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剪去单角的矩形 42"/>
          <p:cNvSpPr/>
          <p:nvPr/>
        </p:nvSpPr>
        <p:spPr>
          <a:xfrm>
            <a:off x="3571868" y="4000504"/>
            <a:ext cx="3786214" cy="1214446"/>
          </a:xfrm>
          <a:prstGeom prst="snip1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书籍是人类进步的阶梯。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ctr"/>
            <a:endParaRPr lang="en-US" altLang="zh-CN" b="1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b="1" dirty="0" smtClean="0">
                <a:solidFill>
                  <a:schemeClr val="tx1"/>
                </a:solidFill>
              </a:rPr>
              <a:t>                ———</a:t>
            </a:r>
            <a:r>
              <a:rPr lang="zh-CN" altLang="en-US" b="1" dirty="0" smtClean="0">
                <a:solidFill>
                  <a:schemeClr val="tx1"/>
                </a:solidFill>
              </a:rPr>
              <a:t>高尔基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cxnSp>
        <p:nvCxnSpPr>
          <p:cNvPr id="45" name="直接连接符 44"/>
          <p:cNvCxnSpPr>
            <a:stCxn id="43" idx="2"/>
            <a:endCxn id="43" idx="0"/>
          </p:cNvCxnSpPr>
          <p:nvPr/>
        </p:nvCxnSpPr>
        <p:spPr>
          <a:xfrm rot="10800000" flipH="1">
            <a:off x="3571868" y="4607727"/>
            <a:ext cx="37862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3571868" y="5072074"/>
            <a:ext cx="37862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42910" y="5715016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我们能发现这些词语都是有关于自然景物的词语。</a:t>
            </a:r>
            <a:endParaRPr lang="zh-CN" altLang="en-US" sz="2400" b="1" dirty="0"/>
          </a:p>
        </p:txBody>
      </p:sp>
      <p:sp>
        <p:nvSpPr>
          <p:cNvPr id="57" name="椭圆形标注 56"/>
          <p:cNvSpPr/>
          <p:nvPr/>
        </p:nvSpPr>
        <p:spPr>
          <a:xfrm>
            <a:off x="0" y="3071810"/>
            <a:ext cx="2000232" cy="1357322"/>
          </a:xfrm>
          <a:prstGeom prst="wedgeEllipse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说说你平时积累了哪些词语？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0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55" grpId="0"/>
      <p:bldP spid="5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img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0"/>
            <a:ext cx="5572132" cy="6858000"/>
          </a:xfrm>
          <a:prstGeom prst="rect">
            <a:avLst/>
          </a:prstGeom>
        </p:spPr>
      </p:pic>
      <p:pic>
        <p:nvPicPr>
          <p:cNvPr id="4" name="图片 3" descr="20130805162021-160348203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57186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14480" y="357166"/>
            <a:ext cx="7143800" cy="5830791"/>
          </a:xfrm>
          <a:prstGeom prst="rect">
            <a:avLst/>
          </a:prstGeom>
          <a:noFill/>
        </p:spPr>
        <p:txBody>
          <a:bodyPr wrap="square" lIns="144000" tIns="144000" rIns="144000" bIns="180000" rtlCol="0" anchor="t" anchorCtr="1">
            <a:spAutoFit/>
          </a:bodyPr>
          <a:lstStyle/>
          <a:p>
            <a:pPr algn="ctr"/>
            <a:r>
              <a:rPr lang="en-US" altLang="zh-CN" sz="3200" dirty="0" err="1" smtClean="0">
                <a:solidFill>
                  <a:srgbClr val="00B050"/>
                </a:solidFill>
              </a:rPr>
              <a:t>xiǎo</a:t>
            </a:r>
            <a:r>
              <a:rPr lang="en-US" altLang="zh-CN" sz="3200" dirty="0" smtClean="0">
                <a:solidFill>
                  <a:srgbClr val="00B050"/>
                </a:solidFill>
              </a:rPr>
              <a:t> </a:t>
            </a:r>
            <a:r>
              <a:rPr lang="en-US" altLang="zh-CN" sz="3200" dirty="0" err="1" smtClean="0">
                <a:solidFill>
                  <a:srgbClr val="00B050"/>
                </a:solidFill>
              </a:rPr>
              <a:t>ér</a:t>
            </a:r>
            <a:r>
              <a:rPr lang="en-US" altLang="zh-CN" sz="3200" dirty="0" smtClean="0">
                <a:solidFill>
                  <a:srgbClr val="00B050"/>
                </a:solidFill>
              </a:rPr>
              <a:t> </a:t>
            </a:r>
            <a:r>
              <a:rPr lang="en-US" altLang="zh-CN" sz="3200" dirty="0" err="1" smtClean="0">
                <a:solidFill>
                  <a:srgbClr val="00B050"/>
                </a:solidFill>
              </a:rPr>
              <a:t>chuí</a:t>
            </a:r>
            <a:r>
              <a:rPr lang="en-US" altLang="zh-CN" sz="3200" dirty="0" smtClean="0">
                <a:solidFill>
                  <a:srgbClr val="00B050"/>
                </a:solidFill>
              </a:rPr>
              <a:t> </a:t>
            </a:r>
            <a:r>
              <a:rPr lang="en-US" altLang="zh-CN" sz="3200" dirty="0" err="1" smtClean="0">
                <a:solidFill>
                  <a:srgbClr val="00B050"/>
                </a:solidFill>
              </a:rPr>
              <a:t>diào</a:t>
            </a:r>
            <a:endParaRPr lang="en-US" altLang="zh-CN" sz="3200" dirty="0" smtClean="0">
              <a:solidFill>
                <a:srgbClr val="00B050"/>
              </a:solidFill>
            </a:endParaRPr>
          </a:p>
          <a:p>
            <a:pPr algn="ctr"/>
            <a:r>
              <a:rPr lang="zh-CN" altLang="en-US" sz="3200" b="1" dirty="0" smtClean="0"/>
              <a:t>小 儿 垂 钓</a:t>
            </a:r>
          </a:p>
          <a:p>
            <a:pPr algn="ctr"/>
            <a:r>
              <a:rPr lang="en-US" altLang="zh-CN" dirty="0" smtClean="0"/>
              <a:t>         </a:t>
            </a:r>
            <a:r>
              <a:rPr lang="en-US" altLang="zh-CN" dirty="0" err="1" smtClean="0"/>
              <a:t>táng</a:t>
            </a:r>
            <a:r>
              <a:rPr lang="en-US" altLang="zh-CN" dirty="0" smtClean="0"/>
              <a:t>                   </a:t>
            </a:r>
            <a:r>
              <a:rPr lang="en-US" altLang="zh-CN" dirty="0" err="1" smtClean="0"/>
              <a:t>hú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lìng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néng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    [</a:t>
            </a:r>
            <a:r>
              <a:rPr lang="zh-CN" altLang="en-US" dirty="0" smtClean="0"/>
              <a:t>唐</a:t>
            </a:r>
            <a:r>
              <a:rPr lang="en-US" altLang="zh-CN" dirty="0" smtClean="0"/>
              <a:t>]                      </a:t>
            </a:r>
            <a:r>
              <a:rPr lang="zh-CN" altLang="en-US" dirty="0" smtClean="0"/>
              <a:t>胡 </a:t>
            </a:r>
            <a:r>
              <a:rPr lang="zh-CN" altLang="en-US" dirty="0" smtClean="0"/>
              <a:t>令 </a:t>
            </a:r>
            <a:r>
              <a:rPr lang="zh-CN" altLang="en-US" dirty="0" smtClean="0"/>
              <a:t>能</a:t>
            </a:r>
          </a:p>
          <a:p>
            <a:pPr algn="ctr"/>
            <a:r>
              <a:rPr lang="en-US" altLang="zh-CN" sz="2800" b="1" dirty="0" err="1" smtClean="0">
                <a:solidFill>
                  <a:srgbClr val="00B050"/>
                </a:solidFill>
              </a:rPr>
              <a:t>péng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tóu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zhì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zǐ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xué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chuí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lún</a:t>
            </a:r>
            <a:endParaRPr lang="en-US" altLang="zh-CN" sz="2800" b="1" dirty="0" smtClean="0">
              <a:solidFill>
                <a:srgbClr val="00B050"/>
              </a:solidFill>
            </a:endParaRPr>
          </a:p>
          <a:p>
            <a:pPr algn="ctr"/>
            <a:r>
              <a:rPr lang="zh-CN" altLang="en-US" sz="2800" dirty="0" smtClean="0"/>
              <a:t>  </a:t>
            </a:r>
            <a:r>
              <a:rPr lang="zh-CN" altLang="en-US" sz="2800" b="1" dirty="0" smtClean="0"/>
              <a:t>蓬   头  稚  子  学  垂  纶</a:t>
            </a:r>
            <a:r>
              <a:rPr lang="en-US" altLang="zh-CN" sz="2800" b="1" dirty="0" smtClean="0"/>
              <a:t>,</a:t>
            </a:r>
          </a:p>
          <a:p>
            <a:pPr algn="ctr"/>
            <a:r>
              <a:rPr lang="en-US" altLang="zh-CN" sz="2800" dirty="0" smtClean="0"/>
              <a:t>      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cè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zuò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méi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tái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cǎo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yìng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shēn</a:t>
            </a:r>
            <a:endParaRPr lang="en-US" altLang="zh-CN" sz="2800" b="1" dirty="0" smtClean="0">
              <a:solidFill>
                <a:srgbClr val="00B050"/>
              </a:solidFill>
            </a:endParaRPr>
          </a:p>
          <a:p>
            <a:pPr algn="ctr"/>
            <a:r>
              <a:rPr lang="zh-CN" altLang="en-US" sz="2800" dirty="0" smtClean="0"/>
              <a:t>      </a:t>
            </a:r>
            <a:r>
              <a:rPr lang="zh-CN" altLang="en-US" sz="2800" b="1" dirty="0" smtClean="0"/>
              <a:t>侧   坐   莓   苔   草   映   身</a:t>
            </a:r>
            <a:r>
              <a:rPr lang="en-US" altLang="zh-CN" sz="2800" b="1" dirty="0" smtClean="0"/>
              <a:t>.</a:t>
            </a:r>
            <a:r>
              <a:rPr lang="en-US" altLang="zh-CN" sz="2800" dirty="0" smtClean="0"/>
              <a:t> </a:t>
            </a:r>
          </a:p>
          <a:p>
            <a:pPr algn="ctr"/>
            <a:r>
              <a:rPr lang="en-US" altLang="zh-CN" sz="2800" dirty="0" smtClean="0"/>
              <a:t>      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lù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 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rén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jiè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wèn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yáo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zhāo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shǒu</a:t>
            </a:r>
            <a:endParaRPr lang="en-US" altLang="zh-CN" sz="2800" b="1" dirty="0" smtClean="0">
              <a:solidFill>
                <a:srgbClr val="00B050"/>
              </a:solidFill>
            </a:endParaRPr>
          </a:p>
          <a:p>
            <a:pPr algn="ctr"/>
            <a:r>
              <a:rPr lang="zh-CN" altLang="en-US" sz="2800" dirty="0" smtClean="0"/>
              <a:t>     </a:t>
            </a:r>
            <a:r>
              <a:rPr lang="zh-CN" altLang="en-US" sz="2800" b="1" dirty="0" smtClean="0"/>
              <a:t>路   人    借    问   遥   招  手</a:t>
            </a:r>
            <a:r>
              <a:rPr lang="en-US" altLang="zh-CN" sz="2800" b="1" dirty="0" smtClean="0"/>
              <a:t>,</a:t>
            </a:r>
          </a:p>
          <a:p>
            <a:pPr algn="ctr"/>
            <a:r>
              <a:rPr lang="en-US" altLang="zh-CN" sz="2800" dirty="0" smtClean="0"/>
              <a:t>      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pà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 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dé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yú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 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jīng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bù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 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yìng</a:t>
            </a:r>
            <a:r>
              <a:rPr lang="en-US" altLang="zh-CN" sz="2800" b="1" dirty="0" smtClean="0">
                <a:solidFill>
                  <a:srgbClr val="00B050"/>
                </a:solidFill>
              </a:rPr>
              <a:t>  </a:t>
            </a:r>
            <a:r>
              <a:rPr lang="en-US" altLang="zh-CN" sz="2800" b="1" dirty="0" err="1" smtClean="0">
                <a:solidFill>
                  <a:srgbClr val="00B050"/>
                </a:solidFill>
              </a:rPr>
              <a:t>rén</a:t>
            </a:r>
            <a:endParaRPr lang="en-US" altLang="zh-CN" sz="2800" b="1" dirty="0" smtClean="0">
              <a:solidFill>
                <a:srgbClr val="00B050"/>
              </a:solidFill>
            </a:endParaRPr>
          </a:p>
          <a:p>
            <a:pPr algn="ctr"/>
            <a:r>
              <a:rPr lang="zh-CN" altLang="en-US" sz="2800" dirty="0" smtClean="0"/>
              <a:t>      </a:t>
            </a:r>
            <a:r>
              <a:rPr lang="zh-CN" altLang="en-US" sz="2800" b="1" dirty="0" smtClean="0"/>
              <a:t>怕    得   鱼   惊   不   应    人</a:t>
            </a:r>
            <a:r>
              <a:rPr lang="en-US" altLang="zh-CN" sz="2800" b="1" dirty="0" smtClean="0"/>
              <a:t>.</a:t>
            </a:r>
          </a:p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US" altLang="zh-CN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42910" y="214290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日积月累</a:t>
            </a:r>
            <a:endParaRPr lang="zh-CN" altLang="en-US" sz="2400" b="1" dirty="0"/>
          </a:p>
        </p:txBody>
      </p:sp>
    </p:spTree>
  </p:cSld>
  <p:clrMapOvr>
    <a:masterClrMapping/>
  </p:clrMapOvr>
  <p:transition>
    <p:pull dir="ld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680</Words>
  <Application>Microsoft Office PowerPoint</Application>
  <PresentationFormat>全屏显示(4:3)</PresentationFormat>
  <Paragraphs>126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admin</cp:lastModifiedBy>
  <cp:revision>30</cp:revision>
  <dcterms:created xsi:type="dcterms:W3CDTF">2017-09-23T13:18:17Z</dcterms:created>
  <dcterms:modified xsi:type="dcterms:W3CDTF">2017-09-24T03:51:13Z</dcterms:modified>
</cp:coreProperties>
</file>