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Lst>
  <p:notesMasterIdLst>
    <p:notesMasterId r:id="rId39"/>
  </p:notesMasterIdLst>
  <p:sldIdLst>
    <p:sldId id="1461" r:id="rId2"/>
    <p:sldId id="1254" r:id="rId3"/>
    <p:sldId id="1303" r:id="rId4"/>
    <p:sldId id="1432" r:id="rId5"/>
    <p:sldId id="1299" r:id="rId6"/>
    <p:sldId id="1302" r:id="rId7"/>
    <p:sldId id="1300" r:id="rId8"/>
    <p:sldId id="1301" r:id="rId9"/>
    <p:sldId id="1253" r:id="rId10"/>
    <p:sldId id="1433" r:id="rId11"/>
    <p:sldId id="1435" r:id="rId12"/>
    <p:sldId id="1436" r:id="rId13"/>
    <p:sldId id="1437" r:id="rId14"/>
    <p:sldId id="1440" r:id="rId15"/>
    <p:sldId id="1439" r:id="rId16"/>
    <p:sldId id="1443" r:id="rId17"/>
    <p:sldId id="1441" r:id="rId18"/>
    <p:sldId id="1442" r:id="rId19"/>
    <p:sldId id="1446" r:id="rId20"/>
    <p:sldId id="1448" r:id="rId21"/>
    <p:sldId id="1444" r:id="rId22"/>
    <p:sldId id="1449" r:id="rId23"/>
    <p:sldId id="1450" r:id="rId24"/>
    <p:sldId id="1451" r:id="rId25"/>
    <p:sldId id="1452" r:id="rId26"/>
    <p:sldId id="1453" r:id="rId27"/>
    <p:sldId id="1454" r:id="rId28"/>
    <p:sldId id="1457" r:id="rId29"/>
    <p:sldId id="1458" r:id="rId30"/>
    <p:sldId id="1381" r:id="rId31"/>
    <p:sldId id="1460" r:id="rId32"/>
    <p:sldId id="1292" r:id="rId33"/>
    <p:sldId id="1428" r:id="rId34"/>
    <p:sldId id="1459" r:id="rId35"/>
    <p:sldId id="1384" r:id="rId36"/>
    <p:sldId id="1390" r:id="rId37"/>
    <p:sldId id="133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佳琪 刘" initials="佳琪" lastIdx="0" clrIdx="0">
    <p:extLst>
      <p:ext uri="{19B8F6BF-5375-455C-9EA6-DF929625EA0E}">
        <p15:presenceInfo xmlns="" xmlns:p15="http://schemas.microsoft.com/office/powerpoint/2012/main" userId="789ced832581256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FDDFF5"/>
    <a:srgbClr val="A3E6FB"/>
    <a:srgbClr val="CCFFCC"/>
    <a:srgbClr val="FF00FF"/>
    <a:srgbClr val="F9FABE"/>
    <a:srgbClr val="FFFF99"/>
    <a:srgbClr val="A4D76B"/>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974" autoAdjust="0"/>
  </p:normalViewPr>
  <p:slideViewPr>
    <p:cSldViewPr snapToGrid="0">
      <p:cViewPr varScale="1">
        <p:scale>
          <a:sx n="87" d="100"/>
          <a:sy n="87" d="100"/>
        </p:scale>
        <p:origin x="-444" y="-72"/>
      </p:cViewPr>
      <p:guideLst>
        <p:guide orient="horz" pos="2160"/>
        <p:guide pos="3840"/>
      </p:guideLst>
    </p:cSldViewPr>
  </p:slideViewPr>
  <p:outlineViewPr>
    <p:cViewPr>
      <p:scale>
        <a:sx n="33" d="100"/>
        <a:sy n="33" d="100"/>
      </p:scale>
      <p:origin x="0" y="-2765"/>
    </p:cViewPr>
  </p:outlineViewPr>
  <p:notesTextViewPr>
    <p:cViewPr>
      <p:scale>
        <a:sx n="1" d="1"/>
        <a:sy n="1" d="1"/>
      </p:scale>
      <p:origin x="0" y="0"/>
    </p:cViewPr>
  </p:notesTextViewPr>
  <p:sorterViewPr>
    <p:cViewPr>
      <p:scale>
        <a:sx n="100" d="100"/>
        <a:sy n="100" d="100"/>
      </p:scale>
      <p:origin x="0" y="5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D890C3-6E1B-4708-8B6A-50930F5BF338}" type="datetimeFigureOut">
              <a:rPr lang="zh-CN" altLang="en-US" smtClean="0"/>
              <a:pPr/>
              <a:t>2019/9/7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659EA0-3359-43C3-A711-84B8DB532138}" type="slidenum">
              <a:rPr lang="zh-CN" altLang="en-US" smtClean="0"/>
              <a:pPr/>
              <a:t>‹#›</a:t>
            </a:fld>
            <a:endParaRPr lang="zh-CN" altLang="en-US"/>
          </a:p>
        </p:txBody>
      </p:sp>
    </p:spTree>
    <p:extLst>
      <p:ext uri="{BB962C8B-B14F-4D97-AF65-F5344CB8AC3E}">
        <p14:creationId xmlns:p14="http://schemas.microsoft.com/office/powerpoint/2010/main" val="620630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2019/9/7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2019/9/7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2019/9/7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297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2019/9/7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2019/9/7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2019/9/7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2019/9/7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2019/9/7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2019/9/7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2019/9/7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2019/9/7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1">
            <a:alphaModFix amt="81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2019/9/7</a:t>
            </a:fld>
            <a:endParaRPr lang="zh-CN" altLang="en-US"/>
          </a:p>
        </p:txBody>
      </p:sp>
      <p:sp>
        <p:nvSpPr>
          <p:cNvPr id="5" name="页脚占位符 4"/>
          <p:cNvSpPr>
            <a:spLocks noGrp="1"/>
          </p:cNvSpPr>
          <p:nvPr>
            <p:ph type="ftr" sz="quarter" idx="3"/>
            <p:custDataLst>
              <p:tags r:id="rId18"/>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685" r:id="rId13"/>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636130769873508157588.jpg"/>
          <p:cNvPicPr>
            <a:picLocks noChangeAspect="1"/>
          </p:cNvPicPr>
          <p:nvPr/>
        </p:nvPicPr>
        <p:blipFill>
          <a:blip r:embed="rId2" cstate="print"/>
          <a:stretch>
            <a:fillRect/>
          </a:stretch>
        </p:blipFill>
        <p:spPr>
          <a:xfrm>
            <a:off x="0" y="0"/>
            <a:ext cx="12192000" cy="6858000"/>
          </a:xfrm>
          <a:prstGeom prst="rect">
            <a:avLst/>
          </a:prstGeom>
        </p:spPr>
      </p:pic>
      <p:sp>
        <p:nvSpPr>
          <p:cNvPr id="17" name="圆角矩形 16"/>
          <p:cNvSpPr/>
          <p:nvPr/>
        </p:nvSpPr>
        <p:spPr>
          <a:xfrm>
            <a:off x="947616" y="1607127"/>
            <a:ext cx="10676348" cy="3837709"/>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12"/>
          <p:cNvSpPr txBox="1"/>
          <p:nvPr/>
        </p:nvSpPr>
        <p:spPr>
          <a:xfrm>
            <a:off x="1062910" y="1765303"/>
            <a:ext cx="10367091" cy="3477875"/>
          </a:xfrm>
          <a:prstGeom prst="rect">
            <a:avLst/>
          </a:prstGeom>
          <a:noFill/>
          <a:ln w="9525">
            <a:noFill/>
          </a:ln>
        </p:spPr>
        <p:txBody>
          <a:bodyPr wrap="square">
            <a:spAutoFit/>
          </a:bodyPr>
          <a:lstStyle/>
          <a:p>
            <a:r>
              <a:rPr lang="zh-CN" altLang="en-US" sz="4000" b="1" smtClean="0">
                <a:solidFill>
                  <a:srgbClr val="000000"/>
                </a:solidFill>
                <a:latin typeface="黑体" panose="02010609060101010101" pitchFamily="49" charset="-122"/>
                <a:ea typeface="黑体" panose="02010609060101010101" pitchFamily="49" charset="-122"/>
              </a:rPr>
              <a:t>    </a:t>
            </a:r>
            <a:r>
              <a:rPr lang="zh-CN" altLang="en-US" sz="3600" b="1" smtClean="0">
                <a:solidFill>
                  <a:srgbClr val="0000FF"/>
                </a:solidFill>
                <a:latin typeface="楷体" pitchFamily="49" charset="-122"/>
                <a:ea typeface="楷体" pitchFamily="49" charset="-122"/>
              </a:rPr>
              <a:t>同学们</a:t>
            </a:r>
            <a:r>
              <a:rPr lang="zh-CN" altLang="en-US" sz="3600" b="1" dirty="0" smtClean="0">
                <a:solidFill>
                  <a:srgbClr val="0000FF"/>
                </a:solidFill>
                <a:latin typeface="楷体" pitchFamily="49" charset="-122"/>
                <a:ea typeface="楷体" pitchFamily="49" charset="-122"/>
              </a:rPr>
              <a:t>，你们喜欢花吗？这节课，我们要学习诗人纪伯伦的一首散文诗</a:t>
            </a:r>
            <a:r>
              <a:rPr lang="en-US" altLang="zh-CN" sz="3600" b="1" dirty="0" smtClean="0">
                <a:solidFill>
                  <a:srgbClr val="0000FF"/>
                </a:solidFill>
                <a:latin typeface="楷体" pitchFamily="49" charset="-122"/>
                <a:ea typeface="楷体" pitchFamily="49" charset="-122"/>
              </a:rPr>
              <a:t>《</a:t>
            </a:r>
            <a:r>
              <a:rPr lang="zh-CN" altLang="en-US" sz="3600" b="1" dirty="0" smtClean="0">
                <a:solidFill>
                  <a:srgbClr val="0000FF"/>
                </a:solidFill>
                <a:latin typeface="楷体" pitchFamily="49" charset="-122"/>
                <a:ea typeface="楷体" pitchFamily="49" charset="-122"/>
              </a:rPr>
              <a:t>花之歌</a:t>
            </a:r>
            <a:r>
              <a:rPr lang="en-US" altLang="zh-CN" sz="3600" b="1" dirty="0" smtClean="0">
                <a:solidFill>
                  <a:srgbClr val="0000FF"/>
                </a:solidFill>
                <a:latin typeface="楷体" pitchFamily="49" charset="-122"/>
                <a:ea typeface="楷体" pitchFamily="49" charset="-122"/>
              </a:rPr>
              <a:t>》</a:t>
            </a:r>
            <a:r>
              <a:rPr lang="zh-CN" altLang="en-US" sz="3600" b="1" dirty="0" smtClean="0">
                <a:solidFill>
                  <a:srgbClr val="0000FF"/>
                </a:solidFill>
                <a:latin typeface="楷体" pitchFamily="49" charset="-122"/>
                <a:ea typeface="楷体" pitchFamily="49" charset="-122"/>
              </a:rPr>
              <a:t>。在他的笔下，花有生命，有灵气、有个性，它与自然万物和谐共处，构成了生生不息的美妙世界，同时又闪耀着理性的光辉，给人以启迪。让我们跟随诗人一起感受花的美好，花的灵性吧。</a:t>
            </a:r>
            <a:endParaRPr lang="zh-CN" altLang="en-US" sz="3600" b="1" dirty="0">
              <a:solidFill>
                <a:srgbClr val="0000FF"/>
              </a:solidFill>
              <a:latin typeface="楷体" pitchFamily="49" charset="-122"/>
              <a:ea typeface="楷体" pitchFamily="49" charset="-122"/>
              <a:cs typeface="宋体" panose="02010600030101010101" pitchFamily="2" charset="-122"/>
            </a:endParaRPr>
          </a:p>
        </p:txBody>
      </p:sp>
      <p:grpSp>
        <p:nvGrpSpPr>
          <p:cNvPr id="15" name="组合 14"/>
          <p:cNvGrpSpPr/>
          <p:nvPr/>
        </p:nvGrpSpPr>
        <p:grpSpPr>
          <a:xfrm>
            <a:off x="0" y="0"/>
            <a:ext cx="3341640" cy="1530927"/>
            <a:chOff x="0" y="0"/>
            <a:chExt cx="3341640" cy="1530927"/>
          </a:xfrm>
        </p:grpSpPr>
        <p:grpSp>
          <p:nvGrpSpPr>
            <p:cNvPr id="3" name="组合 6"/>
            <p:cNvGrpSpPr>
              <a:grpSpLocks/>
            </p:cNvGrpSpPr>
            <p:nvPr/>
          </p:nvGrpSpPr>
          <p:grpSpPr bwMode="auto">
            <a:xfrm>
              <a:off x="1062568" y="557453"/>
              <a:ext cx="2279072" cy="689265"/>
              <a:chOff x="1973738" y="2500606"/>
              <a:chExt cx="2279860" cy="689409"/>
            </a:xfrm>
          </p:grpSpPr>
          <p:cxnSp>
            <p:nvCxnSpPr>
              <p:cNvPr id="7" name="直接连接符 6"/>
              <p:cNvCxnSpPr/>
              <p:nvPr/>
            </p:nvCxnSpPr>
            <p:spPr>
              <a:xfrm>
                <a:off x="1973738" y="2510421"/>
                <a:ext cx="1867546"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73738" y="3190014"/>
                <a:ext cx="1876015"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TextBox 3"/>
              <p:cNvSpPr txBox="1">
                <a:spLocks noChangeArrowheads="1"/>
              </p:cNvSpPr>
              <p:nvPr/>
            </p:nvSpPr>
            <p:spPr bwMode="auto">
              <a:xfrm>
                <a:off x="2007038" y="2500606"/>
                <a:ext cx="2246560" cy="5848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3200" b="1" spc="500" dirty="0">
                    <a:solidFill>
                      <a:schemeClr val="bg1"/>
                    </a:solidFill>
                    <a:latin typeface="黑体" panose="02010609060101010101" pitchFamily="49" charset="-122"/>
                    <a:ea typeface="黑体" panose="02010609060101010101" pitchFamily="49" charset="-122"/>
                  </a:rPr>
                  <a:t>新课导入</a:t>
                </a:r>
              </a:p>
            </p:txBody>
          </p:sp>
          <p:cxnSp>
            <p:nvCxnSpPr>
              <p:cNvPr id="10" name="直接连接符 9"/>
              <p:cNvCxnSpPr/>
              <p:nvPr/>
            </p:nvCxnSpPr>
            <p:spPr>
              <a:xfrm>
                <a:off x="3830697" y="2510421"/>
                <a:ext cx="309140" cy="334503"/>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849753" y="2827988"/>
                <a:ext cx="268910" cy="362027"/>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14" name="图片 13" descr="timg (6).jpg"/>
            <p:cNvPicPr>
              <a:picLocks noChangeAspect="1"/>
            </p:cNvPicPr>
            <p:nvPr/>
          </p:nvPicPr>
          <p:blipFill>
            <a:blip r:embed="rId3" cstate="print">
              <a:clrChange>
                <a:clrFrom>
                  <a:srgbClr val="FFFFFF"/>
                </a:clrFrom>
                <a:clrTo>
                  <a:srgbClr val="FFFFFF">
                    <a:alpha val="0"/>
                  </a:srgbClr>
                </a:clrTo>
              </a:clrChange>
            </a:blip>
            <a:stretch>
              <a:fillRect/>
            </a:stretch>
          </p:blipFill>
          <p:spPr>
            <a:xfrm rot="5400000">
              <a:off x="0" y="0"/>
              <a:ext cx="1530927" cy="1530927"/>
            </a:xfrm>
            <a:prstGeom prst="rect">
              <a:avLst/>
            </a:prstGeom>
          </p:spPr>
        </p:pic>
      </p:grpSp>
    </p:spTree>
    <p:extLst>
      <p:ext uri="{BB962C8B-B14F-4D97-AF65-F5344CB8AC3E}">
        <p14:creationId xmlns:p14="http://schemas.microsoft.com/office/powerpoint/2010/main" val="543831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0sheji_linggan_13077829.png"/>
          <p:cNvPicPr>
            <a:picLocks noChangeAspect="1"/>
          </p:cNvPicPr>
          <p:nvPr/>
        </p:nvPicPr>
        <p:blipFill>
          <a:blip r:embed="rId2" cstate="print"/>
          <a:srcRect l="2237" t="17778" r="8442" b="14141"/>
          <a:stretch>
            <a:fillRect/>
          </a:stretch>
        </p:blipFill>
        <p:spPr>
          <a:xfrm>
            <a:off x="290946" y="346363"/>
            <a:ext cx="11042115" cy="6011620"/>
          </a:xfrm>
          <a:prstGeom prst="rect">
            <a:avLst/>
          </a:prstGeom>
        </p:spPr>
      </p:pic>
      <p:sp>
        <p:nvSpPr>
          <p:cNvPr id="5" name="文本框 1"/>
          <p:cNvSpPr txBox="1"/>
          <p:nvPr/>
        </p:nvSpPr>
        <p:spPr>
          <a:xfrm>
            <a:off x="2535382" y="2520909"/>
            <a:ext cx="8243454" cy="1569660"/>
          </a:xfrm>
          <a:prstGeom prst="rect">
            <a:avLst/>
          </a:prstGeom>
          <a:noFill/>
          <a:ln w="38100">
            <a:noFill/>
          </a:ln>
        </p:spPr>
        <p:txBody>
          <a:bodyPr wrap="square" rtlCol="0">
            <a:spAutoFit/>
          </a:bodyPr>
          <a:lstStyle/>
          <a:p>
            <a:r>
              <a:rPr lang="zh-CN" altLang="en-US" sz="4800" b="1" smtClean="0">
                <a:solidFill>
                  <a:schemeClr val="accent2">
                    <a:lumMod val="75000"/>
                  </a:schemeClr>
                </a:solidFill>
                <a:latin typeface="楷体" pitchFamily="49" charset="-122"/>
                <a:ea typeface="楷体" pitchFamily="49" charset="-122"/>
              </a:rPr>
              <a:t>    朗读课文，想想从哪些地方可以看出“我”是花。</a:t>
            </a:r>
            <a:endParaRPr lang="zh-CN" altLang="en-US" sz="4800" b="1">
              <a:solidFill>
                <a:schemeClr val="accent2">
                  <a:lumMod val="75000"/>
                </a:schemeClr>
              </a:solidFill>
              <a:latin typeface="楷体" pitchFamily="49" charset="-122"/>
              <a:ea typeface="楷体" pitchFamily="49" charset="-122"/>
            </a:endParaRPr>
          </a:p>
        </p:txBody>
      </p:sp>
      <p:sp>
        <p:nvSpPr>
          <p:cNvPr id="6" name="文本框 1"/>
          <p:cNvSpPr txBox="1"/>
          <p:nvPr/>
        </p:nvSpPr>
        <p:spPr>
          <a:xfrm>
            <a:off x="2618510" y="4363563"/>
            <a:ext cx="8243454" cy="1569660"/>
          </a:xfrm>
          <a:prstGeom prst="rect">
            <a:avLst/>
          </a:prstGeom>
          <a:noFill/>
          <a:ln w="38100">
            <a:noFill/>
          </a:ln>
        </p:spPr>
        <p:txBody>
          <a:bodyPr wrap="square" rtlCol="0">
            <a:spAutoFit/>
          </a:bodyPr>
          <a:lstStyle/>
          <a:p>
            <a:r>
              <a:rPr lang="zh-CN" altLang="en-US" sz="4800" b="1" smtClean="0">
                <a:solidFill>
                  <a:srgbClr val="FF0000"/>
                </a:solidFill>
                <a:latin typeface="楷体" pitchFamily="49" charset="-122"/>
                <a:ea typeface="楷体" pitchFamily="49" charset="-122"/>
              </a:rPr>
              <a:t>    </a:t>
            </a:r>
            <a:r>
              <a:rPr lang="zh-CN" altLang="en-US" sz="4800" b="1" smtClean="0">
                <a:solidFill>
                  <a:srgbClr val="0000FF"/>
                </a:solidFill>
                <a:latin typeface="楷体" pitchFamily="49" charset="-122"/>
                <a:ea typeface="楷体" pitchFamily="49" charset="-122"/>
              </a:rPr>
              <a:t>这是一篇借物抒怀之作，全文都是“花”的隐喻。</a:t>
            </a:r>
            <a:endParaRPr lang="zh-CN" altLang="en-US" sz="4800" b="1">
              <a:solidFill>
                <a:srgbClr val="0000FF"/>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
          <p:cNvSpPr txBox="1"/>
          <p:nvPr/>
        </p:nvSpPr>
        <p:spPr>
          <a:xfrm>
            <a:off x="680673" y="1606413"/>
            <a:ext cx="10569218" cy="1138773"/>
          </a:xfrm>
          <a:prstGeom prst="rect">
            <a:avLst/>
          </a:prstGeom>
          <a:noFill/>
        </p:spPr>
        <p:txBody>
          <a:bodyPr wrap="square" rtlCol="0">
            <a:spAutoFit/>
          </a:bodyPr>
          <a:lstStyle/>
          <a:p>
            <a:pPr algn="just"/>
            <a:r>
              <a:rPr lang="zh-CN" altLang="en-US" sz="3400" smtClean="0">
                <a:latin typeface="黑体" panose="02010609060101010101" pitchFamily="49" charset="-122"/>
                <a:ea typeface="黑体" panose="02010609060101010101" pitchFamily="49" charset="-122"/>
              </a:rPr>
              <a:t>    我是大自然的话语，大自然说出来，又收回去，藏在心间，然后又说一遍</a:t>
            </a:r>
            <a:r>
              <a:rPr lang="en-US" altLang="zh-CN" sz="3400" smtClean="0">
                <a:latin typeface="黑体" panose="02010609060101010101" pitchFamily="49" charset="-122"/>
                <a:ea typeface="黑体" panose="02010609060101010101" pitchFamily="49" charset="-122"/>
              </a:rPr>
              <a:t>……</a:t>
            </a:r>
            <a:endParaRPr lang="zh-CN" altLang="en-US" sz="3400">
              <a:latin typeface="黑体" panose="02010609060101010101" pitchFamily="49" charset="-122"/>
              <a:ea typeface="黑体" panose="02010609060101010101" pitchFamily="49" charset="-122"/>
            </a:endParaRPr>
          </a:p>
        </p:txBody>
      </p:sp>
      <p:grpSp>
        <p:nvGrpSpPr>
          <p:cNvPr id="2" name="组合 47"/>
          <p:cNvGrpSpPr/>
          <p:nvPr/>
        </p:nvGrpSpPr>
        <p:grpSpPr>
          <a:xfrm>
            <a:off x="0" y="0"/>
            <a:ext cx="4475015" cy="1550480"/>
            <a:chOff x="3228111" y="2854037"/>
            <a:chExt cx="4475015" cy="1550480"/>
          </a:xfrm>
        </p:grpSpPr>
        <p:grpSp>
          <p:nvGrpSpPr>
            <p:cNvPr id="3" name="组合 33"/>
            <p:cNvGrpSpPr/>
            <p:nvPr/>
          </p:nvGrpSpPr>
          <p:grpSpPr>
            <a:xfrm>
              <a:off x="3934691" y="3061855"/>
              <a:ext cx="3768435" cy="1066799"/>
              <a:chOff x="1" y="166255"/>
              <a:chExt cx="3573554" cy="1149927"/>
            </a:xfrm>
            <a:solidFill>
              <a:schemeClr val="accent4">
                <a:lumMod val="60000"/>
                <a:lumOff val="40000"/>
              </a:schemeClr>
            </a:solidFill>
          </p:grpSpPr>
          <p:sp>
            <p:nvSpPr>
              <p:cNvPr id="57" name="圆角矩形 56"/>
              <p:cNvSpPr/>
              <p:nvPr/>
            </p:nvSpPr>
            <p:spPr>
              <a:xfrm>
                <a:off x="1" y="166255"/>
                <a:ext cx="3573554" cy="11499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872837" y="304801"/>
                <a:ext cx="2556200" cy="895751"/>
              </a:xfrm>
              <a:prstGeom prst="rect">
                <a:avLst/>
              </a:prstGeom>
              <a:noFill/>
              <a:ln>
                <a:noFill/>
              </a:ln>
            </p:spPr>
            <p:txBody>
              <a:bodyPr wrap="square" rtlCol="0">
                <a:spAutoFit/>
              </a:bodyPr>
              <a:lstStyle/>
              <a:p>
                <a:r>
                  <a:rPr lang="zh-CN" altLang="en-US" sz="4800" b="1" smtClean="0">
                    <a:solidFill>
                      <a:schemeClr val="accent2">
                        <a:lumMod val="75000"/>
                      </a:schemeClr>
                    </a:solidFill>
                    <a:effectLst>
                      <a:glow rad="101600">
                        <a:schemeClr val="bg1">
                          <a:alpha val="60000"/>
                        </a:schemeClr>
                      </a:glow>
                    </a:effectLst>
                    <a:latin typeface="楷体" pitchFamily="49" charset="-122"/>
                    <a:ea typeface="楷体" pitchFamily="49" charset="-122"/>
                  </a:rPr>
                  <a:t>花的生长</a:t>
                </a:r>
                <a:endParaRPr lang="zh-CN" altLang="en-US" sz="4800" b="1">
                  <a:solidFill>
                    <a:schemeClr val="accent2">
                      <a:lumMod val="75000"/>
                    </a:schemeClr>
                  </a:solidFill>
                  <a:effectLst>
                    <a:glow rad="101600">
                      <a:schemeClr val="bg1">
                        <a:alpha val="60000"/>
                      </a:schemeClr>
                    </a:glow>
                  </a:effectLst>
                  <a:latin typeface="楷体" pitchFamily="49" charset="-122"/>
                  <a:ea typeface="楷体" pitchFamily="49" charset="-122"/>
                </a:endParaRPr>
              </a:p>
            </p:txBody>
          </p:sp>
        </p:grpSp>
        <p:pic>
          <p:nvPicPr>
            <p:cNvPr id="56" name="图片 55" descr="timg (5).jpg"/>
            <p:cNvPicPr>
              <a:picLocks noChangeAspect="1"/>
            </p:cNvPicPr>
            <p:nvPr/>
          </p:nvPicPr>
          <p:blipFill>
            <a:blip r:embed="rId2" cstate="print">
              <a:clrChange>
                <a:clrFrom>
                  <a:srgbClr val="FFFFFF"/>
                </a:clrFrom>
                <a:clrTo>
                  <a:srgbClr val="FFFFFF">
                    <a:alpha val="0"/>
                  </a:srgbClr>
                </a:clrTo>
              </a:clrChange>
            </a:blip>
            <a:srcRect l="18457" t="2626" r="18224" b="7879"/>
            <a:stretch>
              <a:fillRect/>
            </a:stretch>
          </p:blipFill>
          <p:spPr>
            <a:xfrm>
              <a:off x="3228111" y="2854037"/>
              <a:ext cx="1482434" cy="1550480"/>
            </a:xfrm>
            <a:prstGeom prst="rect">
              <a:avLst/>
            </a:prstGeom>
          </p:spPr>
        </p:pic>
      </p:grpSp>
      <p:grpSp>
        <p:nvGrpSpPr>
          <p:cNvPr id="34" name="组合 33"/>
          <p:cNvGrpSpPr/>
          <p:nvPr/>
        </p:nvGrpSpPr>
        <p:grpSpPr>
          <a:xfrm>
            <a:off x="1356954" y="3538948"/>
            <a:ext cx="2743992" cy="3078043"/>
            <a:chOff x="1356954" y="3538948"/>
            <a:chExt cx="2743992" cy="3078043"/>
          </a:xfrm>
        </p:grpSpPr>
        <p:pic>
          <p:nvPicPr>
            <p:cNvPr id="24" name="图片 23" descr="timg (13).jpg"/>
            <p:cNvPicPr>
              <a:picLocks noChangeAspect="1"/>
            </p:cNvPicPr>
            <p:nvPr/>
          </p:nvPicPr>
          <p:blipFill>
            <a:blip r:embed="rId3" cstate="print"/>
            <a:stretch>
              <a:fillRect/>
            </a:stretch>
          </p:blipFill>
          <p:spPr>
            <a:xfrm>
              <a:off x="1356954" y="3538948"/>
              <a:ext cx="2743992" cy="307804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 name="TextBox 26"/>
            <p:cNvSpPr txBox="1"/>
            <p:nvPr/>
          </p:nvSpPr>
          <p:spPr>
            <a:xfrm>
              <a:off x="2202873" y="5943600"/>
              <a:ext cx="1149927" cy="646331"/>
            </a:xfrm>
            <a:prstGeom prst="rect">
              <a:avLst/>
            </a:prstGeom>
            <a:noFill/>
          </p:spPr>
          <p:txBody>
            <a:bodyPr wrap="square" rtlCol="0">
              <a:spAutoFit/>
            </a:bodyPr>
            <a:lstStyle/>
            <a:p>
              <a:r>
                <a:rPr lang="zh-CN" altLang="en-US" sz="3600" b="1" smtClean="0">
                  <a:solidFill>
                    <a:schemeClr val="bg1"/>
                  </a:solidFill>
                  <a:latin typeface="楷体" pitchFamily="49" charset="-122"/>
                  <a:ea typeface="楷体" pitchFamily="49" charset="-122"/>
                </a:rPr>
                <a:t>花开</a:t>
              </a:r>
              <a:endParaRPr lang="zh-CN" altLang="en-US" sz="3600" b="1">
                <a:solidFill>
                  <a:schemeClr val="bg1"/>
                </a:solidFill>
                <a:latin typeface="楷体" pitchFamily="49" charset="-122"/>
                <a:ea typeface="楷体" pitchFamily="49" charset="-122"/>
              </a:endParaRPr>
            </a:p>
          </p:txBody>
        </p:sp>
      </p:grpSp>
      <p:grpSp>
        <p:nvGrpSpPr>
          <p:cNvPr id="35" name="组合 34"/>
          <p:cNvGrpSpPr/>
          <p:nvPr/>
        </p:nvGrpSpPr>
        <p:grpSpPr>
          <a:xfrm>
            <a:off x="5001492" y="3546762"/>
            <a:ext cx="2729344" cy="3079229"/>
            <a:chOff x="5001492" y="3546762"/>
            <a:chExt cx="2729344" cy="3079229"/>
          </a:xfrm>
        </p:grpSpPr>
        <p:pic>
          <p:nvPicPr>
            <p:cNvPr id="25" name="图片 24" descr="timg (11).jpg"/>
            <p:cNvPicPr>
              <a:picLocks noChangeAspect="1"/>
            </p:cNvPicPr>
            <p:nvPr/>
          </p:nvPicPr>
          <p:blipFill>
            <a:blip r:embed="rId4" cstate="print"/>
            <a:srcRect l="3754" t="3283" r="18958" b="2273"/>
            <a:stretch>
              <a:fillRect/>
            </a:stretch>
          </p:blipFill>
          <p:spPr>
            <a:xfrm>
              <a:off x="5001492" y="3546762"/>
              <a:ext cx="2729344" cy="3079229"/>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9" name="TextBox 28"/>
            <p:cNvSpPr txBox="1"/>
            <p:nvPr/>
          </p:nvSpPr>
          <p:spPr>
            <a:xfrm>
              <a:off x="5763491" y="5957454"/>
              <a:ext cx="1149927" cy="646331"/>
            </a:xfrm>
            <a:prstGeom prst="rect">
              <a:avLst/>
            </a:prstGeom>
            <a:noFill/>
          </p:spPr>
          <p:txBody>
            <a:bodyPr wrap="square" rtlCol="0">
              <a:spAutoFit/>
            </a:bodyPr>
            <a:lstStyle/>
            <a:p>
              <a:r>
                <a:rPr lang="zh-CN" altLang="en-US" sz="3600" b="1" smtClean="0">
                  <a:solidFill>
                    <a:schemeClr val="bg1"/>
                  </a:solidFill>
                  <a:latin typeface="楷体" pitchFamily="49" charset="-122"/>
                  <a:ea typeface="楷体" pitchFamily="49" charset="-122"/>
                </a:rPr>
                <a:t>花谢</a:t>
              </a:r>
              <a:endParaRPr lang="zh-CN" altLang="en-US" sz="3600" b="1">
                <a:solidFill>
                  <a:schemeClr val="bg1"/>
                </a:solidFill>
                <a:latin typeface="楷体" pitchFamily="49" charset="-122"/>
                <a:ea typeface="楷体" pitchFamily="49" charset="-122"/>
              </a:endParaRPr>
            </a:p>
          </p:txBody>
        </p:sp>
      </p:grpSp>
      <p:grpSp>
        <p:nvGrpSpPr>
          <p:cNvPr id="36" name="组合 35"/>
          <p:cNvGrpSpPr/>
          <p:nvPr/>
        </p:nvGrpSpPr>
        <p:grpSpPr>
          <a:xfrm>
            <a:off x="8575172" y="3527287"/>
            <a:ext cx="2743991" cy="3076497"/>
            <a:chOff x="8575172" y="3527287"/>
            <a:chExt cx="2743991" cy="3076497"/>
          </a:xfrm>
        </p:grpSpPr>
        <p:pic>
          <p:nvPicPr>
            <p:cNvPr id="26" name="图片 25" descr="timg (14).jpg"/>
            <p:cNvPicPr>
              <a:picLocks noChangeAspect="1"/>
            </p:cNvPicPr>
            <p:nvPr/>
          </p:nvPicPr>
          <p:blipFill>
            <a:blip r:embed="rId5" cstate="print"/>
            <a:stretch>
              <a:fillRect/>
            </a:stretch>
          </p:blipFill>
          <p:spPr>
            <a:xfrm>
              <a:off x="8575172" y="3527287"/>
              <a:ext cx="2743991" cy="306747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30" name="TextBox 29"/>
            <p:cNvSpPr txBox="1"/>
            <p:nvPr/>
          </p:nvSpPr>
          <p:spPr>
            <a:xfrm>
              <a:off x="9213273" y="5957453"/>
              <a:ext cx="1565563" cy="646331"/>
            </a:xfrm>
            <a:prstGeom prst="rect">
              <a:avLst/>
            </a:prstGeom>
            <a:noFill/>
          </p:spPr>
          <p:txBody>
            <a:bodyPr wrap="square" rtlCol="0">
              <a:spAutoFit/>
            </a:bodyPr>
            <a:lstStyle/>
            <a:p>
              <a:r>
                <a:rPr lang="zh-CN" altLang="en-US" sz="3600" b="1" smtClean="0">
                  <a:solidFill>
                    <a:schemeClr val="bg1"/>
                  </a:solidFill>
                  <a:latin typeface="楷体" pitchFamily="49" charset="-122"/>
                  <a:ea typeface="楷体" pitchFamily="49" charset="-122"/>
                </a:rPr>
                <a:t>再开放</a:t>
              </a:r>
              <a:endParaRPr lang="zh-CN" altLang="en-US" sz="3600" b="1">
                <a:solidFill>
                  <a:schemeClr val="bg1"/>
                </a:solidFill>
                <a:latin typeface="楷体" pitchFamily="49" charset="-122"/>
                <a:ea typeface="楷体" pitchFamily="49" charset="-122"/>
              </a:endParaRPr>
            </a:p>
          </p:txBody>
        </p:sp>
      </p:grpSp>
      <p:sp>
        <p:nvSpPr>
          <p:cNvPr id="31" name="TextBox 30"/>
          <p:cNvSpPr txBox="1"/>
          <p:nvPr/>
        </p:nvSpPr>
        <p:spPr>
          <a:xfrm>
            <a:off x="1981201" y="2854036"/>
            <a:ext cx="1579416" cy="646331"/>
          </a:xfrm>
          <a:prstGeom prst="rect">
            <a:avLst/>
          </a:pr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r>
              <a:rPr lang="zh-CN" altLang="en-US" sz="3600" b="1" smtClean="0">
                <a:latin typeface="楷体" pitchFamily="49" charset="-122"/>
                <a:ea typeface="楷体" pitchFamily="49" charset="-122"/>
              </a:rPr>
              <a:t>说出来</a:t>
            </a:r>
            <a:endParaRPr lang="zh-CN" altLang="en-US" sz="3600" b="1">
              <a:latin typeface="楷体" pitchFamily="49" charset="-122"/>
              <a:ea typeface="楷体" pitchFamily="49" charset="-122"/>
            </a:endParaRPr>
          </a:p>
        </p:txBody>
      </p:sp>
      <p:sp>
        <p:nvSpPr>
          <p:cNvPr id="32" name="TextBox 31"/>
          <p:cNvSpPr txBox="1"/>
          <p:nvPr/>
        </p:nvSpPr>
        <p:spPr>
          <a:xfrm>
            <a:off x="5652655" y="2867890"/>
            <a:ext cx="1579416" cy="646331"/>
          </a:xfrm>
          <a:prstGeom prst="rect">
            <a:avLst/>
          </a:pr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r>
              <a:rPr lang="zh-CN" altLang="en-US" sz="3600" b="1" smtClean="0">
                <a:latin typeface="楷体" pitchFamily="49" charset="-122"/>
                <a:ea typeface="楷体" pitchFamily="49" charset="-122"/>
              </a:rPr>
              <a:t>收回去</a:t>
            </a:r>
            <a:endParaRPr lang="zh-CN" altLang="en-US" sz="3600" b="1">
              <a:latin typeface="楷体" pitchFamily="49" charset="-122"/>
              <a:ea typeface="楷体" pitchFamily="49" charset="-122"/>
            </a:endParaRPr>
          </a:p>
        </p:txBody>
      </p:sp>
      <p:sp>
        <p:nvSpPr>
          <p:cNvPr id="33" name="TextBox 32"/>
          <p:cNvSpPr txBox="1"/>
          <p:nvPr/>
        </p:nvSpPr>
        <p:spPr>
          <a:xfrm>
            <a:off x="8936182" y="2854036"/>
            <a:ext cx="2064327" cy="646331"/>
          </a:xfrm>
          <a:prstGeom prst="rect">
            <a:avLst/>
          </a:pr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r>
              <a:rPr lang="zh-CN" altLang="en-US" sz="3600" b="1" smtClean="0">
                <a:latin typeface="楷体" pitchFamily="49" charset="-122"/>
                <a:ea typeface="楷体" pitchFamily="49" charset="-122"/>
              </a:rPr>
              <a:t>又说一遍</a:t>
            </a:r>
            <a:endParaRPr lang="zh-CN" altLang="en-US" sz="3600" b="1">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animBg="1"/>
      <p:bldP spid="32"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img (15).jpg"/>
          <p:cNvPicPr>
            <a:picLocks noChangeAspect="1"/>
          </p:cNvPicPr>
          <p:nvPr/>
        </p:nvPicPr>
        <p:blipFill>
          <a:blip r:embed="rId2" cstate="print"/>
          <a:srcRect l="8788" r="30316" b="33824"/>
          <a:stretch>
            <a:fillRect/>
          </a:stretch>
        </p:blipFill>
        <p:spPr>
          <a:xfrm>
            <a:off x="9102437" y="3629891"/>
            <a:ext cx="3089563" cy="3228109"/>
          </a:xfrm>
          <a:prstGeom prst="rect">
            <a:avLst/>
          </a:prstGeom>
        </p:spPr>
      </p:pic>
      <p:sp>
        <p:nvSpPr>
          <p:cNvPr id="5" name="Text Box 3"/>
          <p:cNvSpPr txBox="1">
            <a:spLocks noChangeArrowheads="1"/>
          </p:cNvSpPr>
          <p:nvPr/>
        </p:nvSpPr>
        <p:spPr bwMode="auto">
          <a:xfrm>
            <a:off x="1772973" y="1378015"/>
            <a:ext cx="8105318" cy="4081117"/>
          </a:xfrm>
          <a:prstGeom prst="rect">
            <a:avLst/>
          </a:prstGeom>
          <a:noFill/>
          <a:ln>
            <a:noFill/>
          </a:ln>
          <a:effectLst/>
          <a:scene3d>
            <a:camera prst="orthographicFront"/>
            <a:lightRig rig="threePt" dir="t"/>
          </a:scene3d>
          <a:sp3d>
            <a:bevelT/>
          </a:sp3d>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3600" b="1" smtClean="0">
                <a:latin typeface="楷体" pitchFamily="49" charset="-122"/>
                <a:ea typeface="楷体" pitchFamily="49" charset="-122"/>
              </a:rPr>
              <a:t>    </a:t>
            </a:r>
            <a:r>
              <a:rPr lang="zh-CN" altLang="en-US" sz="3600" b="1" smtClean="0">
                <a:solidFill>
                  <a:srgbClr val="0000FF"/>
                </a:solidFill>
                <a:latin typeface="楷体" pitchFamily="49" charset="-122"/>
                <a:ea typeface="楷体" pitchFamily="49" charset="-122"/>
              </a:rPr>
              <a:t>诗人</a:t>
            </a:r>
            <a:r>
              <a:rPr lang="zh-CN" altLang="en-US" sz="3600" b="1" dirty="0" smtClean="0">
                <a:solidFill>
                  <a:srgbClr val="0000FF"/>
                </a:solidFill>
                <a:latin typeface="楷体" pitchFamily="49" charset="-122"/>
                <a:ea typeface="楷体" pitchFamily="49" charset="-122"/>
              </a:rPr>
              <a:t>运用了</a:t>
            </a:r>
            <a:r>
              <a:rPr lang="zh-CN" altLang="en-US" sz="3600" b="1" dirty="0" smtClean="0">
                <a:solidFill>
                  <a:srgbClr val="FF0000"/>
                </a:solidFill>
                <a:latin typeface="楷体" pitchFamily="49" charset="-122"/>
                <a:ea typeface="楷体" pitchFamily="49" charset="-122"/>
              </a:rPr>
              <a:t>比喻</a:t>
            </a:r>
            <a:r>
              <a:rPr lang="zh-CN" altLang="en-US" sz="3600" b="1" dirty="0" smtClean="0">
                <a:solidFill>
                  <a:srgbClr val="0000FF"/>
                </a:solidFill>
                <a:latin typeface="楷体" pitchFamily="49" charset="-122"/>
                <a:ea typeface="楷体" pitchFamily="49" charset="-122"/>
              </a:rPr>
              <a:t>的修辞手法，把花比作大自然的话语，</a:t>
            </a:r>
            <a:r>
              <a:rPr lang="zh-CN" altLang="zh-CN" sz="3600" b="1" dirty="0" smtClean="0">
                <a:solidFill>
                  <a:srgbClr val="0000FF"/>
                </a:solidFill>
                <a:latin typeface="楷体" pitchFamily="49" charset="-122"/>
                <a:ea typeface="楷体" pitchFamily="49" charset="-122"/>
              </a:rPr>
              <a:t>就像大自然在说话、沉默</a:t>
            </a:r>
            <a:r>
              <a:rPr lang="zh-CN" altLang="zh-CN" sz="3600" b="1" smtClean="0">
                <a:solidFill>
                  <a:srgbClr val="0000FF"/>
                </a:solidFill>
                <a:latin typeface="楷体" pitchFamily="49" charset="-122"/>
                <a:ea typeface="楷体" pitchFamily="49" charset="-122"/>
              </a:rPr>
              <a:t>。</a:t>
            </a:r>
            <a:r>
              <a:rPr lang="zh-CN" altLang="en-US" sz="3600" b="1" smtClean="0">
                <a:solidFill>
                  <a:srgbClr val="0000FF"/>
                </a:solidFill>
                <a:latin typeface="楷体" pitchFamily="49" charset="-122"/>
                <a:ea typeface="楷体" pitchFamily="49" charset="-122"/>
              </a:rPr>
              <a:t>说话，即</a:t>
            </a:r>
            <a:r>
              <a:rPr lang="zh-CN" altLang="en-US" sz="3600" b="1" dirty="0" smtClean="0">
                <a:solidFill>
                  <a:srgbClr val="0000FF"/>
                </a:solidFill>
                <a:latin typeface="楷体" pitchFamily="49" charset="-122"/>
                <a:ea typeface="楷体" pitchFamily="49" charset="-122"/>
              </a:rPr>
              <a:t>花开；</a:t>
            </a:r>
            <a:r>
              <a:rPr lang="zh-CN" altLang="en-US" sz="3600" b="1" smtClean="0">
                <a:solidFill>
                  <a:srgbClr val="0000FF"/>
                </a:solidFill>
                <a:latin typeface="楷体" pitchFamily="49" charset="-122"/>
                <a:ea typeface="楷体" pitchFamily="49" charset="-122"/>
              </a:rPr>
              <a:t>收回去，即</a:t>
            </a:r>
            <a:r>
              <a:rPr lang="zh-CN" altLang="en-US" sz="3600" b="1" dirty="0" smtClean="0">
                <a:solidFill>
                  <a:srgbClr val="0000FF"/>
                </a:solidFill>
                <a:latin typeface="楷体" pitchFamily="49" charset="-122"/>
                <a:ea typeface="楷体" pitchFamily="49" charset="-122"/>
              </a:rPr>
              <a:t>花谢，再说</a:t>
            </a:r>
            <a:r>
              <a:rPr lang="zh-CN" altLang="en-US" sz="3600" b="1" smtClean="0">
                <a:solidFill>
                  <a:srgbClr val="0000FF"/>
                </a:solidFill>
                <a:latin typeface="楷体" pitchFamily="49" charset="-122"/>
                <a:ea typeface="楷体" pitchFamily="49" charset="-122"/>
              </a:rPr>
              <a:t>一遍，即再次开花</a:t>
            </a:r>
            <a:r>
              <a:rPr lang="zh-CN" altLang="en-US" sz="3600" b="1" dirty="0" smtClean="0">
                <a:solidFill>
                  <a:srgbClr val="0000FF"/>
                </a:solidFill>
                <a:latin typeface="楷体" pitchFamily="49" charset="-122"/>
                <a:ea typeface="楷体" pitchFamily="49" charset="-122"/>
              </a:rPr>
              <a:t>。</a:t>
            </a:r>
            <a:r>
              <a:rPr lang="zh-CN" altLang="en-US" sz="3600" b="1" dirty="0" smtClean="0">
                <a:solidFill>
                  <a:srgbClr val="0000FF"/>
                </a:solidFill>
                <a:latin typeface="楷体" pitchFamily="49" charset="-122"/>
                <a:ea typeface="楷体" pitchFamily="49" charset="-122"/>
                <a:cs typeface="Times New Roman" pitchFamily="18" charset="0"/>
              </a:rPr>
              <a:t>暗示了花在自然界</a:t>
            </a:r>
            <a:r>
              <a:rPr lang="zh-CN" altLang="en-US" sz="3600" b="1" u="sng" dirty="0" smtClean="0">
                <a:solidFill>
                  <a:srgbClr val="FF0000"/>
                </a:solidFill>
                <a:latin typeface="楷体" pitchFamily="49" charset="-122"/>
                <a:ea typeface="楷体" pitchFamily="49" charset="-122"/>
                <a:cs typeface="Times New Roman" pitchFamily="18" charset="0"/>
              </a:rPr>
              <a:t>完成一个循环</a:t>
            </a:r>
            <a:r>
              <a:rPr lang="en-US" altLang="zh-CN" sz="3600" b="1" u="sng" dirty="0" smtClean="0">
                <a:solidFill>
                  <a:srgbClr val="FF0000"/>
                </a:solidFill>
                <a:latin typeface="楷体" pitchFamily="49" charset="-122"/>
                <a:ea typeface="楷体" pitchFamily="49" charset="-122"/>
                <a:cs typeface="Times New Roman" pitchFamily="18" charset="0"/>
              </a:rPr>
              <a:t>,</a:t>
            </a:r>
            <a:r>
              <a:rPr lang="zh-CN" altLang="en-US" sz="3600" b="1" u="sng" dirty="0" smtClean="0">
                <a:solidFill>
                  <a:srgbClr val="FF0000"/>
                </a:solidFill>
                <a:latin typeface="楷体" pitchFamily="49" charset="-122"/>
                <a:ea typeface="楷体" pitchFamily="49" charset="-122"/>
                <a:cs typeface="Times New Roman" pitchFamily="18" charset="0"/>
              </a:rPr>
              <a:t>然后再开始下一个循环</a:t>
            </a:r>
            <a:r>
              <a:rPr lang="zh-CN" altLang="en-US" sz="3600" b="1" dirty="0" smtClean="0">
                <a:solidFill>
                  <a:srgbClr val="0000FF"/>
                </a:solidFill>
                <a:latin typeface="楷体" pitchFamily="49" charset="-122"/>
                <a:ea typeface="楷体" pitchFamily="49" charset="-122"/>
                <a:cs typeface="Times New Roman" pitchFamily="18" charset="0"/>
              </a:rPr>
              <a:t>这样一个自然现象。</a:t>
            </a:r>
            <a:endParaRPr kumimoji="1" lang="zh-CN" altLang="en-US" sz="3600" b="1" dirty="0">
              <a:solidFill>
                <a:srgbClr val="0000FF"/>
              </a:solidFill>
              <a:latin typeface="楷体" pitchFamily="49" charset="-122"/>
              <a:ea typeface="楷体" pitchFamily="49" charset="-122"/>
            </a:endParaRPr>
          </a:p>
        </p:txBody>
      </p:sp>
      <p:pic>
        <p:nvPicPr>
          <p:cNvPr id="7" name="图片 6" descr="timg (15).jpg"/>
          <p:cNvPicPr>
            <a:picLocks noChangeAspect="1"/>
          </p:cNvPicPr>
          <p:nvPr/>
        </p:nvPicPr>
        <p:blipFill>
          <a:blip r:embed="rId2" cstate="print"/>
          <a:srcRect l="8788" t="65324" r="35778" b="3434"/>
          <a:stretch>
            <a:fillRect/>
          </a:stretch>
        </p:blipFill>
        <p:spPr>
          <a:xfrm rot="16200000">
            <a:off x="-644236" y="644236"/>
            <a:ext cx="2812473" cy="1524000"/>
          </a:xfrm>
          <a:prstGeom prst="rect">
            <a:avLst/>
          </a:prstGeom>
        </p:spPr>
      </p:pic>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timg (4).jpg"/>
          <p:cNvPicPr>
            <a:picLocks noChangeAspect="1"/>
          </p:cNvPicPr>
          <p:nvPr/>
        </p:nvPicPr>
        <p:blipFill>
          <a:blip r:embed="rId2" cstate="print"/>
          <a:stretch>
            <a:fillRect/>
          </a:stretch>
        </p:blipFill>
        <p:spPr>
          <a:xfrm>
            <a:off x="0" y="0"/>
            <a:ext cx="12192000" cy="6858000"/>
          </a:xfrm>
          <a:prstGeom prst="rect">
            <a:avLst/>
          </a:prstGeom>
        </p:spPr>
      </p:pic>
      <p:sp>
        <p:nvSpPr>
          <p:cNvPr id="9" name="矩形 8"/>
          <p:cNvSpPr/>
          <p:nvPr/>
        </p:nvSpPr>
        <p:spPr>
          <a:xfrm>
            <a:off x="1732504" y="3551204"/>
            <a:ext cx="8853054" cy="83099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r>
              <a:rPr lang="zh-CN" altLang="zh-CN" sz="4800" b="1" smtClean="0">
                <a:solidFill>
                  <a:srgbClr val="FFFF00"/>
                </a:solidFill>
                <a:latin typeface="楷体" pitchFamily="49" charset="-122"/>
                <a:ea typeface="楷体" pitchFamily="49" charset="-122"/>
              </a:rPr>
              <a:t>我是星星</a:t>
            </a:r>
            <a:r>
              <a:rPr lang="en-US" altLang="zh-CN" sz="4800" b="1" smtClean="0">
                <a:solidFill>
                  <a:srgbClr val="FFFF00"/>
                </a:solidFill>
                <a:latin typeface="楷体" pitchFamily="49" charset="-122"/>
                <a:ea typeface="楷体" pitchFamily="49" charset="-122"/>
              </a:rPr>
              <a:t>,</a:t>
            </a:r>
            <a:r>
              <a:rPr lang="zh-CN" altLang="zh-CN" sz="4800" b="1" smtClean="0">
                <a:solidFill>
                  <a:srgbClr val="FFFF00"/>
                </a:solidFill>
                <a:latin typeface="楷体" pitchFamily="49" charset="-122"/>
                <a:ea typeface="楷体" pitchFamily="49" charset="-122"/>
              </a:rPr>
              <a:t>从苍穹坠落在绿茵中</a:t>
            </a:r>
            <a:r>
              <a:rPr lang="zh-CN" altLang="en-US" sz="4800" b="1" smtClean="0">
                <a:solidFill>
                  <a:srgbClr val="FFFF00"/>
                </a:solidFill>
                <a:latin typeface="楷体" pitchFamily="49" charset="-122"/>
                <a:ea typeface="楷体" pitchFamily="49" charset="-122"/>
              </a:rPr>
              <a:t>。</a:t>
            </a:r>
          </a:p>
        </p:txBody>
      </p:sp>
      <p:sp>
        <p:nvSpPr>
          <p:cNvPr id="10" name="矩形 9"/>
          <p:cNvSpPr/>
          <p:nvPr/>
        </p:nvSpPr>
        <p:spPr>
          <a:xfrm>
            <a:off x="2956193" y="3551038"/>
            <a:ext cx="1482437" cy="83099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r>
              <a:rPr lang="zh-CN" altLang="zh-CN" sz="4800" b="1" smtClean="0">
                <a:solidFill>
                  <a:srgbClr val="FF0000"/>
                </a:solidFill>
                <a:latin typeface="楷体" pitchFamily="49" charset="-122"/>
                <a:ea typeface="楷体" pitchFamily="49" charset="-122"/>
              </a:rPr>
              <a:t>星星</a:t>
            </a:r>
            <a:endParaRPr lang="zh-CN" altLang="en-US" sz="4800" b="1" smtClean="0">
              <a:solidFill>
                <a:srgbClr val="FF0000"/>
              </a:solidFill>
              <a:latin typeface="楷体" pitchFamily="49" charset="-122"/>
              <a:ea typeface="楷体" pitchFamily="49" charset="-122"/>
            </a:endParaRPr>
          </a:p>
        </p:txBody>
      </p:sp>
      <p:sp>
        <p:nvSpPr>
          <p:cNvPr id="12" name="TextBox 11"/>
          <p:cNvSpPr txBox="1"/>
          <p:nvPr/>
        </p:nvSpPr>
        <p:spPr>
          <a:xfrm>
            <a:off x="1114504" y="4753544"/>
            <a:ext cx="10367091" cy="1938992"/>
          </a:xfrm>
          <a:prstGeom prst="rect">
            <a:avLst/>
          </a:prstGeom>
          <a:noFill/>
          <a:ln w="9525">
            <a:noFill/>
          </a:ln>
        </p:spPr>
        <p:txBody>
          <a:bodyPr wrap="square">
            <a:spAutoFit/>
          </a:bodyPr>
          <a:lstStyle/>
          <a:p>
            <a:r>
              <a:rPr lang="zh-CN" altLang="en-US" sz="4000" b="1" smtClean="0">
                <a:solidFill>
                  <a:srgbClr val="0000FF"/>
                </a:solidFill>
                <a:latin typeface="楷体" pitchFamily="49" charset="-122"/>
                <a:ea typeface="楷体" pitchFamily="49" charset="-122"/>
              </a:rPr>
              <a:t>    </a:t>
            </a:r>
            <a:r>
              <a:rPr lang="zh-CN" altLang="en-US" sz="4000" b="1" smtClean="0">
                <a:solidFill>
                  <a:schemeClr val="bg1"/>
                </a:solidFill>
                <a:latin typeface="楷体" pitchFamily="49" charset="-122"/>
                <a:ea typeface="楷体" pitchFamily="49" charset="-122"/>
              </a:rPr>
              <a:t>交代花的整体外观和生长环境，作者把</a:t>
            </a:r>
            <a:r>
              <a:rPr lang="zh-CN" altLang="zh-CN" sz="4000" b="1" smtClean="0">
                <a:solidFill>
                  <a:schemeClr val="bg1"/>
                </a:solidFill>
                <a:latin typeface="楷体" pitchFamily="49" charset="-122"/>
                <a:ea typeface="楷体" pitchFamily="49" charset="-122"/>
              </a:rPr>
              <a:t>绿茵中的点点</a:t>
            </a:r>
            <a:r>
              <a:rPr lang="zh-CN" altLang="zh-CN" sz="4000" b="1" u="sng" smtClean="0">
                <a:solidFill>
                  <a:srgbClr val="FFFF00"/>
                </a:solidFill>
                <a:latin typeface="楷体" pitchFamily="49" charset="-122"/>
                <a:ea typeface="楷体" pitchFamily="49" charset="-122"/>
              </a:rPr>
              <a:t>花朵</a:t>
            </a:r>
            <a:r>
              <a:rPr lang="zh-CN" altLang="zh-CN" sz="4000" b="1" smtClean="0">
                <a:solidFill>
                  <a:schemeClr val="bg1"/>
                </a:solidFill>
                <a:latin typeface="楷体" pitchFamily="49" charset="-122"/>
                <a:ea typeface="楷体" pitchFamily="49" charset="-122"/>
              </a:rPr>
              <a:t>比作</a:t>
            </a:r>
            <a:r>
              <a:rPr lang="zh-CN" altLang="zh-CN" sz="4000" b="1" u="sng" smtClean="0">
                <a:solidFill>
                  <a:srgbClr val="FFFF00"/>
                </a:solidFill>
                <a:latin typeface="楷体" pitchFamily="49" charset="-122"/>
                <a:ea typeface="楷体" pitchFamily="49" charset="-122"/>
              </a:rPr>
              <a:t>星星</a:t>
            </a:r>
            <a:r>
              <a:rPr lang="zh-CN" altLang="zh-CN" sz="4000" b="1" smtClean="0">
                <a:solidFill>
                  <a:schemeClr val="bg1"/>
                </a:solidFill>
                <a:latin typeface="楷体" pitchFamily="49" charset="-122"/>
                <a:ea typeface="楷体" pitchFamily="49" charset="-122"/>
              </a:rPr>
              <a:t>从苍穹坠落</a:t>
            </a:r>
            <a:r>
              <a:rPr lang="zh-CN" altLang="en-US" sz="4000" b="1" smtClean="0">
                <a:solidFill>
                  <a:schemeClr val="bg1"/>
                </a:solidFill>
                <a:latin typeface="楷体" pitchFamily="49" charset="-122"/>
                <a:ea typeface="楷体" pitchFamily="49" charset="-122"/>
              </a:rPr>
              <a:t>，形象生动地表现出花的高洁夺目。</a:t>
            </a:r>
            <a:endParaRPr lang="zh-CN" altLang="en-US" sz="3600" b="1" dirty="0">
              <a:solidFill>
                <a:schemeClr val="bg1"/>
              </a:solidFill>
              <a:latin typeface="楷体" pitchFamily="49" charset="-122"/>
              <a:ea typeface="楷体" pitchFamily="49" charset="-122"/>
              <a:cs typeface="宋体" panose="02010600030101010101" pitchFamily="2" charset="-122"/>
            </a:endParaRPr>
          </a:p>
        </p:txBody>
      </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p:nvPr/>
        </p:nvSpPr>
        <p:spPr>
          <a:xfrm>
            <a:off x="928255" y="1384741"/>
            <a:ext cx="10072255" cy="1138773"/>
          </a:xfrm>
          <a:prstGeom prst="rect">
            <a:avLst/>
          </a:prstGeom>
          <a:noFill/>
        </p:spPr>
        <p:txBody>
          <a:bodyPr wrap="square" rtlCol="0">
            <a:spAutoFit/>
          </a:bodyPr>
          <a:lstStyle/>
          <a:p>
            <a:pPr algn="just"/>
            <a:r>
              <a:rPr lang="zh-CN" altLang="en-US" sz="3400" smtClean="0">
                <a:latin typeface="黑体" panose="02010609060101010101" pitchFamily="49" charset="-122"/>
                <a:ea typeface="黑体" panose="02010609060101010101" pitchFamily="49" charset="-122"/>
              </a:rPr>
              <a:t>    我是诸元素之女：冬将我孕育，春使我开放，夏让我成长，秋令我昏昏睡去。</a:t>
            </a:r>
            <a:endParaRPr lang="zh-CN" altLang="en-US" sz="3400">
              <a:latin typeface="黑体" panose="02010609060101010101" pitchFamily="49" charset="-122"/>
              <a:ea typeface="黑体" panose="02010609060101010101" pitchFamily="49" charset="-122"/>
            </a:endParaRPr>
          </a:p>
        </p:txBody>
      </p:sp>
      <p:grpSp>
        <p:nvGrpSpPr>
          <p:cNvPr id="10" name="组合 9"/>
          <p:cNvGrpSpPr/>
          <p:nvPr/>
        </p:nvGrpSpPr>
        <p:grpSpPr>
          <a:xfrm>
            <a:off x="8049490" y="2701635"/>
            <a:ext cx="3704808" cy="3699165"/>
            <a:chOff x="1080654" y="4954360"/>
            <a:chExt cx="4419600" cy="2535382"/>
          </a:xfrm>
        </p:grpSpPr>
        <p:sp>
          <p:nvSpPr>
            <p:cNvPr id="11" name="流程图: 可选过程 10"/>
            <p:cNvSpPr/>
            <p:nvPr/>
          </p:nvSpPr>
          <p:spPr>
            <a:xfrm>
              <a:off x="1080654" y="4954360"/>
              <a:ext cx="4419600" cy="2535382"/>
            </a:xfrm>
            <a:prstGeom prst="flowChartAlternateProcess">
              <a:avLst/>
            </a:prstGeom>
            <a:solidFill>
              <a:schemeClr val="accent1">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2" name="TextBox 11"/>
            <p:cNvSpPr txBox="1"/>
            <p:nvPr/>
          </p:nvSpPr>
          <p:spPr>
            <a:xfrm>
              <a:off x="1201766" y="5046604"/>
              <a:ext cx="4143007" cy="2341522"/>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孕育：</a:t>
              </a:r>
              <a:r>
                <a:rPr lang="zh-CN" altLang="en-US" sz="3600" b="1" smtClean="0">
                  <a:solidFill>
                    <a:srgbClr val="0000FF"/>
                  </a:solidFill>
                  <a:latin typeface="楷体" pitchFamily="49" charset="-122"/>
                  <a:ea typeface="楷体" pitchFamily="49" charset="-122"/>
                </a:rPr>
                <a:t>怀胎生育，比喻既存的事物中酝酿着新事物。文中指花在冬天的土地里酝酿成长。</a:t>
              </a:r>
              <a:endParaRPr lang="en-US" altLang="zh-CN" sz="3600" b="1" smtClean="0">
                <a:solidFill>
                  <a:srgbClr val="0000FF"/>
                </a:solidFill>
                <a:latin typeface="楷体" pitchFamily="49" charset="-122"/>
                <a:ea typeface="楷体" pitchFamily="49" charset="-122"/>
                <a:sym typeface="+mn-ea"/>
              </a:endParaRPr>
            </a:p>
          </p:txBody>
        </p:sp>
      </p:grpSp>
      <p:sp>
        <p:nvSpPr>
          <p:cNvPr id="13" name="椭圆 12">
            <a:extLst>
              <a:ext uri="{FF2B5EF4-FFF2-40B4-BE49-F238E27FC236}">
                <a16:creationId xmlns="" xmlns:a16="http://schemas.microsoft.com/office/drawing/2014/main" id="{873A9DB8-6AD7-4B8C-A9D3-51928DC721CA}"/>
              </a:ext>
            </a:extLst>
          </p:cNvPr>
          <p:cNvSpPr/>
          <p:nvPr/>
        </p:nvSpPr>
        <p:spPr>
          <a:xfrm>
            <a:off x="6856072" y="1371600"/>
            <a:ext cx="930184" cy="637309"/>
          </a:xfrm>
          <a:prstGeom prst="ellipse">
            <a:avLst/>
          </a:prstGeom>
          <a:noFill/>
          <a:ln w="254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lIns="121917" tIns="60958" rIns="121917" bIns="60958" anchor="ctr"/>
          <a:lstStyle/>
          <a:p>
            <a:pPr algn="ctr">
              <a:defRPr/>
            </a:pPr>
            <a:endParaRPr lang="zh-CN" altLang="en-US"/>
          </a:p>
        </p:txBody>
      </p:sp>
      <p:grpSp>
        <p:nvGrpSpPr>
          <p:cNvPr id="15" name="组合 14"/>
          <p:cNvGrpSpPr/>
          <p:nvPr/>
        </p:nvGrpSpPr>
        <p:grpSpPr>
          <a:xfrm>
            <a:off x="928254" y="2729347"/>
            <a:ext cx="6885710" cy="3699161"/>
            <a:chOff x="1164603" y="4954362"/>
            <a:chExt cx="4149480" cy="8253860"/>
          </a:xfrm>
        </p:grpSpPr>
        <p:sp>
          <p:nvSpPr>
            <p:cNvPr id="16" name="流程图: 可选过程 15"/>
            <p:cNvSpPr/>
            <p:nvPr/>
          </p:nvSpPr>
          <p:spPr>
            <a:xfrm>
              <a:off x="1164603" y="4954362"/>
              <a:ext cx="4149480" cy="8253860"/>
            </a:xfrm>
            <a:prstGeom prst="flowChartAlternateProcess">
              <a:avLst/>
            </a:prstGeom>
            <a:solidFill>
              <a:schemeClr val="accent4">
                <a:lumMod val="40000"/>
                <a:lumOff val="6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TextBox 16"/>
            <p:cNvSpPr txBox="1"/>
            <p:nvPr/>
          </p:nvSpPr>
          <p:spPr>
            <a:xfrm>
              <a:off x="1252370" y="5128533"/>
              <a:ext cx="3977763" cy="7622762"/>
            </a:xfrm>
            <a:prstGeom prst="rect">
              <a:avLst/>
            </a:prstGeom>
            <a:noFill/>
          </p:spPr>
          <p:txBody>
            <a:bodyPr wrap="square" rtlCol="0">
              <a:spAutoFit/>
            </a:bodyPr>
            <a:lstStyle/>
            <a:p>
              <a:r>
                <a:rPr lang="zh-CN" altLang="en-US" sz="3600" b="1" smtClean="0">
                  <a:solidFill>
                    <a:srgbClr val="0000FF"/>
                  </a:solidFill>
                  <a:latin typeface="楷体" pitchFamily="49" charset="-122"/>
                  <a:ea typeface="楷体" pitchFamily="49" charset="-122"/>
                </a:rPr>
                <a:t>    运用了</a:t>
              </a:r>
              <a:r>
                <a:rPr lang="zh-CN" altLang="en-US" sz="3600" b="1" smtClean="0">
                  <a:solidFill>
                    <a:srgbClr val="FF0000"/>
                  </a:solidFill>
                  <a:latin typeface="楷体" pitchFamily="49" charset="-122"/>
                  <a:ea typeface="楷体" pitchFamily="49" charset="-122"/>
                </a:rPr>
                <a:t>比喻</a:t>
              </a:r>
              <a:r>
                <a:rPr lang="zh-CN" altLang="en-US" sz="3600" b="1" smtClean="0">
                  <a:solidFill>
                    <a:srgbClr val="0000FF"/>
                  </a:solidFill>
                  <a:latin typeface="楷体" pitchFamily="49" charset="-122"/>
                  <a:ea typeface="楷体" pitchFamily="49" charset="-122"/>
                </a:rPr>
                <a:t>和</a:t>
              </a:r>
              <a:r>
                <a:rPr lang="zh-CN" altLang="en-US" sz="3600" b="1" smtClean="0">
                  <a:solidFill>
                    <a:srgbClr val="FF0000"/>
                  </a:solidFill>
                  <a:latin typeface="楷体" pitchFamily="49" charset="-122"/>
                  <a:ea typeface="楷体" pitchFamily="49" charset="-122"/>
                </a:rPr>
                <a:t>排比</a:t>
              </a:r>
              <a:r>
                <a:rPr lang="zh-CN" altLang="en-US" sz="3600" b="1" smtClean="0">
                  <a:solidFill>
                    <a:srgbClr val="0000FF"/>
                  </a:solidFill>
                  <a:latin typeface="楷体" pitchFamily="49" charset="-122"/>
                  <a:ea typeface="楷体" pitchFamily="49" charset="-122"/>
                </a:rPr>
                <a:t>的修辞手法。将花比作</a:t>
              </a:r>
              <a:r>
                <a:rPr lang="zh-CN" altLang="en-US" sz="3600" b="1" smtClean="0">
                  <a:solidFill>
                    <a:srgbClr val="FF0000"/>
                  </a:solidFill>
                  <a:latin typeface="楷体" pitchFamily="49" charset="-122"/>
                  <a:ea typeface="楷体" pitchFamily="49" charset="-122"/>
                </a:rPr>
                <a:t>诸元素之女</a:t>
              </a:r>
              <a:r>
                <a:rPr lang="zh-CN" altLang="en-US" sz="3600" b="1" smtClean="0">
                  <a:solidFill>
                    <a:srgbClr val="0000FF"/>
                  </a:solidFill>
                  <a:latin typeface="楷体" pitchFamily="49" charset="-122"/>
                  <a:ea typeface="楷体" pitchFamily="49" charset="-122"/>
                </a:rPr>
                <a:t>，并用排比的修辞手法生动地写出了花一年四季在大地母亲的怀抱里生长的过程，温馨甜蜜，读起来节奏鲜明，朗朗上口。</a:t>
              </a:r>
              <a:endParaRPr lang="en-US" altLang="zh-CN" sz="3600" b="1" smtClean="0">
                <a:solidFill>
                  <a:srgbClr val="0000FF"/>
                </a:solidFill>
                <a:latin typeface="楷体" pitchFamily="49" charset="-122"/>
                <a:ea typeface="楷体" pitchFamily="49" charset="-122"/>
                <a:sym typeface="+mn-ea"/>
              </a:endParaRPr>
            </a:p>
          </p:txBody>
        </p:sp>
      </p:grpSp>
      <p:sp>
        <p:nvSpPr>
          <p:cNvPr id="18" name="TextBox 28"/>
          <p:cNvSpPr txBox="1">
            <a:spLocks noChangeArrowheads="1"/>
          </p:cNvSpPr>
          <p:nvPr/>
        </p:nvSpPr>
        <p:spPr bwMode="auto">
          <a:xfrm>
            <a:off x="637309" y="409148"/>
            <a:ext cx="1108363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600" b="1" smtClean="0">
                <a:solidFill>
                  <a:srgbClr val="FF0000"/>
                </a:solidFill>
                <a:latin typeface="黑体" pitchFamily="49" charset="-122"/>
                <a:ea typeface="黑体" pitchFamily="49" charset="-122"/>
              </a:rPr>
              <a:t>第</a:t>
            </a:r>
            <a:r>
              <a:rPr lang="en-US" altLang="zh-CN" sz="3600" b="1" smtClean="0">
                <a:solidFill>
                  <a:srgbClr val="FF0000"/>
                </a:solidFill>
                <a:latin typeface="黑体" pitchFamily="49" charset="-122"/>
                <a:ea typeface="黑体" pitchFamily="49" charset="-122"/>
              </a:rPr>
              <a:t>3</a:t>
            </a:r>
            <a:r>
              <a:rPr lang="zh-CN" altLang="en-US" sz="3600" b="1" smtClean="0">
                <a:solidFill>
                  <a:srgbClr val="FF0000"/>
                </a:solidFill>
                <a:latin typeface="黑体" pitchFamily="49" charset="-122"/>
                <a:ea typeface="黑体" pitchFamily="49" charset="-122"/>
              </a:rPr>
              <a:t>自然段运用了什么修辞手法？这样写有什么好处？</a:t>
            </a:r>
            <a:endParaRPr lang="zh-CN" altLang="en-US" sz="36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7817" y="187292"/>
            <a:ext cx="5860473" cy="3137799"/>
            <a:chOff x="207817" y="187292"/>
            <a:chExt cx="5860473" cy="3137799"/>
          </a:xfrm>
        </p:grpSpPr>
        <p:pic>
          <p:nvPicPr>
            <p:cNvPr id="6" name="图片 5" descr="timg (18).jpg"/>
            <p:cNvPicPr>
              <a:picLocks noChangeAspect="1"/>
            </p:cNvPicPr>
            <p:nvPr/>
          </p:nvPicPr>
          <p:blipFill>
            <a:blip r:embed="rId2" cstate="print"/>
            <a:stretch>
              <a:fillRect/>
            </a:stretch>
          </p:blipFill>
          <p:spPr>
            <a:xfrm flipH="1">
              <a:off x="207817" y="187292"/>
              <a:ext cx="5860473" cy="3137799"/>
            </a:xfrm>
            <a:prstGeom prst="rect">
              <a:avLst/>
            </a:prstGeom>
          </p:spPr>
        </p:pic>
        <p:sp>
          <p:nvSpPr>
            <p:cNvPr id="14" name="TextBox 13"/>
            <p:cNvSpPr txBox="1"/>
            <p:nvPr/>
          </p:nvSpPr>
          <p:spPr>
            <a:xfrm>
              <a:off x="3435927" y="2595997"/>
              <a:ext cx="2549237" cy="646331"/>
            </a:xfrm>
            <a:prstGeom prst="rect">
              <a:avLst/>
            </a:prstGeom>
            <a:solidFill>
              <a:schemeClr val="bg1"/>
            </a:solidFill>
          </p:spPr>
          <p:txBody>
            <a:bodyPr wrap="square" rtlCol="0">
              <a:spAutoFit/>
            </a:bodyPr>
            <a:lstStyle/>
            <a:p>
              <a:r>
                <a:rPr lang="zh-CN" altLang="en-US" sz="3600" b="1" smtClean="0">
                  <a:latin typeface="楷体" pitchFamily="49" charset="-122"/>
                  <a:ea typeface="楷体" pitchFamily="49" charset="-122"/>
                </a:rPr>
                <a:t>冬将我孕育</a:t>
              </a:r>
              <a:endParaRPr lang="zh-CN" altLang="en-US" sz="3600" b="1">
                <a:latin typeface="楷体" pitchFamily="49" charset="-122"/>
                <a:ea typeface="楷体" pitchFamily="49" charset="-122"/>
              </a:endParaRPr>
            </a:p>
          </p:txBody>
        </p:sp>
      </p:grpSp>
      <p:grpSp>
        <p:nvGrpSpPr>
          <p:cNvPr id="12" name="组合 11"/>
          <p:cNvGrpSpPr/>
          <p:nvPr/>
        </p:nvGrpSpPr>
        <p:grpSpPr>
          <a:xfrm>
            <a:off x="6245963" y="180111"/>
            <a:ext cx="5724363" cy="3131126"/>
            <a:chOff x="6245963" y="180111"/>
            <a:chExt cx="5724363" cy="3131126"/>
          </a:xfrm>
        </p:grpSpPr>
        <p:pic>
          <p:nvPicPr>
            <p:cNvPr id="8" name="图片 7" descr="timg (16).jpg"/>
            <p:cNvPicPr>
              <a:picLocks noChangeAspect="1"/>
            </p:cNvPicPr>
            <p:nvPr/>
          </p:nvPicPr>
          <p:blipFill>
            <a:blip r:embed="rId3" cstate="print"/>
            <a:stretch>
              <a:fillRect/>
            </a:stretch>
          </p:blipFill>
          <p:spPr>
            <a:xfrm>
              <a:off x="6245963" y="180111"/>
              <a:ext cx="5724363" cy="3131126"/>
            </a:xfrm>
            <a:prstGeom prst="rect">
              <a:avLst/>
            </a:prstGeom>
          </p:spPr>
        </p:pic>
        <p:sp>
          <p:nvSpPr>
            <p:cNvPr id="15" name="TextBox 14"/>
            <p:cNvSpPr txBox="1"/>
            <p:nvPr/>
          </p:nvSpPr>
          <p:spPr>
            <a:xfrm>
              <a:off x="6303817" y="2595998"/>
              <a:ext cx="2507674" cy="646331"/>
            </a:xfrm>
            <a:prstGeom prst="rect">
              <a:avLst/>
            </a:prstGeom>
            <a:solidFill>
              <a:srgbClr val="FFFF99"/>
            </a:solidFill>
          </p:spPr>
          <p:txBody>
            <a:bodyPr wrap="square" rtlCol="0">
              <a:spAutoFit/>
            </a:bodyPr>
            <a:lstStyle/>
            <a:p>
              <a:r>
                <a:rPr lang="zh-CN" altLang="en-US" sz="3600" b="1" smtClean="0">
                  <a:solidFill>
                    <a:srgbClr val="0000FF"/>
                  </a:solidFill>
                  <a:latin typeface="楷体" pitchFamily="49" charset="-122"/>
                  <a:ea typeface="楷体" pitchFamily="49" charset="-122"/>
                </a:rPr>
                <a:t>春使我开放</a:t>
              </a:r>
              <a:endParaRPr lang="zh-CN" altLang="en-US" sz="3600" b="1">
                <a:solidFill>
                  <a:srgbClr val="0000FF"/>
                </a:solidFill>
                <a:latin typeface="楷体" pitchFamily="49" charset="-122"/>
                <a:ea typeface="楷体" pitchFamily="49" charset="-122"/>
              </a:endParaRPr>
            </a:p>
          </p:txBody>
        </p:sp>
      </p:grpSp>
      <p:grpSp>
        <p:nvGrpSpPr>
          <p:cNvPr id="18" name="组合 17"/>
          <p:cNvGrpSpPr/>
          <p:nvPr/>
        </p:nvGrpSpPr>
        <p:grpSpPr>
          <a:xfrm>
            <a:off x="221670" y="3477491"/>
            <a:ext cx="5860474" cy="3200400"/>
            <a:chOff x="221670" y="3477491"/>
            <a:chExt cx="5860474" cy="3200400"/>
          </a:xfrm>
        </p:grpSpPr>
        <p:pic>
          <p:nvPicPr>
            <p:cNvPr id="13" name="图片 12" descr="144a90a2cdb209b5.jpg_r_720x480x95_b036148e.jpg"/>
            <p:cNvPicPr>
              <a:picLocks noChangeAspect="1"/>
            </p:cNvPicPr>
            <p:nvPr/>
          </p:nvPicPr>
          <p:blipFill>
            <a:blip r:embed="rId4" cstate="print"/>
            <a:srcRect l="1842" t="2565" r="2140" b="3158"/>
            <a:stretch>
              <a:fillRect/>
            </a:stretch>
          </p:blipFill>
          <p:spPr>
            <a:xfrm flipH="1">
              <a:off x="221670" y="3477491"/>
              <a:ext cx="5860474" cy="3200400"/>
            </a:xfrm>
            <a:prstGeom prst="rect">
              <a:avLst/>
            </a:prstGeom>
          </p:spPr>
        </p:pic>
        <p:sp>
          <p:nvSpPr>
            <p:cNvPr id="16" name="TextBox 15"/>
            <p:cNvSpPr txBox="1"/>
            <p:nvPr/>
          </p:nvSpPr>
          <p:spPr>
            <a:xfrm>
              <a:off x="3519051" y="3593524"/>
              <a:ext cx="2493821" cy="646331"/>
            </a:xfrm>
            <a:prstGeom prst="rect">
              <a:avLst/>
            </a:prstGeom>
            <a:solidFill>
              <a:schemeClr val="accent6">
                <a:lumMod val="20000"/>
                <a:lumOff val="80000"/>
              </a:schemeClr>
            </a:solidFill>
          </p:spPr>
          <p:txBody>
            <a:bodyPr wrap="square" rtlCol="0">
              <a:spAutoFit/>
            </a:bodyPr>
            <a:lstStyle/>
            <a:p>
              <a:r>
                <a:rPr lang="zh-CN" altLang="en-US" sz="3600" b="1" smtClean="0">
                  <a:solidFill>
                    <a:schemeClr val="accent6">
                      <a:lumMod val="75000"/>
                    </a:schemeClr>
                  </a:solidFill>
                  <a:latin typeface="楷体" pitchFamily="49" charset="-122"/>
                  <a:ea typeface="楷体" pitchFamily="49" charset="-122"/>
                </a:rPr>
                <a:t>夏让我成长</a:t>
              </a:r>
              <a:endParaRPr lang="zh-CN" altLang="en-US" sz="3600" b="1">
                <a:solidFill>
                  <a:schemeClr val="accent6">
                    <a:lumMod val="75000"/>
                  </a:schemeClr>
                </a:solidFill>
                <a:latin typeface="楷体" pitchFamily="49" charset="-122"/>
                <a:ea typeface="楷体" pitchFamily="49" charset="-122"/>
              </a:endParaRPr>
            </a:p>
          </p:txBody>
        </p:sp>
      </p:grpSp>
      <p:grpSp>
        <p:nvGrpSpPr>
          <p:cNvPr id="19" name="组合 18"/>
          <p:cNvGrpSpPr/>
          <p:nvPr/>
        </p:nvGrpSpPr>
        <p:grpSpPr>
          <a:xfrm>
            <a:off x="6262255" y="3491344"/>
            <a:ext cx="5708073" cy="3172691"/>
            <a:chOff x="6262255" y="3491344"/>
            <a:chExt cx="5708073" cy="3172691"/>
          </a:xfrm>
        </p:grpSpPr>
        <p:pic>
          <p:nvPicPr>
            <p:cNvPr id="11" name="图片 10" descr="timg (17).jpg"/>
            <p:cNvPicPr>
              <a:picLocks noChangeAspect="1"/>
            </p:cNvPicPr>
            <p:nvPr/>
          </p:nvPicPr>
          <p:blipFill>
            <a:blip r:embed="rId5" cstate="print"/>
            <a:srcRect l="6944" r="2652" b="11111"/>
            <a:stretch>
              <a:fillRect/>
            </a:stretch>
          </p:blipFill>
          <p:spPr>
            <a:xfrm>
              <a:off x="6262255" y="3491344"/>
              <a:ext cx="5708073" cy="3172691"/>
            </a:xfrm>
            <a:prstGeom prst="rect">
              <a:avLst/>
            </a:prstGeom>
          </p:spPr>
        </p:pic>
        <p:sp>
          <p:nvSpPr>
            <p:cNvPr id="17" name="TextBox 16"/>
            <p:cNvSpPr txBox="1"/>
            <p:nvPr/>
          </p:nvSpPr>
          <p:spPr>
            <a:xfrm>
              <a:off x="6317669" y="3565815"/>
              <a:ext cx="3435931" cy="646331"/>
            </a:xfrm>
            <a:prstGeom prst="rect">
              <a:avLst/>
            </a:prstGeom>
            <a:solidFill>
              <a:schemeClr val="accent4">
                <a:lumMod val="40000"/>
                <a:lumOff val="60000"/>
              </a:schemeClr>
            </a:solidFill>
          </p:spPr>
          <p:txBody>
            <a:bodyPr wrap="square" rtlCol="0">
              <a:spAutoFit/>
            </a:bodyPr>
            <a:lstStyle/>
            <a:p>
              <a:r>
                <a:rPr lang="zh-CN" altLang="en-US" sz="3600" b="1" smtClean="0">
                  <a:solidFill>
                    <a:schemeClr val="accent4">
                      <a:lumMod val="50000"/>
                    </a:schemeClr>
                  </a:solidFill>
                  <a:latin typeface="楷体" pitchFamily="49" charset="-122"/>
                  <a:ea typeface="楷体" pitchFamily="49" charset="-122"/>
                </a:rPr>
                <a:t>秋令我昏昏睡去</a:t>
              </a:r>
              <a:endParaRPr lang="zh-CN" altLang="en-US" sz="3600" b="1">
                <a:solidFill>
                  <a:schemeClr val="accent4">
                    <a:lumMod val="50000"/>
                  </a:schemeClr>
                </a:solidFill>
                <a:latin typeface="楷体" pitchFamily="49" charset="-122"/>
                <a:ea typeface="楷体" pitchFamily="49" charset="-122"/>
              </a:endParaRPr>
            </a:p>
          </p:txBody>
        </p:sp>
      </p:gr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p:nvPr/>
        </p:nvSpPr>
        <p:spPr>
          <a:xfrm>
            <a:off x="969817" y="2326850"/>
            <a:ext cx="10072255" cy="1138773"/>
          </a:xfrm>
          <a:prstGeom prst="rect">
            <a:avLst/>
          </a:prstGeom>
          <a:noFill/>
        </p:spPr>
        <p:txBody>
          <a:bodyPr wrap="square" rtlCol="0">
            <a:spAutoFit/>
          </a:bodyPr>
          <a:lstStyle/>
          <a:p>
            <a:pPr algn="just"/>
            <a:r>
              <a:rPr lang="zh-CN" altLang="en-US" sz="3400" smtClean="0">
                <a:latin typeface="黑体" panose="02010609060101010101" pitchFamily="49" charset="-122"/>
                <a:ea typeface="黑体" panose="02010609060101010101" pitchFamily="49" charset="-122"/>
              </a:rPr>
              <a:t>    我是亲友之间交往的礼品，我是婚礼的冠冕，我是生者赠予死者最后的祭献。</a:t>
            </a:r>
            <a:endParaRPr lang="zh-CN" altLang="en-US" sz="3400">
              <a:latin typeface="黑体" panose="02010609060101010101" pitchFamily="49" charset="-122"/>
              <a:ea typeface="黑体" panose="02010609060101010101" pitchFamily="49" charset="-122"/>
            </a:endParaRPr>
          </a:p>
        </p:txBody>
      </p:sp>
      <p:grpSp>
        <p:nvGrpSpPr>
          <p:cNvPr id="3" name="组合 14"/>
          <p:cNvGrpSpPr/>
          <p:nvPr/>
        </p:nvGrpSpPr>
        <p:grpSpPr>
          <a:xfrm>
            <a:off x="1149927" y="4211784"/>
            <a:ext cx="9781310" cy="1413164"/>
            <a:chOff x="1164603" y="4954362"/>
            <a:chExt cx="4173124" cy="2309009"/>
          </a:xfrm>
        </p:grpSpPr>
        <p:sp>
          <p:nvSpPr>
            <p:cNvPr id="16" name="流程图: 可选过程 15"/>
            <p:cNvSpPr/>
            <p:nvPr/>
          </p:nvSpPr>
          <p:spPr>
            <a:xfrm>
              <a:off x="1164603" y="4954362"/>
              <a:ext cx="4149480" cy="2309009"/>
            </a:xfrm>
            <a:prstGeom prst="flowChartAlternateProcess">
              <a:avLst/>
            </a:prstGeom>
            <a:solidFill>
              <a:srgbClr val="FDDFF5"/>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TextBox 16"/>
            <p:cNvSpPr txBox="1"/>
            <p:nvPr/>
          </p:nvSpPr>
          <p:spPr>
            <a:xfrm>
              <a:off x="1252369" y="5128534"/>
              <a:ext cx="4085358" cy="1961252"/>
            </a:xfrm>
            <a:prstGeom prst="rect">
              <a:avLst/>
            </a:prstGeom>
            <a:noFill/>
          </p:spPr>
          <p:txBody>
            <a:bodyPr wrap="square" rtlCol="0">
              <a:spAutoFit/>
            </a:bodyPr>
            <a:lstStyle/>
            <a:p>
              <a:r>
                <a:rPr lang="zh-CN" altLang="en-US" sz="3600" b="1" smtClean="0">
                  <a:solidFill>
                    <a:srgbClr val="0000FF"/>
                  </a:solidFill>
                  <a:latin typeface="楷体" pitchFamily="49" charset="-122"/>
                  <a:ea typeface="楷体" pitchFamily="49" charset="-122"/>
                </a:rPr>
                <a:t>    这句话运用</a:t>
              </a:r>
              <a:r>
                <a:rPr lang="zh-CN" altLang="en-US" sz="3600" b="1" smtClean="0">
                  <a:solidFill>
                    <a:srgbClr val="FF0000"/>
                  </a:solidFill>
                  <a:latin typeface="楷体" pitchFamily="49" charset="-122"/>
                  <a:ea typeface="楷体" pitchFamily="49" charset="-122"/>
                </a:rPr>
                <a:t>排比</a:t>
              </a:r>
              <a:r>
                <a:rPr lang="zh-CN" altLang="en-US" sz="3600" b="1" smtClean="0">
                  <a:solidFill>
                    <a:srgbClr val="0000FF"/>
                  </a:solidFill>
                  <a:latin typeface="楷体" pitchFamily="49" charset="-122"/>
                  <a:ea typeface="楷体" pitchFamily="49" charset="-122"/>
                </a:rPr>
                <a:t>的修辞手法揭示了花的用途和寓意，花</a:t>
              </a:r>
              <a:r>
                <a:rPr lang="zh-CN" altLang="en-US" sz="3600" b="1" smtClean="0">
                  <a:solidFill>
                    <a:srgbClr val="0000FF"/>
                  </a:solidFill>
                  <a:latin typeface="楷体" pitchFamily="49" charset="-122"/>
                  <a:ea typeface="楷体" pitchFamily="49" charset="-122"/>
                  <a:cs typeface="楷体" pitchFamily="49" charset="-122"/>
                </a:rPr>
                <a:t>是人们纯洁和神圣感情的寄托。</a:t>
              </a:r>
              <a:endParaRPr lang="en-US" altLang="zh-CN" sz="3600" b="1" smtClean="0">
                <a:solidFill>
                  <a:srgbClr val="0000FF"/>
                </a:solidFill>
                <a:latin typeface="楷体" pitchFamily="49" charset="-122"/>
                <a:ea typeface="楷体" pitchFamily="49" charset="-122"/>
                <a:sym typeface="+mn-ea"/>
              </a:endParaRPr>
            </a:p>
          </p:txBody>
        </p:sp>
      </p:grpSp>
      <p:grpSp>
        <p:nvGrpSpPr>
          <p:cNvPr id="15" name="组合 14"/>
          <p:cNvGrpSpPr/>
          <p:nvPr/>
        </p:nvGrpSpPr>
        <p:grpSpPr>
          <a:xfrm>
            <a:off x="0" y="0"/>
            <a:ext cx="4662051" cy="2078181"/>
            <a:chOff x="2085112" y="3934691"/>
            <a:chExt cx="4662051" cy="2078181"/>
          </a:xfrm>
        </p:grpSpPr>
        <p:grpSp>
          <p:nvGrpSpPr>
            <p:cNvPr id="18" name="组合 33"/>
            <p:cNvGrpSpPr/>
            <p:nvPr/>
          </p:nvGrpSpPr>
          <p:grpSpPr>
            <a:xfrm>
              <a:off x="2978728" y="4405746"/>
              <a:ext cx="3768435" cy="1066799"/>
              <a:chOff x="1" y="166255"/>
              <a:chExt cx="3573554" cy="1149927"/>
            </a:xfrm>
            <a:solidFill>
              <a:srgbClr val="FBBDD5"/>
            </a:solidFill>
          </p:grpSpPr>
          <p:sp>
            <p:nvSpPr>
              <p:cNvPr id="20" name="圆角矩形 19"/>
              <p:cNvSpPr/>
              <p:nvPr/>
            </p:nvSpPr>
            <p:spPr>
              <a:xfrm>
                <a:off x="1" y="166255"/>
                <a:ext cx="3573554" cy="11499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72837" y="304801"/>
                <a:ext cx="2556200" cy="895751"/>
              </a:xfrm>
              <a:prstGeom prst="rect">
                <a:avLst/>
              </a:prstGeom>
              <a:grpFill/>
            </p:spPr>
            <p:txBody>
              <a:bodyPr wrap="square" rtlCol="0">
                <a:spAutoFit/>
              </a:bodyPr>
              <a:lstStyle/>
              <a:p>
                <a:r>
                  <a:rPr lang="zh-CN" altLang="en-US" sz="4800" b="1" smtClean="0">
                    <a:solidFill>
                      <a:srgbClr val="DE188E"/>
                    </a:solidFill>
                    <a:effectLst>
                      <a:glow rad="101600">
                        <a:schemeClr val="bg1">
                          <a:alpha val="60000"/>
                        </a:schemeClr>
                      </a:glow>
                    </a:effectLst>
                    <a:latin typeface="楷体" pitchFamily="49" charset="-122"/>
                    <a:ea typeface="楷体" pitchFamily="49" charset="-122"/>
                  </a:rPr>
                  <a:t>花的生活</a:t>
                </a:r>
                <a:endParaRPr lang="zh-CN" altLang="en-US" sz="4800" b="1">
                  <a:solidFill>
                    <a:srgbClr val="DE188E"/>
                  </a:solidFill>
                  <a:effectLst>
                    <a:glow rad="101600">
                      <a:schemeClr val="bg1">
                        <a:alpha val="60000"/>
                      </a:schemeClr>
                    </a:glow>
                  </a:effectLst>
                  <a:latin typeface="楷体" pitchFamily="49" charset="-122"/>
                  <a:ea typeface="楷体" pitchFamily="49" charset="-122"/>
                </a:endParaRPr>
              </a:p>
            </p:txBody>
          </p:sp>
        </p:grpSp>
        <p:pic>
          <p:nvPicPr>
            <p:cNvPr id="19" name="图片 18" descr="timg (6).jpg"/>
            <p:cNvPicPr>
              <a:picLocks noChangeAspect="1"/>
            </p:cNvPicPr>
            <p:nvPr/>
          </p:nvPicPr>
          <p:blipFill>
            <a:blip r:embed="rId2" cstate="print">
              <a:clrChange>
                <a:clrFrom>
                  <a:srgbClr val="FFFFFF"/>
                </a:clrFrom>
                <a:clrTo>
                  <a:srgbClr val="FFFFFF">
                    <a:alpha val="0"/>
                  </a:srgbClr>
                </a:clrTo>
              </a:clrChange>
            </a:blip>
            <a:stretch>
              <a:fillRect/>
            </a:stretch>
          </p:blipFill>
          <p:spPr>
            <a:xfrm rot="1874143" flipH="1">
              <a:off x="2085112" y="3934691"/>
              <a:ext cx="2078181" cy="2078181"/>
            </a:xfrm>
            <a:prstGeom prst="rect">
              <a:avLst/>
            </a:prstGeom>
          </p:spPr>
        </p:pic>
      </p:gr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 (19).jpg"/>
          <p:cNvPicPr>
            <a:picLocks noChangeAspect="1"/>
          </p:cNvPicPr>
          <p:nvPr/>
        </p:nvPicPr>
        <p:blipFill>
          <a:blip r:embed="rId2" cstate="print"/>
          <a:srcRect b="5648"/>
          <a:stretch>
            <a:fillRect/>
          </a:stretch>
        </p:blipFill>
        <p:spPr>
          <a:xfrm>
            <a:off x="-1" y="-10554"/>
            <a:ext cx="5153892" cy="6868554"/>
          </a:xfrm>
          <a:prstGeom prst="rect">
            <a:avLst/>
          </a:prstGeom>
        </p:spPr>
      </p:pic>
      <p:pic>
        <p:nvPicPr>
          <p:cNvPr id="3" name="图片 2" descr="mp57501518_1454305828303_14.jpeg"/>
          <p:cNvPicPr>
            <a:picLocks noChangeAspect="1"/>
          </p:cNvPicPr>
          <p:nvPr/>
        </p:nvPicPr>
        <p:blipFill>
          <a:blip r:embed="rId3" cstate="print"/>
          <a:stretch>
            <a:fillRect/>
          </a:stretch>
        </p:blipFill>
        <p:spPr>
          <a:xfrm>
            <a:off x="7045283" y="0"/>
            <a:ext cx="5146717" cy="6858000"/>
          </a:xfrm>
          <a:prstGeom prst="rect">
            <a:avLst/>
          </a:prstGeom>
        </p:spPr>
      </p:pic>
      <p:sp>
        <p:nvSpPr>
          <p:cNvPr id="6" name="TextBox 5"/>
          <p:cNvSpPr txBox="1"/>
          <p:nvPr/>
        </p:nvSpPr>
        <p:spPr>
          <a:xfrm>
            <a:off x="5157236" y="0"/>
            <a:ext cx="800219" cy="6858000"/>
          </a:xfrm>
          <a:prstGeom prst="rect">
            <a:avLst/>
          </a:prstGeom>
          <a:solidFill>
            <a:schemeClr val="accent4">
              <a:lumMod val="20000"/>
              <a:lumOff val="80000"/>
            </a:schemeClr>
          </a:solidFill>
          <a:ln>
            <a:noFill/>
          </a:ln>
          <a:effectLst/>
          <a:scene3d>
            <a:camera prst="orthographicFront">
              <a:rot lat="0" lon="0" rev="0"/>
            </a:camera>
            <a:lightRig rig="glow" dir="t">
              <a:rot lat="0" lon="0" rev="14100000"/>
            </a:lightRig>
          </a:scene3d>
          <a:sp3d prstMaterial="softEdge">
            <a:bevelT w="127000" prst="artDeco"/>
          </a:sp3d>
        </p:spPr>
        <p:txBody>
          <a:bodyPr vert="eaVert" wrap="square" rtlCol="0">
            <a:spAutoFit/>
          </a:bodyPr>
          <a:lstStyle/>
          <a:p>
            <a:r>
              <a:rPr lang="zh-CN" altLang="en-US" sz="4000" b="1" smtClean="0">
                <a:solidFill>
                  <a:srgbClr val="245A8C"/>
                </a:solidFill>
                <a:effectLst>
                  <a:glow rad="101600">
                    <a:schemeClr val="accent4">
                      <a:satMod val="175000"/>
                      <a:alpha val="40000"/>
                    </a:schemeClr>
                  </a:glow>
                </a:effectLst>
                <a:latin typeface="楷体" pitchFamily="49" charset="-122"/>
                <a:ea typeface="楷体" pitchFamily="49" charset="-122"/>
              </a:rPr>
              <a:t>    亲友之间交往的礼品</a:t>
            </a:r>
            <a:endParaRPr lang="zh-CN" altLang="en-US" sz="4000" b="1">
              <a:solidFill>
                <a:srgbClr val="245A8C"/>
              </a:solidFill>
              <a:effectLst>
                <a:glow rad="101600">
                  <a:schemeClr val="accent4">
                    <a:satMod val="175000"/>
                    <a:alpha val="40000"/>
                  </a:schemeClr>
                </a:glow>
              </a:effectLst>
              <a:latin typeface="楷体" pitchFamily="49" charset="-122"/>
              <a:ea typeface="楷体" pitchFamily="49" charset="-122"/>
            </a:endParaRPr>
          </a:p>
        </p:txBody>
      </p:sp>
      <p:sp>
        <p:nvSpPr>
          <p:cNvPr id="7" name="TextBox 6"/>
          <p:cNvSpPr txBox="1"/>
          <p:nvPr/>
        </p:nvSpPr>
        <p:spPr>
          <a:xfrm>
            <a:off x="6265600" y="0"/>
            <a:ext cx="800219" cy="6858001"/>
          </a:xfrm>
          <a:prstGeom prst="rect">
            <a:avLst/>
          </a:prstGeom>
          <a:solidFill>
            <a:srgbClr val="FDDFF5"/>
          </a:solidFill>
          <a:ln>
            <a:noFill/>
          </a:ln>
          <a:effectLst/>
          <a:scene3d>
            <a:camera prst="orthographicFront">
              <a:rot lat="0" lon="0" rev="0"/>
            </a:camera>
            <a:lightRig rig="glow" dir="t">
              <a:rot lat="0" lon="0" rev="14100000"/>
            </a:lightRig>
          </a:scene3d>
          <a:sp3d prstMaterial="softEdge">
            <a:bevelT w="127000" prst="artDeco"/>
          </a:sp3d>
        </p:spPr>
        <p:txBody>
          <a:bodyPr vert="eaVert" wrap="square" rtlCol="0">
            <a:spAutoFit/>
          </a:bodyPr>
          <a:lstStyle/>
          <a:p>
            <a:r>
              <a:rPr lang="zh-CN" altLang="en-US" sz="4000" b="1" smtClean="0">
                <a:effectLst>
                  <a:glow rad="101600">
                    <a:schemeClr val="bg1">
                      <a:alpha val="60000"/>
                    </a:schemeClr>
                  </a:glow>
                </a:effectLst>
                <a:latin typeface="楷体" pitchFamily="49" charset="-122"/>
                <a:ea typeface="楷体" pitchFamily="49" charset="-122"/>
              </a:rPr>
              <a:t>        婚礼的冠冕</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a4f898695d98b0749516c1c00f52e99_iqilu.jpg"/>
          <p:cNvPicPr>
            <a:picLocks noChangeAspect="1"/>
          </p:cNvPicPr>
          <p:nvPr/>
        </p:nvPicPr>
        <p:blipFill>
          <a:blip r:embed="rId2" cstate="print"/>
          <a:srcRect b="12323"/>
          <a:stretch>
            <a:fillRect/>
          </a:stretch>
        </p:blipFill>
        <p:spPr>
          <a:xfrm>
            <a:off x="0" y="0"/>
            <a:ext cx="12192000" cy="6858000"/>
          </a:xfrm>
          <a:prstGeom prst="rect">
            <a:avLst/>
          </a:prstGeom>
        </p:spPr>
      </p:pic>
      <p:sp>
        <p:nvSpPr>
          <p:cNvPr id="5" name="TextBox 4"/>
          <p:cNvSpPr txBox="1"/>
          <p:nvPr/>
        </p:nvSpPr>
        <p:spPr>
          <a:xfrm>
            <a:off x="346363" y="5740614"/>
            <a:ext cx="7800109" cy="769441"/>
          </a:xfrm>
          <a:prstGeom prst="rect">
            <a:avLst/>
          </a:prstGeom>
          <a:noFill/>
        </p:spPr>
        <p:txBody>
          <a:bodyPr wrap="square" rtlCol="0">
            <a:spAutoFit/>
          </a:bodyPr>
          <a:lstStyle/>
          <a:p>
            <a:r>
              <a:rPr lang="zh-CN" altLang="en-US" sz="4400" b="1" smtClean="0">
                <a:solidFill>
                  <a:schemeClr val="bg1"/>
                </a:solidFill>
                <a:effectLst>
                  <a:reflection blurRad="6350" stA="55000" endA="300" endPos="45500" dir="5400000" sy="-100000" algn="bl" rotWithShape="0"/>
                </a:effectLst>
                <a:latin typeface="楷体" pitchFamily="49" charset="-122"/>
                <a:ea typeface="楷体" pitchFamily="49" charset="-122"/>
              </a:rPr>
              <a:t>生者赠予死者最后的祭献</a:t>
            </a:r>
            <a:endParaRPr lang="zh-CN" altLang="en-US" sz="4400" b="1">
              <a:solidFill>
                <a:schemeClr val="bg1"/>
              </a:solidFill>
              <a:effectLst>
                <a:reflection blurRad="6350" stA="55000" endA="300" endPos="45500" dir="5400000" sy="-100000" algn="bl" rotWithShape="0"/>
              </a:effectLst>
              <a:latin typeface="楷体" pitchFamily="49" charset="-122"/>
              <a:ea typeface="楷体" pitchFamily="49" charset="-122"/>
            </a:endParaRPr>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0sheji_linggan_13077829.png"/>
          <p:cNvPicPr>
            <a:picLocks noChangeAspect="1"/>
          </p:cNvPicPr>
          <p:nvPr/>
        </p:nvPicPr>
        <p:blipFill>
          <a:blip r:embed="rId2" cstate="print"/>
          <a:srcRect l="2237" t="17778" r="8442" b="14141"/>
          <a:stretch>
            <a:fillRect/>
          </a:stretch>
        </p:blipFill>
        <p:spPr>
          <a:xfrm>
            <a:off x="290946" y="346363"/>
            <a:ext cx="11042115" cy="6011620"/>
          </a:xfrm>
          <a:prstGeom prst="rect">
            <a:avLst/>
          </a:prstGeom>
        </p:spPr>
      </p:pic>
      <p:sp>
        <p:nvSpPr>
          <p:cNvPr id="6" name="文本框 1"/>
          <p:cNvSpPr txBox="1"/>
          <p:nvPr/>
        </p:nvSpPr>
        <p:spPr>
          <a:xfrm>
            <a:off x="2618510" y="3587708"/>
            <a:ext cx="8243454" cy="2308324"/>
          </a:xfrm>
          <a:prstGeom prst="rect">
            <a:avLst/>
          </a:prstGeom>
          <a:noFill/>
          <a:ln w="38100">
            <a:noFill/>
          </a:ln>
        </p:spPr>
        <p:txBody>
          <a:bodyPr wrap="square" rtlCol="0">
            <a:spAutoFit/>
          </a:bodyPr>
          <a:lstStyle/>
          <a:p>
            <a:r>
              <a:rPr lang="zh-CN" altLang="en-US" sz="4800" b="1" smtClean="0">
                <a:solidFill>
                  <a:schemeClr val="accent2">
                    <a:lumMod val="75000"/>
                  </a:schemeClr>
                </a:solidFill>
                <a:latin typeface="楷体" pitchFamily="49" charset="-122"/>
                <a:ea typeface="楷体" pitchFamily="49" charset="-122"/>
              </a:rPr>
              <a:t>    仿照“我是</a:t>
            </a:r>
            <a:r>
              <a:rPr lang="en-US" altLang="zh-CN" sz="4800" b="1" smtClean="0">
                <a:solidFill>
                  <a:schemeClr val="accent2">
                    <a:lumMod val="75000"/>
                  </a:schemeClr>
                </a:solidFill>
                <a:latin typeface="楷体" pitchFamily="49" charset="-122"/>
                <a:ea typeface="楷体" pitchFamily="49" charset="-122"/>
              </a:rPr>
              <a:t>……</a:t>
            </a:r>
            <a:r>
              <a:rPr lang="zh-CN" altLang="en-US" sz="4800" b="1" smtClean="0">
                <a:solidFill>
                  <a:schemeClr val="accent2">
                    <a:lumMod val="75000"/>
                  </a:schemeClr>
                </a:solidFill>
                <a:latin typeface="楷体" pitchFamily="49" charset="-122"/>
                <a:ea typeface="楷体" pitchFamily="49" charset="-122"/>
              </a:rPr>
              <a:t>我是</a:t>
            </a:r>
            <a:r>
              <a:rPr lang="en-US" altLang="zh-CN" sz="4800" b="1" smtClean="0">
                <a:solidFill>
                  <a:schemeClr val="accent2">
                    <a:lumMod val="75000"/>
                  </a:schemeClr>
                </a:solidFill>
                <a:latin typeface="楷体" pitchFamily="49" charset="-122"/>
                <a:ea typeface="楷体" pitchFamily="49" charset="-122"/>
              </a:rPr>
              <a:t>……</a:t>
            </a:r>
            <a:r>
              <a:rPr lang="zh-CN" altLang="en-US" sz="4800" b="1" smtClean="0">
                <a:solidFill>
                  <a:schemeClr val="accent2">
                    <a:lumMod val="75000"/>
                  </a:schemeClr>
                </a:solidFill>
                <a:latin typeface="楷体" pitchFamily="49" charset="-122"/>
                <a:ea typeface="楷体" pitchFamily="49" charset="-122"/>
              </a:rPr>
              <a:t>我是</a:t>
            </a:r>
            <a:r>
              <a:rPr lang="en-US" altLang="zh-CN" sz="4800" b="1" smtClean="0">
                <a:solidFill>
                  <a:schemeClr val="accent2">
                    <a:lumMod val="75000"/>
                  </a:schemeClr>
                </a:solidFill>
                <a:latin typeface="楷体" pitchFamily="49" charset="-122"/>
                <a:ea typeface="楷体" pitchFamily="49" charset="-122"/>
              </a:rPr>
              <a:t>……</a:t>
            </a:r>
            <a:r>
              <a:rPr lang="zh-CN" altLang="en-US" sz="4800" b="1" smtClean="0">
                <a:solidFill>
                  <a:schemeClr val="accent2">
                    <a:lumMod val="75000"/>
                  </a:schemeClr>
                </a:solidFill>
                <a:latin typeface="楷体" pitchFamily="49" charset="-122"/>
                <a:ea typeface="楷体" pitchFamily="49" charset="-122"/>
              </a:rPr>
              <a:t>”的句式，写一写“花”的其他用途。</a:t>
            </a:r>
            <a:endParaRPr lang="zh-CN" altLang="en-US" sz="4800" b="1">
              <a:solidFill>
                <a:schemeClr val="accent2">
                  <a:lumMod val="75000"/>
                </a:schemeClr>
              </a:solidFill>
              <a:latin typeface="楷体" pitchFamily="49" charset="-122"/>
              <a:ea typeface="楷体" pitchFamily="49" charset="-122"/>
            </a:endParaRPr>
          </a:p>
        </p:txBody>
      </p:sp>
      <p:sp>
        <p:nvSpPr>
          <p:cNvPr id="7" name="矩形 6"/>
          <p:cNvSpPr/>
          <p:nvPr/>
        </p:nvSpPr>
        <p:spPr>
          <a:xfrm>
            <a:off x="4571199" y="2510248"/>
            <a:ext cx="3963201" cy="830997"/>
          </a:xfrm>
          <a:prstGeom prst="rect">
            <a:avLst/>
          </a:prstGeom>
          <a:noFill/>
          <a:ln>
            <a:noFill/>
          </a:ln>
        </p:spPr>
        <p:txBody>
          <a:bodyPr wrap="square" rtlCol="0" anchor="t">
            <a:spAutoFit/>
          </a:bodyPr>
          <a:lstStyle/>
          <a:p>
            <a:pPr algn="ctr"/>
            <a:r>
              <a:rPr lang="zh-CN" altLang="en-US" sz="4800" b="1" smtClean="0">
                <a:solidFill>
                  <a:srgbClr val="0000FF"/>
                </a:solidFill>
                <a:effectLst>
                  <a:reflection blurRad="6350" stA="53000" endA="300" endPos="35500" dir="5400000" sy="-90000" algn="bl" rotWithShape="0"/>
                </a:effectLst>
                <a:latin typeface="宋体" panose="02010600030101010101" pitchFamily="2" charset="-122"/>
                <a:cs typeface="+mj-ea"/>
              </a:rPr>
              <a:t>仿写句子</a:t>
            </a:r>
            <a:endParaRPr lang="zh-CN" altLang="en-US" sz="4800" b="1">
              <a:solidFill>
                <a:srgbClr val="0000FF"/>
              </a:solidFill>
              <a:effectLst>
                <a:reflection blurRad="6350" stA="53000" endA="300" endPos="35500" dir="5400000" sy="-90000" algn="bl" rotWithShape="0"/>
              </a:effectLst>
              <a:latin typeface="宋体" panose="02010600030101010101" pitchFamily="2" charset="-122"/>
              <a:cs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91059" y="1753458"/>
            <a:ext cx="6539777" cy="4376583"/>
          </a:xfrm>
          <a:prstGeom prst="rect">
            <a:avLst/>
          </a:prstGeom>
          <a:noFill/>
          <a:ln w="38100" cmpd="sng">
            <a:solidFill>
              <a:schemeClr val="tx1"/>
            </a:solidFill>
            <a:prstDash val="sysDash"/>
          </a:ln>
        </p:spPr>
        <p:txBody>
          <a:bodyPr wrap="square" rtlCol="0" anchor="t">
            <a:spAutoFit/>
          </a:bodyPr>
          <a:lstStyle/>
          <a:p>
            <a:pPr algn="just" latinLnBrk="1">
              <a:lnSpc>
                <a:spcPct val="120000"/>
              </a:lnSpc>
            </a:pPr>
            <a:r>
              <a:rPr lang="zh-CN" altLang="en-US" sz="3600" smtClean="0">
                <a:ln w="0"/>
                <a:solidFill>
                  <a:srgbClr val="FF0000"/>
                </a:solidFill>
                <a:effectLst>
                  <a:reflection blurRad="6350" stA="53000" endA="300" endPos="35500" dir="5400000" sy="-90000" algn="bl" rotWithShape="0"/>
                </a:effectLst>
                <a:latin typeface="黑体" panose="02010609060101010101" pitchFamily="49" charset="-122"/>
                <a:ea typeface="黑体" panose="02010609060101010101" pitchFamily="49" charset="-122"/>
                <a:sym typeface="+mn-ea"/>
              </a:rPr>
              <a:t>   纪伯伦</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1883—1931</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），黎巴嫩诗人、作家、画家。阿拉伯现代小说、艺术和散文的主要奠基人，</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20</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世纪阿拉伯新文学道路的开拓者之一，被称为“艺术天才”“黎巴嫩文坛骄子”。主要作品有：短篇小说集</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叛逆的灵魂</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，长篇小说</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折断的翅膀</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，散文诗集</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先知</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沙与沫</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泪与笑</a:t>
            </a:r>
            <a:r>
              <a:rPr lang="en-US" altLang="zh-CN" sz="2800" b="1" smtClean="0">
                <a:solidFill>
                  <a:schemeClr val="bg2">
                    <a:lumMod val="10000"/>
                  </a:schemeClr>
                </a:solidFill>
                <a:latin typeface="黑体" panose="02010609060101010101" pitchFamily="49" charset="-122"/>
                <a:ea typeface="黑体" panose="02010609060101010101" pitchFamily="49" charset="-122"/>
                <a:sym typeface="+mn-ea"/>
              </a:rPr>
              <a:t>》</a:t>
            </a:r>
            <a:r>
              <a:rPr lang="zh-CN" altLang="en-US" sz="2800" b="1" smtClean="0">
                <a:solidFill>
                  <a:schemeClr val="bg2">
                    <a:lumMod val="10000"/>
                  </a:schemeClr>
                </a:solidFill>
                <a:latin typeface="黑体" panose="02010609060101010101" pitchFamily="49" charset="-122"/>
                <a:ea typeface="黑体" panose="02010609060101010101" pitchFamily="49" charset="-122"/>
                <a:sym typeface="+mn-ea"/>
              </a:rPr>
              <a:t>等。</a:t>
            </a:r>
            <a:endParaRPr lang="en-US" altLang="zh-CN" sz="2800" b="1" smtClean="0">
              <a:solidFill>
                <a:schemeClr val="bg2">
                  <a:lumMod val="10000"/>
                </a:schemeClr>
              </a:solidFill>
              <a:latin typeface="黑体" panose="02010609060101010101" pitchFamily="49" charset="-122"/>
              <a:ea typeface="黑体" panose="02010609060101010101" pitchFamily="49" charset="-122"/>
              <a:sym typeface="+mn-ea"/>
            </a:endParaRPr>
          </a:p>
        </p:txBody>
      </p:sp>
      <p:grpSp>
        <p:nvGrpSpPr>
          <p:cNvPr id="5" name="组合 4"/>
          <p:cNvGrpSpPr/>
          <p:nvPr/>
        </p:nvGrpSpPr>
        <p:grpSpPr>
          <a:xfrm>
            <a:off x="43703" y="270164"/>
            <a:ext cx="3768132" cy="1169038"/>
            <a:chOff x="43703" y="270164"/>
            <a:chExt cx="3768132" cy="1169038"/>
          </a:xfrm>
        </p:grpSpPr>
        <p:grpSp>
          <p:nvGrpSpPr>
            <p:cNvPr id="6" name="组合 5"/>
            <p:cNvGrpSpPr/>
            <p:nvPr/>
          </p:nvGrpSpPr>
          <p:grpSpPr>
            <a:xfrm>
              <a:off x="1170748" y="624653"/>
              <a:ext cx="2641087" cy="670420"/>
              <a:chOff x="2230668" y="2497026"/>
              <a:chExt cx="2395151" cy="679269"/>
            </a:xfrm>
          </p:grpSpPr>
          <p:cxnSp>
            <p:nvCxnSpPr>
              <p:cNvPr id="8" name="直接连接符 7"/>
              <p:cNvCxnSpPr/>
              <p:nvPr/>
            </p:nvCxnSpPr>
            <p:spPr>
              <a:xfrm>
                <a:off x="2230668" y="2497026"/>
                <a:ext cx="1982163"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TextBox 3"/>
              <p:cNvSpPr txBox="1">
                <a:spLocks noChangeArrowheads="1"/>
              </p:cNvSpPr>
              <p:nvPr/>
            </p:nvSpPr>
            <p:spPr bwMode="auto">
              <a:xfrm>
                <a:off x="2230668" y="2542905"/>
                <a:ext cx="2395151" cy="59249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spc="1200" dirty="0" smtClean="0">
                    <a:latin typeface="黑体" panose="02010609060101010101" pitchFamily="49" charset="-122"/>
                    <a:ea typeface="黑体" panose="02010609060101010101" pitchFamily="49" charset="-122"/>
                  </a:rPr>
                  <a:t>作者简介</a:t>
                </a:r>
                <a:endParaRPr lang="zh-CN" altLang="en-US" sz="3200" b="1" spc="1200" dirty="0">
                  <a:latin typeface="黑体" panose="02010609060101010101" pitchFamily="49" charset="-122"/>
                  <a:ea typeface="黑体" panose="02010609060101010101" pitchFamily="49" charset="-122"/>
                </a:endParaRPr>
              </a:p>
            </p:txBody>
          </p:sp>
          <p:cxnSp>
            <p:nvCxnSpPr>
              <p:cNvPr id="10" name="直接连接符 9"/>
              <p:cNvCxnSpPr/>
              <p:nvPr/>
            </p:nvCxnSpPr>
            <p:spPr>
              <a:xfrm>
                <a:off x="4204122" y="2497026"/>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211549" y="2802834"/>
                <a:ext cx="289630" cy="373461"/>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230668" y="3176295"/>
                <a:ext cx="1995952"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7" name="图片 6" descr="I}[T}BTX]QSYGQ]4X(2)ITE"/>
            <p:cNvPicPr>
              <a:picLocks noChangeAspect="1"/>
            </p:cNvPicPr>
            <p:nvPr/>
          </p:nvPicPr>
          <p:blipFill>
            <a:blip r:embed="rId2" cstate="print"/>
            <a:stretch>
              <a:fillRect/>
            </a:stretch>
          </p:blipFill>
          <p:spPr>
            <a:xfrm>
              <a:off x="43703" y="270164"/>
              <a:ext cx="1061279" cy="1169038"/>
            </a:xfrm>
            <a:prstGeom prst="rect">
              <a:avLst/>
            </a:prstGeom>
          </p:spPr>
        </p:pic>
      </p:grpSp>
      <p:pic>
        <p:nvPicPr>
          <p:cNvPr id="15" name="图片 14" descr="20180108091122792.jpg"/>
          <p:cNvPicPr>
            <a:picLocks noChangeAspect="1"/>
          </p:cNvPicPr>
          <p:nvPr/>
        </p:nvPicPr>
        <p:blipFill>
          <a:blip r:embed="rId3" cstate="print"/>
          <a:stretch>
            <a:fillRect/>
          </a:stretch>
        </p:blipFill>
        <p:spPr>
          <a:xfrm>
            <a:off x="8291190" y="1745673"/>
            <a:ext cx="2927542" cy="4350328"/>
          </a:xfrm>
          <a:prstGeom prst="rect">
            <a:avLst/>
          </a:prstGeom>
        </p:spPr>
      </p:pic>
    </p:spTree>
    <p:extLst>
      <p:ext uri="{BB962C8B-B14F-4D97-AF65-F5344CB8AC3E}">
        <p14:creationId xmlns:p14="http://schemas.microsoft.com/office/powerpoint/2010/main" val="1751642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dissolv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22).jpg"/>
          <p:cNvPicPr>
            <a:picLocks noChangeAspect="1"/>
          </p:cNvPicPr>
          <p:nvPr/>
        </p:nvPicPr>
        <p:blipFill>
          <a:blip r:embed="rId2" cstate="print"/>
          <a:stretch>
            <a:fillRect/>
          </a:stretch>
        </p:blipFill>
        <p:spPr>
          <a:xfrm>
            <a:off x="303906" y="3200400"/>
            <a:ext cx="3741621" cy="2525168"/>
          </a:xfrm>
          <a:prstGeom prst="rect">
            <a:avLst/>
          </a:prstGeom>
        </p:spPr>
      </p:pic>
      <p:pic>
        <p:nvPicPr>
          <p:cNvPr id="6" name="图片 5" descr="timg (24).jpg"/>
          <p:cNvPicPr>
            <a:picLocks noChangeAspect="1"/>
          </p:cNvPicPr>
          <p:nvPr/>
        </p:nvPicPr>
        <p:blipFill>
          <a:blip r:embed="rId3" cstate="print"/>
          <a:stretch>
            <a:fillRect/>
          </a:stretch>
        </p:blipFill>
        <p:spPr>
          <a:xfrm>
            <a:off x="4211554" y="3200401"/>
            <a:ext cx="3740128" cy="2501730"/>
          </a:xfrm>
          <a:prstGeom prst="rect">
            <a:avLst/>
          </a:prstGeom>
        </p:spPr>
      </p:pic>
      <p:pic>
        <p:nvPicPr>
          <p:cNvPr id="7" name="图片 6" descr="timg (25).jpg"/>
          <p:cNvPicPr>
            <a:picLocks noChangeAspect="1"/>
          </p:cNvPicPr>
          <p:nvPr/>
        </p:nvPicPr>
        <p:blipFill>
          <a:blip r:embed="rId4" cstate="print"/>
          <a:stretch>
            <a:fillRect/>
          </a:stretch>
        </p:blipFill>
        <p:spPr>
          <a:xfrm>
            <a:off x="8116166" y="3186977"/>
            <a:ext cx="3715615" cy="2493385"/>
          </a:xfrm>
          <a:prstGeom prst="rect">
            <a:avLst/>
          </a:prstGeom>
        </p:spPr>
      </p:pic>
      <p:sp>
        <p:nvSpPr>
          <p:cNvPr id="8" name="TextBox 7"/>
          <p:cNvSpPr txBox="1"/>
          <p:nvPr/>
        </p:nvSpPr>
        <p:spPr>
          <a:xfrm>
            <a:off x="768140" y="1040527"/>
            <a:ext cx="10367091" cy="1471557"/>
          </a:xfrm>
          <a:prstGeom prst="rect">
            <a:avLst/>
          </a:prstGeom>
          <a:noFill/>
          <a:ln w="9525">
            <a:noFill/>
          </a:ln>
        </p:spPr>
        <p:txBody>
          <a:bodyPr wrap="square">
            <a:spAutoFit/>
          </a:bodyPr>
          <a:lstStyle/>
          <a:p>
            <a:pPr algn="just">
              <a:lnSpc>
                <a:spcPct val="120000"/>
              </a:lnSpc>
            </a:pPr>
            <a:r>
              <a:rPr lang="zh-CN" altLang="en-US" sz="4000" b="1" smtClean="0">
                <a:solidFill>
                  <a:srgbClr val="0000FF"/>
                </a:solidFill>
                <a:latin typeface="楷体" pitchFamily="49" charset="-122"/>
                <a:ea typeface="楷体" pitchFamily="49" charset="-122"/>
              </a:rPr>
              <a:t>    我是装点房间的能手，我是美化环境的使者，我是祛斑养颜的美容师。</a:t>
            </a:r>
            <a:endParaRPr lang="zh-CN" altLang="zh-CN" sz="4000" b="1" dirty="0" smtClean="0">
              <a:solidFill>
                <a:srgbClr val="0000FF"/>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p:nvPr/>
        </p:nvSpPr>
        <p:spPr>
          <a:xfrm>
            <a:off x="858981" y="581176"/>
            <a:ext cx="10072255" cy="1138773"/>
          </a:xfrm>
          <a:prstGeom prst="rect">
            <a:avLst/>
          </a:prstGeom>
          <a:noFill/>
        </p:spPr>
        <p:txBody>
          <a:bodyPr wrap="square" rtlCol="0">
            <a:spAutoFit/>
          </a:bodyPr>
          <a:lstStyle/>
          <a:p>
            <a:pPr algn="just"/>
            <a:r>
              <a:rPr lang="zh-CN" altLang="en-US" sz="3400" smtClean="0">
                <a:latin typeface="黑体" panose="02010609060101010101" pitchFamily="49" charset="-122"/>
                <a:ea typeface="黑体" panose="02010609060101010101" pitchFamily="49" charset="-122"/>
              </a:rPr>
              <a:t>    清早，我同晨风一道将光明欢迎；傍晚，我又与群鸟一起为它送行。</a:t>
            </a:r>
            <a:endParaRPr lang="zh-CN" altLang="en-US" sz="3400">
              <a:latin typeface="黑体" panose="02010609060101010101" pitchFamily="49" charset="-122"/>
              <a:ea typeface="黑体" panose="02010609060101010101" pitchFamily="49" charset="-122"/>
            </a:endParaRPr>
          </a:p>
        </p:txBody>
      </p:sp>
      <p:grpSp>
        <p:nvGrpSpPr>
          <p:cNvPr id="2" name="组合 14"/>
          <p:cNvGrpSpPr/>
          <p:nvPr/>
        </p:nvGrpSpPr>
        <p:grpSpPr>
          <a:xfrm>
            <a:off x="886690" y="1814947"/>
            <a:ext cx="10474038" cy="1413164"/>
            <a:chOff x="1164603" y="4954362"/>
            <a:chExt cx="4173124" cy="2309009"/>
          </a:xfrm>
        </p:grpSpPr>
        <p:sp>
          <p:nvSpPr>
            <p:cNvPr id="16" name="流程图: 可选过程 15"/>
            <p:cNvSpPr/>
            <p:nvPr/>
          </p:nvSpPr>
          <p:spPr>
            <a:xfrm>
              <a:off x="1164603" y="4954362"/>
              <a:ext cx="4149480" cy="2309009"/>
            </a:xfrm>
            <a:prstGeom prst="flowChartAlternateProcess">
              <a:avLst/>
            </a:prstGeom>
            <a:solidFill>
              <a:srgbClr val="FDDFF5"/>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TextBox 16"/>
            <p:cNvSpPr txBox="1"/>
            <p:nvPr/>
          </p:nvSpPr>
          <p:spPr>
            <a:xfrm>
              <a:off x="1252369" y="5128534"/>
              <a:ext cx="4085358" cy="1961252"/>
            </a:xfrm>
            <a:prstGeom prst="rect">
              <a:avLst/>
            </a:prstGeom>
            <a:noFill/>
          </p:spPr>
          <p:txBody>
            <a:bodyPr wrap="square" rtlCol="0">
              <a:spAutoFit/>
            </a:bodyPr>
            <a:lstStyle/>
            <a:p>
              <a:r>
                <a:rPr lang="zh-CN" altLang="en-US" sz="3600" b="1" smtClean="0">
                  <a:solidFill>
                    <a:srgbClr val="0000FF"/>
                  </a:solidFill>
                  <a:latin typeface="楷体" pitchFamily="49" charset="-122"/>
                  <a:ea typeface="楷体" pitchFamily="49" charset="-122"/>
                  <a:cs typeface="楷体" pitchFamily="49" charset="-122"/>
                </a:rPr>
                <a:t>    运用</a:t>
              </a:r>
              <a:r>
                <a:rPr lang="zh-CN" altLang="en-US" sz="3600" b="1" smtClean="0">
                  <a:solidFill>
                    <a:srgbClr val="FF0000"/>
                  </a:solidFill>
                  <a:latin typeface="楷体" pitchFamily="49" charset="-122"/>
                  <a:ea typeface="楷体" pitchFamily="49" charset="-122"/>
                  <a:cs typeface="楷体" pitchFamily="49" charset="-122"/>
                </a:rPr>
                <a:t>拟人</a:t>
              </a:r>
              <a:r>
                <a:rPr lang="zh-CN" altLang="en-US" sz="3600" b="1" smtClean="0">
                  <a:solidFill>
                    <a:srgbClr val="0000FF"/>
                  </a:solidFill>
                  <a:latin typeface="楷体" pitchFamily="49" charset="-122"/>
                  <a:ea typeface="楷体" pitchFamily="49" charset="-122"/>
                  <a:cs typeface="楷体" pitchFamily="49" charset="-122"/>
                </a:rPr>
                <a:t>的修辞手法，写出了“花”快乐而充实的一天的生活。</a:t>
              </a:r>
              <a:endParaRPr lang="en-US" altLang="zh-CN" sz="3600" b="1" smtClean="0">
                <a:solidFill>
                  <a:srgbClr val="0000FF"/>
                </a:solidFill>
                <a:latin typeface="楷体" pitchFamily="49" charset="-122"/>
                <a:ea typeface="楷体" pitchFamily="49" charset="-122"/>
                <a:cs typeface="楷体" pitchFamily="49" charset="-122"/>
                <a:sym typeface="+mn-ea"/>
              </a:endParaRPr>
            </a:p>
          </p:txBody>
        </p:sp>
      </p:grpSp>
      <p:grpSp>
        <p:nvGrpSpPr>
          <p:cNvPr id="10" name="组合 9"/>
          <p:cNvGrpSpPr/>
          <p:nvPr/>
        </p:nvGrpSpPr>
        <p:grpSpPr>
          <a:xfrm>
            <a:off x="946860" y="3373970"/>
            <a:ext cx="4862944" cy="3265524"/>
            <a:chOff x="946860" y="3373970"/>
            <a:chExt cx="4862944" cy="3265524"/>
          </a:xfrm>
        </p:grpSpPr>
        <p:pic>
          <p:nvPicPr>
            <p:cNvPr id="11" name="图片 10" descr="下载.jpg"/>
            <p:cNvPicPr>
              <a:picLocks noChangeAspect="1"/>
            </p:cNvPicPr>
            <p:nvPr/>
          </p:nvPicPr>
          <p:blipFill>
            <a:blip r:embed="rId2" cstate="print"/>
            <a:srcRect l="2655" r="3527"/>
            <a:stretch>
              <a:fillRect/>
            </a:stretch>
          </p:blipFill>
          <p:spPr>
            <a:xfrm>
              <a:off x="946860" y="3373970"/>
              <a:ext cx="4862944" cy="3265524"/>
            </a:xfrm>
            <a:prstGeom prst="rect">
              <a:avLst/>
            </a:prstGeom>
            <a:ln>
              <a:noFill/>
            </a:ln>
            <a:effectLst>
              <a:softEdge rad="112500"/>
            </a:effectLst>
          </p:spPr>
        </p:pic>
        <p:sp>
          <p:nvSpPr>
            <p:cNvPr id="14" name="TextBox 13"/>
            <p:cNvSpPr txBox="1"/>
            <p:nvPr/>
          </p:nvSpPr>
          <p:spPr>
            <a:xfrm>
              <a:off x="4572000" y="3560618"/>
              <a:ext cx="1149927" cy="646331"/>
            </a:xfrm>
            <a:prstGeom prst="rect">
              <a:avLst/>
            </a:prstGeom>
            <a:noFill/>
          </p:spPr>
          <p:txBody>
            <a:bodyPr wrap="square" rtlCol="0">
              <a:spAutoFit/>
            </a:bodyPr>
            <a:lstStyle/>
            <a:p>
              <a:r>
                <a:rPr lang="zh-CN" altLang="en-US" sz="3600" b="1" smtClean="0">
                  <a:solidFill>
                    <a:srgbClr val="0000FF"/>
                  </a:solidFill>
                  <a:effectLst>
                    <a:outerShdw blurRad="50800" dist="38100" dir="2700000" sx="103000" sy="103000" algn="tl" rotWithShape="0">
                      <a:prstClr val="black">
                        <a:alpha val="40000"/>
                      </a:prstClr>
                    </a:outerShdw>
                  </a:effectLst>
                  <a:latin typeface="楷体" pitchFamily="49" charset="-122"/>
                  <a:ea typeface="楷体" pitchFamily="49" charset="-122"/>
                </a:rPr>
                <a:t>清早</a:t>
              </a:r>
              <a:endParaRPr lang="zh-CN" altLang="en-US" sz="3600" b="1">
                <a:solidFill>
                  <a:srgbClr val="0000FF"/>
                </a:solidFill>
                <a:effectLst>
                  <a:outerShdw blurRad="50800" dist="38100" dir="2700000" sx="103000" sy="103000" algn="tl" rotWithShape="0">
                    <a:prstClr val="black">
                      <a:alpha val="40000"/>
                    </a:prstClr>
                  </a:outerShdw>
                </a:effectLst>
                <a:latin typeface="楷体" pitchFamily="49" charset="-122"/>
                <a:ea typeface="楷体" pitchFamily="49" charset="-122"/>
              </a:endParaRPr>
            </a:p>
          </p:txBody>
        </p:sp>
      </p:grpSp>
      <p:grpSp>
        <p:nvGrpSpPr>
          <p:cNvPr id="12" name="组合 11"/>
          <p:cNvGrpSpPr/>
          <p:nvPr/>
        </p:nvGrpSpPr>
        <p:grpSpPr>
          <a:xfrm>
            <a:off x="6385388" y="3387642"/>
            <a:ext cx="4850447" cy="3290248"/>
            <a:chOff x="6385388" y="3387642"/>
            <a:chExt cx="4850447" cy="3290248"/>
          </a:xfrm>
        </p:grpSpPr>
        <p:pic>
          <p:nvPicPr>
            <p:cNvPr id="13" name="图片 12" descr="timg (27).jpg"/>
            <p:cNvPicPr>
              <a:picLocks noChangeAspect="1"/>
            </p:cNvPicPr>
            <p:nvPr/>
          </p:nvPicPr>
          <p:blipFill>
            <a:blip r:embed="rId3" cstate="print"/>
            <a:stretch>
              <a:fillRect/>
            </a:stretch>
          </p:blipFill>
          <p:spPr>
            <a:xfrm>
              <a:off x="6385388" y="3387642"/>
              <a:ext cx="4850447" cy="3290248"/>
            </a:xfrm>
            <a:prstGeom prst="rect">
              <a:avLst/>
            </a:prstGeom>
            <a:ln>
              <a:noFill/>
            </a:ln>
            <a:effectLst>
              <a:softEdge rad="112500"/>
            </a:effectLst>
          </p:spPr>
        </p:pic>
        <p:sp>
          <p:nvSpPr>
            <p:cNvPr id="15" name="TextBox 14"/>
            <p:cNvSpPr txBox="1"/>
            <p:nvPr/>
          </p:nvSpPr>
          <p:spPr>
            <a:xfrm>
              <a:off x="9975273" y="3532909"/>
              <a:ext cx="1149927" cy="646331"/>
            </a:xfrm>
            <a:prstGeom prst="rect">
              <a:avLst/>
            </a:prstGeom>
            <a:noFill/>
          </p:spPr>
          <p:txBody>
            <a:bodyPr wrap="square" rtlCol="0">
              <a:spAutoFit/>
            </a:bodyPr>
            <a:lstStyle/>
            <a:p>
              <a:r>
                <a:rPr lang="zh-CN" altLang="en-US" sz="3600" b="1" smtClean="0">
                  <a:solidFill>
                    <a:schemeClr val="bg1"/>
                  </a:solidFill>
                  <a:effectLst>
                    <a:outerShdw blurRad="50800" dist="38100" dir="2700000" sx="103000" sy="103000" algn="tl" rotWithShape="0">
                      <a:prstClr val="black">
                        <a:alpha val="40000"/>
                      </a:prstClr>
                    </a:outerShdw>
                  </a:effectLst>
                  <a:latin typeface="楷体" pitchFamily="49" charset="-122"/>
                  <a:ea typeface="楷体" pitchFamily="49" charset="-122"/>
                </a:rPr>
                <a:t>傍晚</a:t>
              </a:r>
            </a:p>
          </p:txBody>
        </p:sp>
      </p:gr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2272144" y="1690254"/>
            <a:ext cx="9047019" cy="0"/>
          </a:xfrm>
          <a:prstGeom prst="line">
            <a:avLst/>
          </a:prstGeom>
          <a:ln w="28575">
            <a:solidFill>
              <a:srgbClr val="FF0000"/>
            </a:solidFill>
          </a:ln>
        </p:spPr>
        <p:style>
          <a:lnRef idx="1">
            <a:srgbClr val="BBE0E3"/>
          </a:lnRef>
          <a:fillRef idx="0">
            <a:srgbClr val="BBE0E3"/>
          </a:fillRef>
          <a:effectRef idx="0">
            <a:srgbClr val="BBE0E3"/>
          </a:effectRef>
          <a:fontRef idx="minor">
            <a:srgbClr val="000000"/>
          </a:fontRef>
        </p:style>
      </p:cxnSp>
      <p:cxnSp>
        <p:nvCxnSpPr>
          <p:cNvPr id="12" name="直接连接符 11"/>
          <p:cNvCxnSpPr/>
          <p:nvPr/>
        </p:nvCxnSpPr>
        <p:spPr>
          <a:xfrm>
            <a:off x="1385453" y="2299853"/>
            <a:ext cx="6179128" cy="1"/>
          </a:xfrm>
          <a:prstGeom prst="line">
            <a:avLst/>
          </a:prstGeom>
          <a:ln w="28575">
            <a:solidFill>
              <a:srgbClr val="FF0000"/>
            </a:solidFill>
          </a:ln>
        </p:spPr>
        <p:style>
          <a:lnRef idx="1">
            <a:srgbClr val="BBE0E3"/>
          </a:lnRef>
          <a:fillRef idx="0">
            <a:srgbClr val="BBE0E3"/>
          </a:fillRef>
          <a:effectRef idx="0">
            <a:srgbClr val="BBE0E3"/>
          </a:effectRef>
          <a:fontRef idx="minor">
            <a:srgbClr val="000000"/>
          </a:fontRef>
        </p:style>
      </p:cxnSp>
      <p:grpSp>
        <p:nvGrpSpPr>
          <p:cNvPr id="15" name="组合 41"/>
          <p:cNvGrpSpPr/>
          <p:nvPr/>
        </p:nvGrpSpPr>
        <p:grpSpPr>
          <a:xfrm>
            <a:off x="2255344" y="370331"/>
            <a:ext cx="2067273" cy="646331"/>
            <a:chOff x="10547381" y="2226840"/>
            <a:chExt cx="953916" cy="646331"/>
          </a:xfrm>
        </p:grpSpPr>
        <p:sp>
          <p:nvSpPr>
            <p:cNvPr id="18" name="圆角矩形标注 17"/>
            <p:cNvSpPr/>
            <p:nvPr/>
          </p:nvSpPr>
          <p:spPr>
            <a:xfrm flipH="1" flipV="1">
              <a:off x="10547381" y="2259104"/>
              <a:ext cx="953916" cy="605117"/>
            </a:xfrm>
            <a:prstGeom prst="wedgeRoundRectCallout">
              <a:avLst>
                <a:gd name="adj1" fmla="val -38480"/>
                <a:gd name="adj2" fmla="val -86754"/>
                <a:gd name="adj3" fmla="val 16667"/>
              </a:avLst>
            </a:prstGeom>
            <a:solidFill>
              <a:srgbClr val="FDDF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552268" y="2226840"/>
              <a:ext cx="940287" cy="646331"/>
            </a:xfrm>
            <a:prstGeom prst="rect">
              <a:avLst/>
            </a:prstGeom>
          </p:spPr>
          <p:txBody>
            <a:bodyPr wrap="none">
              <a:spAutoFit/>
            </a:bodyPr>
            <a:lstStyle/>
            <a:p>
              <a:pPr algn="ctr">
                <a:buClr>
                  <a:schemeClr val="bg1"/>
                </a:buClr>
              </a:pPr>
              <a:r>
                <a:rPr lang="zh-CN" altLang="en-US" sz="3600" b="1" smtClean="0">
                  <a:solidFill>
                    <a:srgbClr val="9900CC"/>
                  </a:solidFill>
                  <a:latin typeface="黑体" pitchFamily="49" charset="-122"/>
                  <a:ea typeface="黑体" pitchFamily="49" charset="-122"/>
                </a:rPr>
                <a:t>美化环境</a:t>
              </a:r>
              <a:endParaRPr lang="zh-CN" altLang="en-US" sz="3600" b="1" dirty="0">
                <a:solidFill>
                  <a:srgbClr val="9900CC"/>
                </a:solidFill>
                <a:latin typeface="黑体" pitchFamily="49" charset="-122"/>
                <a:ea typeface="黑体" pitchFamily="49" charset="-122"/>
              </a:endParaRPr>
            </a:p>
          </p:txBody>
        </p:sp>
      </p:grpSp>
      <p:grpSp>
        <p:nvGrpSpPr>
          <p:cNvPr id="20" name="组合 41"/>
          <p:cNvGrpSpPr/>
          <p:nvPr/>
        </p:nvGrpSpPr>
        <p:grpSpPr>
          <a:xfrm>
            <a:off x="8628434" y="384186"/>
            <a:ext cx="2067273" cy="646331"/>
            <a:chOff x="10547381" y="2226840"/>
            <a:chExt cx="953916" cy="646331"/>
          </a:xfrm>
        </p:grpSpPr>
        <p:sp>
          <p:nvSpPr>
            <p:cNvPr id="21" name="圆角矩形标注 20"/>
            <p:cNvSpPr/>
            <p:nvPr/>
          </p:nvSpPr>
          <p:spPr>
            <a:xfrm flipH="1" flipV="1">
              <a:off x="10547381" y="2259104"/>
              <a:ext cx="953916" cy="605117"/>
            </a:xfrm>
            <a:prstGeom prst="wedgeRoundRectCallout">
              <a:avLst>
                <a:gd name="adj1" fmla="val -38480"/>
                <a:gd name="adj2" fmla="val -86754"/>
                <a:gd name="adj3" fmla="val 16667"/>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552268" y="2226840"/>
              <a:ext cx="940287" cy="646331"/>
            </a:xfrm>
            <a:prstGeom prst="rect">
              <a:avLst/>
            </a:prstGeom>
            <a:ln>
              <a:noFill/>
            </a:ln>
          </p:spPr>
          <p:txBody>
            <a:bodyPr wrap="none">
              <a:spAutoFit/>
            </a:bodyPr>
            <a:lstStyle/>
            <a:p>
              <a:pPr algn="ctr">
                <a:buClr>
                  <a:schemeClr val="bg1"/>
                </a:buClr>
              </a:pPr>
              <a:r>
                <a:rPr lang="zh-CN" altLang="en-US" sz="3600" b="1" smtClean="0">
                  <a:solidFill>
                    <a:srgbClr val="FF0000"/>
                  </a:solidFill>
                  <a:latin typeface="黑体" pitchFamily="49" charset="-122"/>
                  <a:ea typeface="黑体" pitchFamily="49" charset="-122"/>
                </a:rPr>
                <a:t>净化空气</a:t>
              </a:r>
              <a:endParaRPr lang="zh-CN" altLang="en-US" sz="3600" b="1" dirty="0">
                <a:solidFill>
                  <a:srgbClr val="FF0000"/>
                </a:solidFill>
                <a:latin typeface="黑体" pitchFamily="49" charset="-122"/>
                <a:ea typeface="黑体" pitchFamily="49" charset="-122"/>
              </a:endParaRPr>
            </a:p>
          </p:txBody>
        </p:sp>
      </p:grpSp>
      <p:sp>
        <p:nvSpPr>
          <p:cNvPr id="23" name="文本框 7"/>
          <p:cNvSpPr txBox="1"/>
          <p:nvPr/>
        </p:nvSpPr>
        <p:spPr>
          <a:xfrm>
            <a:off x="701424" y="3932087"/>
            <a:ext cx="10576990" cy="1349087"/>
          </a:xfrm>
          <a:prstGeom prst="rect">
            <a:avLst/>
          </a:prstGeom>
          <a:noFill/>
        </p:spPr>
        <p:txBody>
          <a:bodyPr wrap="square" rtlCol="0">
            <a:spAutoFit/>
          </a:bodyPr>
          <a:lstStyle/>
          <a:p>
            <a:pPr>
              <a:lnSpc>
                <a:spcPts val="4900"/>
              </a:lnSpc>
            </a:pPr>
            <a:r>
              <a:rPr lang="zh-CN" altLang="en-US" sz="3600" b="1" smtClean="0">
                <a:solidFill>
                  <a:srgbClr val="0000FF"/>
                </a:solidFill>
                <a:latin typeface="黑体" pitchFamily="49" charset="-122"/>
                <a:ea typeface="黑体" pitchFamily="49" charset="-122"/>
                <a:cs typeface="宋体" pitchFamily="2" charset="-122"/>
              </a:rPr>
              <a:t>   </a:t>
            </a:r>
            <a:r>
              <a:rPr lang="zh-CN" altLang="en-US" sz="3200" b="1" smtClean="0">
                <a:solidFill>
                  <a:srgbClr val="FF0000"/>
                </a:solidFill>
                <a:latin typeface="黑体" pitchFamily="49" charset="-122"/>
                <a:ea typeface="黑体" pitchFamily="49" charset="-122"/>
                <a:cs typeface="宋体" pitchFamily="2" charset="-122"/>
              </a:rPr>
              <a:t>“</a:t>
            </a:r>
            <a:r>
              <a:rPr lang="zh-CN" altLang="en-US" sz="3200" b="1" dirty="0" smtClean="0">
                <a:solidFill>
                  <a:srgbClr val="FF0000"/>
                </a:solidFill>
                <a:latin typeface="黑体" pitchFamily="49" charset="-122"/>
                <a:ea typeface="黑体" pitchFamily="49" charset="-122"/>
                <a:cs typeface="宋体" pitchFamily="2" charset="-122"/>
              </a:rPr>
              <a:t>千万颗亮晶晶的眼睛”“硕大无朋的独眼”各指什么？这样写有什么好处？</a:t>
            </a:r>
            <a:r>
              <a:rPr lang="zh-CN" altLang="en-US" sz="3600" b="1" dirty="0" smtClean="0">
                <a:solidFill>
                  <a:srgbClr val="FF0000"/>
                </a:solidFill>
                <a:latin typeface="黑体" pitchFamily="49" charset="-122"/>
                <a:ea typeface="黑体" pitchFamily="49" charset="-122"/>
                <a:cs typeface="宋体" pitchFamily="2" charset="-122"/>
              </a:rPr>
              <a:t> </a:t>
            </a:r>
            <a:endParaRPr lang="zh-CN" altLang="en-US" sz="3600" b="1" dirty="0">
              <a:solidFill>
                <a:srgbClr val="FF0000"/>
              </a:solidFill>
              <a:latin typeface="黑体" pitchFamily="49" charset="-122"/>
              <a:ea typeface="黑体" pitchFamily="49" charset="-122"/>
              <a:cs typeface="黑体" panose="02010609060101010101" pitchFamily="49" charset="-122"/>
              <a:sym typeface="+mn-ea"/>
            </a:endParaRPr>
          </a:p>
        </p:txBody>
      </p:sp>
      <p:sp>
        <p:nvSpPr>
          <p:cNvPr id="24" name="圆角矩形 23"/>
          <p:cNvSpPr/>
          <p:nvPr/>
        </p:nvSpPr>
        <p:spPr>
          <a:xfrm>
            <a:off x="2341418" y="2396836"/>
            <a:ext cx="4003964" cy="512618"/>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089563" y="3061855"/>
            <a:ext cx="3075709" cy="512618"/>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timg (30).jpg"/>
          <p:cNvPicPr>
            <a:picLocks noChangeAspect="1"/>
          </p:cNvPicPr>
          <p:nvPr/>
        </p:nvPicPr>
        <p:blipFill>
          <a:blip r:embed="rId2" cstate="print">
            <a:clrChange>
              <a:clrFrom>
                <a:srgbClr val="F6F6F6"/>
              </a:clrFrom>
              <a:clrTo>
                <a:srgbClr val="F6F6F6">
                  <a:alpha val="0"/>
                </a:srgbClr>
              </a:clrTo>
            </a:clrChange>
          </a:blip>
          <a:stretch>
            <a:fillRect/>
          </a:stretch>
        </p:blipFill>
        <p:spPr>
          <a:xfrm>
            <a:off x="180109" y="2034552"/>
            <a:ext cx="1205345" cy="1151993"/>
          </a:xfrm>
          <a:prstGeom prst="rect">
            <a:avLst/>
          </a:prstGeom>
        </p:spPr>
      </p:pic>
      <p:pic>
        <p:nvPicPr>
          <p:cNvPr id="31" name="图片 30" descr="timg (31).jpg"/>
          <p:cNvPicPr>
            <a:picLocks noChangeAspect="1"/>
          </p:cNvPicPr>
          <p:nvPr/>
        </p:nvPicPr>
        <p:blipFill>
          <a:blip r:embed="rId3" cstate="print">
            <a:clrChange>
              <a:clrFrom>
                <a:srgbClr val="FFFFFF"/>
              </a:clrFrom>
              <a:clrTo>
                <a:srgbClr val="FFFFFF">
                  <a:alpha val="0"/>
                </a:srgbClr>
              </a:clrTo>
            </a:clrChange>
          </a:blip>
          <a:stretch>
            <a:fillRect/>
          </a:stretch>
        </p:blipFill>
        <p:spPr>
          <a:xfrm>
            <a:off x="8167253" y="2847110"/>
            <a:ext cx="1281546" cy="1281546"/>
          </a:xfrm>
          <a:prstGeom prst="rect">
            <a:avLst/>
          </a:prstGeom>
        </p:spPr>
      </p:pic>
      <p:sp>
        <p:nvSpPr>
          <p:cNvPr id="33" name="Rectangle 1"/>
          <p:cNvSpPr>
            <a:spLocks noChangeArrowheads="1"/>
          </p:cNvSpPr>
          <p:nvPr/>
        </p:nvSpPr>
        <p:spPr bwMode="auto">
          <a:xfrm>
            <a:off x="905843" y="5335759"/>
            <a:ext cx="10593430" cy="1200329"/>
          </a:xfrm>
          <a:prstGeom prst="rect">
            <a:avLst/>
          </a:prstGeom>
          <a:solidFill>
            <a:srgbClr val="FDDFF5"/>
          </a:solidFill>
          <a:ln w="9525">
            <a:noFill/>
            <a:miter lim="800000"/>
            <a:headEnd/>
            <a:tailEnd/>
          </a:ln>
          <a:effectLst/>
          <a:scene3d>
            <a:camera prst="orthographicFront">
              <a:rot lat="0" lon="0" rev="0"/>
            </a:camera>
            <a:lightRig rig="glow" dir="t">
              <a:rot lat="0" lon="0" rev="14100000"/>
            </a:lightRig>
          </a:scene3d>
          <a:sp3d prstMaterial="softEdge">
            <a:bevelT w="127000" prst="artDeco"/>
          </a:sp3d>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en-US" sz="3600" b="1" smtClean="0">
                <a:latin typeface="楷体" pitchFamily="49" charset="-122"/>
                <a:ea typeface="楷体" pitchFamily="49" charset="-122"/>
                <a:cs typeface="宋体" pitchFamily="2" charset="-122"/>
              </a:rPr>
              <a:t>    </a:t>
            </a:r>
            <a:r>
              <a:rPr lang="zh-CN" altLang="en-US" sz="3600" b="1" smtClean="0">
                <a:solidFill>
                  <a:srgbClr val="0000FF"/>
                </a:solidFill>
                <a:latin typeface="楷体" pitchFamily="49" charset="-122"/>
                <a:ea typeface="楷体" pitchFamily="49" charset="-122"/>
                <a:cs typeface="宋体" pitchFamily="2" charset="-122"/>
              </a:rPr>
              <a:t>前者</a:t>
            </a:r>
            <a:r>
              <a:rPr kumimoji="0" lang="zh-CN" altLang="en-US" sz="3600" b="1" i="0" u="none" strike="noStrike" cap="none" normalizeH="0" baseline="0" smtClean="0">
                <a:ln>
                  <a:noFill/>
                </a:ln>
                <a:solidFill>
                  <a:srgbClr val="0000FF"/>
                </a:solidFill>
                <a:effectLst/>
                <a:latin typeface="楷体" pitchFamily="49" charset="-122"/>
                <a:ea typeface="楷体" pitchFamily="49" charset="-122"/>
                <a:cs typeface="宋体" pitchFamily="2" charset="-122"/>
              </a:rPr>
              <a:t>指</a:t>
            </a:r>
            <a:r>
              <a:rPr kumimoji="0" lang="zh-CN" altLang="en-US" sz="36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rPr>
              <a:t>夜空中的</a:t>
            </a:r>
            <a:r>
              <a:rPr kumimoji="0" lang="zh-CN" altLang="en-US" sz="3600" b="1" i="0" u="none" strike="noStrike" cap="none" normalizeH="0" baseline="0" smtClean="0">
                <a:ln>
                  <a:noFill/>
                </a:ln>
                <a:solidFill>
                  <a:srgbClr val="0000FF"/>
                </a:solidFill>
                <a:effectLst/>
                <a:latin typeface="楷体" pitchFamily="49" charset="-122"/>
                <a:ea typeface="楷体" pitchFamily="49" charset="-122"/>
                <a:cs typeface="宋体" pitchFamily="2" charset="-122"/>
              </a:rPr>
              <a:t>星星，后者指</a:t>
            </a:r>
            <a:r>
              <a:rPr kumimoji="0" lang="zh-CN" altLang="en-US" sz="3600" b="1" i="0" u="none" strike="noStrike" cap="none" normalizeH="0" baseline="0" smtClean="0">
                <a:ln>
                  <a:noFill/>
                </a:ln>
                <a:solidFill>
                  <a:srgbClr val="0000FF"/>
                </a:solidFill>
                <a:effectLst/>
                <a:latin typeface="楷体" pitchFamily="49" charset="-122"/>
                <a:ea typeface="楷体" pitchFamily="49" charset="-122"/>
                <a:cs typeface="楷体" pitchFamily="49" charset="-122"/>
              </a:rPr>
              <a:t>太阳</a:t>
            </a:r>
            <a:r>
              <a:rPr kumimoji="0" lang="zh-CN" altLang="en-US" sz="3600" b="1" i="0" u="none" strike="noStrike" cap="none" normalizeH="0" baseline="0" smtClean="0">
                <a:ln>
                  <a:noFill/>
                </a:ln>
                <a:solidFill>
                  <a:srgbClr val="0000FF"/>
                </a:solidFill>
                <a:effectLst/>
                <a:latin typeface="楷体" pitchFamily="49" charset="-122"/>
                <a:ea typeface="楷体" pitchFamily="49" charset="-122"/>
                <a:cs typeface="宋体" pitchFamily="2" charset="-122"/>
              </a:rPr>
              <a:t>。这样写生动</a:t>
            </a:r>
            <a:r>
              <a:rPr kumimoji="0" lang="zh-CN" altLang="en-US" sz="36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rPr>
              <a:t>形象地表现出昼夜更替的自然环境。</a:t>
            </a:r>
          </a:p>
        </p:txBody>
      </p:sp>
      <p:sp>
        <p:nvSpPr>
          <p:cNvPr id="8" name="文本框 1"/>
          <p:cNvSpPr txBox="1"/>
          <p:nvPr/>
        </p:nvSpPr>
        <p:spPr>
          <a:xfrm>
            <a:off x="1302326" y="1093794"/>
            <a:ext cx="10072255" cy="2520370"/>
          </a:xfrm>
          <a:prstGeom prst="rect">
            <a:avLst/>
          </a:prstGeom>
          <a:noFill/>
        </p:spPr>
        <p:txBody>
          <a:bodyPr wrap="square" rtlCol="0">
            <a:spAutoFit/>
          </a:bodyPr>
          <a:lstStyle/>
          <a:p>
            <a:pPr algn="just">
              <a:lnSpc>
                <a:spcPct val="120000"/>
              </a:lnSpc>
            </a:pPr>
            <a:r>
              <a:rPr lang="zh-CN" altLang="en-US" sz="3400" smtClean="0">
                <a:latin typeface="黑体" panose="02010609060101010101" pitchFamily="49" charset="-122"/>
                <a:ea typeface="黑体" panose="02010609060101010101" pitchFamily="49" charset="-122"/>
              </a:rPr>
              <a:t>    我在原野上摇曳，使原野风光更加旖旎；我在清风中呼吸，使清风芬芳馥郁。我微睡时，黑夜星空的千万颗亮晶晶的眼睛对我察看；我醒来时，白昼的那只硕大无朋的独眼向我凝视。</a:t>
            </a:r>
            <a:endParaRPr lang="zh-CN" altLang="en-US" sz="340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0" fill="hold" nodeType="click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33"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p:nvPr/>
        </p:nvSpPr>
        <p:spPr>
          <a:xfrm>
            <a:off x="1039090" y="2299141"/>
            <a:ext cx="10072255" cy="2185214"/>
          </a:xfrm>
          <a:prstGeom prst="rect">
            <a:avLst/>
          </a:prstGeom>
          <a:noFill/>
        </p:spPr>
        <p:txBody>
          <a:bodyPr wrap="square" rtlCol="0">
            <a:spAutoFit/>
          </a:bodyPr>
          <a:lstStyle/>
          <a:p>
            <a:pPr algn="just"/>
            <a:r>
              <a:rPr lang="zh-CN" altLang="en-US" sz="3400" smtClean="0">
                <a:latin typeface="黑体" panose="02010609060101010101" pitchFamily="49" charset="-122"/>
                <a:ea typeface="黑体" panose="02010609060101010101" pitchFamily="49" charset="-122"/>
              </a:rPr>
              <a:t>    我饮着朝露酿成的琼浆，听着小鸟的鸣啭、歌唱；我婆娑起舞，芳草为我鼓掌。我总是仰望高空，对光明心驰神往；我从不顾影自怜，也不孤芳自赏。而这些哲理，人类尚未完全领悟。</a:t>
            </a:r>
            <a:endParaRPr lang="zh-CN" altLang="en-US" sz="3400">
              <a:latin typeface="黑体" panose="02010609060101010101" pitchFamily="49" charset="-122"/>
              <a:ea typeface="黑体" panose="02010609060101010101" pitchFamily="49" charset="-122"/>
            </a:endParaRPr>
          </a:p>
        </p:txBody>
      </p:sp>
      <p:grpSp>
        <p:nvGrpSpPr>
          <p:cNvPr id="11" name="组合 10"/>
          <p:cNvGrpSpPr/>
          <p:nvPr/>
        </p:nvGrpSpPr>
        <p:grpSpPr>
          <a:xfrm>
            <a:off x="-193964" y="-263236"/>
            <a:ext cx="4864603" cy="2069164"/>
            <a:chOff x="6509978" y="4955091"/>
            <a:chExt cx="4864603" cy="2069164"/>
          </a:xfrm>
        </p:grpSpPr>
        <p:grpSp>
          <p:nvGrpSpPr>
            <p:cNvPr id="12" name="组合 33"/>
            <p:cNvGrpSpPr/>
            <p:nvPr/>
          </p:nvGrpSpPr>
          <p:grpSpPr>
            <a:xfrm>
              <a:off x="7606146" y="5487629"/>
              <a:ext cx="3768435" cy="1066799"/>
              <a:chOff x="1" y="166255"/>
              <a:chExt cx="3573554" cy="1149927"/>
            </a:xfrm>
            <a:solidFill>
              <a:srgbClr val="9EDAE6"/>
            </a:solidFill>
          </p:grpSpPr>
          <p:sp>
            <p:nvSpPr>
              <p:cNvPr id="14" name="圆角矩形 13"/>
              <p:cNvSpPr/>
              <p:nvPr/>
            </p:nvSpPr>
            <p:spPr>
              <a:xfrm>
                <a:off x="1" y="166255"/>
                <a:ext cx="3573554" cy="11499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872837" y="304801"/>
                <a:ext cx="2556200" cy="895751"/>
              </a:xfrm>
              <a:prstGeom prst="rect">
                <a:avLst/>
              </a:prstGeom>
              <a:grpFill/>
            </p:spPr>
            <p:txBody>
              <a:bodyPr wrap="square" rtlCol="0">
                <a:spAutoFit/>
              </a:bodyPr>
              <a:lstStyle/>
              <a:p>
                <a:r>
                  <a:rPr lang="zh-CN" altLang="en-US" sz="4800" b="1" smtClean="0">
                    <a:solidFill>
                      <a:srgbClr val="55499B"/>
                    </a:solidFill>
                    <a:effectLst>
                      <a:glow rad="101600">
                        <a:schemeClr val="bg1">
                          <a:alpha val="60000"/>
                        </a:schemeClr>
                      </a:glow>
                    </a:effectLst>
                    <a:latin typeface="楷体" pitchFamily="49" charset="-122"/>
                    <a:ea typeface="楷体" pitchFamily="49" charset="-122"/>
                  </a:rPr>
                  <a:t>花的追求</a:t>
                </a:r>
                <a:endParaRPr lang="zh-CN" altLang="en-US" sz="4800" b="1">
                  <a:solidFill>
                    <a:srgbClr val="55499B"/>
                  </a:solidFill>
                  <a:effectLst>
                    <a:glow rad="101600">
                      <a:schemeClr val="bg1">
                        <a:alpha val="60000"/>
                      </a:schemeClr>
                    </a:glow>
                  </a:effectLst>
                  <a:latin typeface="楷体" pitchFamily="49" charset="-122"/>
                  <a:ea typeface="楷体" pitchFamily="49" charset="-122"/>
                </a:endParaRPr>
              </a:p>
            </p:txBody>
          </p:sp>
        </p:grpSp>
        <p:pic>
          <p:nvPicPr>
            <p:cNvPr id="13" name="图片 12" descr="timg (8).jpg"/>
            <p:cNvPicPr>
              <a:picLocks noChangeAspect="1"/>
            </p:cNvPicPr>
            <p:nvPr/>
          </p:nvPicPr>
          <p:blipFill>
            <a:blip r:embed="rId2" cstate="print">
              <a:clrChange>
                <a:clrFrom>
                  <a:srgbClr val="F6F6F6"/>
                </a:clrFrom>
                <a:clrTo>
                  <a:srgbClr val="F6F6F6">
                    <a:alpha val="0"/>
                  </a:srgbClr>
                </a:clrTo>
              </a:clrChange>
            </a:blip>
            <a:stretch>
              <a:fillRect/>
            </a:stretch>
          </p:blipFill>
          <p:spPr>
            <a:xfrm>
              <a:off x="6509978" y="4955091"/>
              <a:ext cx="2065986" cy="2069164"/>
            </a:xfrm>
            <a:prstGeom prst="rect">
              <a:avLst/>
            </a:prstGeom>
          </p:spPr>
        </p:pic>
      </p:gr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 (32).jpg"/>
          <p:cNvPicPr>
            <a:picLocks noChangeAspect="1"/>
          </p:cNvPicPr>
          <p:nvPr/>
        </p:nvPicPr>
        <p:blipFill>
          <a:blip r:embed="rId2" cstate="print"/>
          <a:stretch>
            <a:fillRect/>
          </a:stretch>
        </p:blipFill>
        <p:spPr>
          <a:xfrm flipH="1">
            <a:off x="410095" y="595745"/>
            <a:ext cx="5713614" cy="3383459"/>
          </a:xfrm>
          <a:prstGeom prst="rect">
            <a:avLst/>
          </a:prstGeom>
          <a:ln>
            <a:noFill/>
          </a:ln>
          <a:effectLst>
            <a:softEdge rad="112500"/>
          </a:effectLst>
        </p:spPr>
      </p:pic>
      <p:sp>
        <p:nvSpPr>
          <p:cNvPr id="5" name="TextBox 4"/>
          <p:cNvSpPr txBox="1"/>
          <p:nvPr/>
        </p:nvSpPr>
        <p:spPr>
          <a:xfrm>
            <a:off x="6968838" y="1731818"/>
            <a:ext cx="4793672" cy="646331"/>
          </a:xfrm>
          <a:prstGeom prst="rect">
            <a:avLst/>
          </a:prstGeom>
          <a:solidFill>
            <a:srgbClr val="A3E6FB"/>
          </a:solidFill>
          <a:ln>
            <a:noFill/>
          </a:ln>
          <a:effectLst/>
          <a:scene3d>
            <a:camera prst="orthographicFront">
              <a:rot lat="0" lon="0" rev="0"/>
            </a:camera>
            <a:lightRig rig="glow" dir="t">
              <a:rot lat="0" lon="0" rev="14100000"/>
            </a:lightRig>
          </a:scene3d>
          <a:sp3d prstMaterial="softEdge">
            <a:bevelT w="127000" prst="artDeco"/>
          </a:sp3d>
        </p:spPr>
        <p:txBody>
          <a:bodyPr wrap="square" rtlCol="0">
            <a:spAutoFit/>
          </a:bodyPr>
          <a:lstStyle/>
          <a:p>
            <a:r>
              <a:rPr lang="zh-CN" altLang="en-US" sz="3600" b="1" smtClean="0">
                <a:solidFill>
                  <a:srgbClr val="9900CC"/>
                </a:solidFill>
                <a:latin typeface="楷体" pitchFamily="49" charset="-122"/>
                <a:ea typeface="楷体" pitchFamily="49" charset="-122"/>
              </a:rPr>
              <a:t>我饮着朝露酿成的琼浆</a:t>
            </a:r>
          </a:p>
        </p:txBody>
      </p:sp>
      <p:sp>
        <p:nvSpPr>
          <p:cNvPr id="6" name="TextBox 5"/>
          <p:cNvSpPr txBox="1"/>
          <p:nvPr/>
        </p:nvSpPr>
        <p:spPr>
          <a:xfrm>
            <a:off x="568036" y="4946073"/>
            <a:ext cx="4821383" cy="646331"/>
          </a:xfrm>
          <a:prstGeom prst="rect">
            <a:avLst/>
          </a:prstGeom>
          <a:solidFill>
            <a:srgbClr val="A4D76B"/>
          </a:solidFill>
          <a:ln>
            <a:noFill/>
          </a:ln>
          <a:effectLst/>
          <a:scene3d>
            <a:camera prst="orthographicFront">
              <a:rot lat="0" lon="0" rev="0"/>
            </a:camera>
            <a:lightRig rig="glow" dir="t">
              <a:rot lat="0" lon="0" rev="14100000"/>
            </a:lightRig>
          </a:scene3d>
          <a:sp3d prstMaterial="softEdge">
            <a:bevelT w="127000" prst="artDeco"/>
          </a:sp3d>
        </p:spPr>
        <p:txBody>
          <a:bodyPr wrap="square" rtlCol="0">
            <a:spAutoFit/>
          </a:bodyPr>
          <a:lstStyle/>
          <a:p>
            <a:r>
              <a:rPr lang="zh-CN" altLang="en-US" sz="3600" b="1" smtClean="0">
                <a:solidFill>
                  <a:srgbClr val="C00000"/>
                </a:solidFill>
                <a:latin typeface="楷体" pitchFamily="49" charset="-122"/>
                <a:ea typeface="楷体" pitchFamily="49" charset="-122"/>
              </a:rPr>
              <a:t>听着小鸟的鸣啭、歌唱</a:t>
            </a:r>
          </a:p>
        </p:txBody>
      </p:sp>
      <p:pic>
        <p:nvPicPr>
          <p:cNvPr id="7" name="图片 6" descr="40_671552_0cb24ae23aa2fd1.jpg"/>
          <p:cNvPicPr>
            <a:picLocks noChangeAspect="1"/>
          </p:cNvPicPr>
          <p:nvPr/>
        </p:nvPicPr>
        <p:blipFill>
          <a:blip r:embed="rId3" cstate="print"/>
          <a:stretch>
            <a:fillRect/>
          </a:stretch>
        </p:blipFill>
        <p:spPr>
          <a:xfrm flipH="1">
            <a:off x="6129465" y="3187708"/>
            <a:ext cx="5716171" cy="3351637"/>
          </a:xfrm>
          <a:prstGeom prst="rect">
            <a:avLst/>
          </a:prstGeom>
          <a:ln>
            <a:noFill/>
          </a:ln>
          <a:effectLst>
            <a:softEdge rad="112500"/>
          </a:effectLst>
        </p:spPr>
      </p:pic>
      <p:sp>
        <p:nvSpPr>
          <p:cNvPr id="8" name="矩形 7"/>
          <p:cNvSpPr/>
          <p:nvPr/>
        </p:nvSpPr>
        <p:spPr>
          <a:xfrm>
            <a:off x="6136305" y="1978712"/>
            <a:ext cx="762000" cy="226484"/>
          </a:xfrm>
          <a:prstGeom prst="rect">
            <a:avLst/>
          </a:prstGeom>
          <a:gradFill flip="none" rotWithShape="1">
            <a:gsLst>
              <a:gs pos="100000">
                <a:srgbClr val="A3E6FB">
                  <a:alpha val="0"/>
                </a:srgbClr>
              </a:gs>
              <a:gs pos="50000">
                <a:srgbClr val="A3E6FB">
                  <a:shade val="67500"/>
                  <a:satMod val="115000"/>
                </a:srgbClr>
              </a:gs>
              <a:gs pos="100000">
                <a:srgbClr val="A3E6F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1600"/>
          </a:p>
        </p:txBody>
      </p:sp>
      <p:sp>
        <p:nvSpPr>
          <p:cNvPr id="9" name="矩形 8"/>
          <p:cNvSpPr/>
          <p:nvPr/>
        </p:nvSpPr>
        <p:spPr>
          <a:xfrm>
            <a:off x="5429722" y="5151403"/>
            <a:ext cx="762000" cy="226484"/>
          </a:xfrm>
          <a:prstGeom prst="rect">
            <a:avLst/>
          </a:prstGeom>
          <a:gradFill flip="none" rotWithShape="1">
            <a:gsLst>
              <a:gs pos="53000">
                <a:srgbClr val="92E592"/>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160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500"/>
                                        <p:tgtEl>
                                          <p:spTgt spid="9"/>
                                        </p:tgtEl>
                                      </p:cBhvr>
                                    </p:animEffect>
                                  </p:childTnLst>
                                </p:cTn>
                              </p:par>
                            </p:childTnLst>
                          </p:cTn>
                        </p:par>
                        <p:par>
                          <p:cTn id="27" fill="hold">
                            <p:stCondLst>
                              <p:cond delay="500"/>
                            </p:stCondLst>
                            <p:childTnLst>
                              <p:par>
                                <p:cTn id="28" presetID="2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gif"/>
          <p:cNvPicPr>
            <a:picLocks noChangeAspect="1"/>
          </p:cNvPicPr>
          <p:nvPr/>
        </p:nvPicPr>
        <p:blipFill>
          <a:blip r:embed="rId2" cstate="print"/>
          <a:stretch>
            <a:fillRect/>
          </a:stretch>
        </p:blipFill>
        <p:spPr>
          <a:xfrm>
            <a:off x="235526" y="2701637"/>
            <a:ext cx="5818909" cy="3532908"/>
          </a:xfrm>
          <a:prstGeom prst="rect">
            <a:avLst/>
          </a:prstGeom>
          <a:ln>
            <a:noFill/>
          </a:ln>
          <a:effectLst>
            <a:softEdge rad="112500"/>
          </a:effectLst>
        </p:spPr>
      </p:pic>
      <p:pic>
        <p:nvPicPr>
          <p:cNvPr id="3" name="图片 2" descr="timg (1).gif"/>
          <p:cNvPicPr>
            <a:picLocks noChangeAspect="1"/>
          </p:cNvPicPr>
          <p:nvPr/>
        </p:nvPicPr>
        <p:blipFill>
          <a:blip r:embed="rId3" cstate="print"/>
          <a:stretch>
            <a:fillRect/>
          </a:stretch>
        </p:blipFill>
        <p:spPr>
          <a:xfrm>
            <a:off x="6258791" y="2704232"/>
            <a:ext cx="5715000" cy="3544167"/>
          </a:xfrm>
          <a:prstGeom prst="rect">
            <a:avLst/>
          </a:prstGeom>
          <a:ln>
            <a:noFill/>
          </a:ln>
          <a:effectLst>
            <a:softEdge rad="112500"/>
          </a:effectLst>
        </p:spPr>
      </p:pic>
      <p:sp>
        <p:nvSpPr>
          <p:cNvPr id="4" name="TextBox 3"/>
          <p:cNvSpPr txBox="1"/>
          <p:nvPr/>
        </p:nvSpPr>
        <p:spPr>
          <a:xfrm>
            <a:off x="2881747" y="734291"/>
            <a:ext cx="5902035" cy="646331"/>
          </a:xfrm>
          <a:prstGeom prst="rect">
            <a:avLst/>
          </a:prstGeom>
          <a:solidFill>
            <a:srgbClr val="FDDFF5"/>
          </a:solidFill>
          <a:ln>
            <a:noFill/>
          </a:ln>
          <a:effectLst/>
          <a:scene3d>
            <a:camera prst="orthographicFront">
              <a:rot lat="0" lon="0" rev="0"/>
            </a:camera>
            <a:lightRig rig="glow" dir="t">
              <a:rot lat="0" lon="0" rev="14100000"/>
            </a:lightRig>
          </a:scene3d>
          <a:sp3d prstMaterial="softEdge">
            <a:bevelT w="127000" prst="artDeco"/>
          </a:sp3d>
        </p:spPr>
        <p:txBody>
          <a:bodyPr wrap="square" rtlCol="0">
            <a:spAutoFit/>
          </a:bodyPr>
          <a:lstStyle/>
          <a:p>
            <a:r>
              <a:rPr lang="zh-CN" altLang="en-US" sz="3600" b="1" smtClean="0">
                <a:solidFill>
                  <a:srgbClr val="0000FF"/>
                </a:solidFill>
                <a:latin typeface="楷体" pitchFamily="49" charset="-122"/>
                <a:ea typeface="楷体" pitchFamily="49" charset="-122"/>
              </a:rPr>
              <a:t>我婆娑起舞，芳草为我鼓掌。</a:t>
            </a:r>
          </a:p>
        </p:txBody>
      </p:sp>
      <p:sp>
        <p:nvSpPr>
          <p:cNvPr id="5" name="文本框 8"/>
          <p:cNvSpPr txBox="1"/>
          <p:nvPr/>
        </p:nvSpPr>
        <p:spPr>
          <a:xfrm>
            <a:off x="2205865" y="1667435"/>
            <a:ext cx="7331360" cy="646331"/>
          </a:xfrm>
          <a:prstGeom prst="rect">
            <a:avLst/>
          </a:prstGeom>
          <a:solidFill>
            <a:srgbClr val="CCFFCC"/>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600" b="1" dirty="0" smtClean="0">
                <a:solidFill>
                  <a:srgbClr val="FF0000"/>
                </a:solidFill>
                <a:latin typeface="楷体" pitchFamily="49" charset="-122"/>
                <a:ea typeface="楷体" pitchFamily="49" charset="-122"/>
              </a:rPr>
              <a:t>写出“花”在风中摇摆的美好姿态</a:t>
            </a:r>
            <a:endParaRPr lang="zh-CN" altLang="zh-CN" sz="3600" b="1" dirty="0">
              <a:solidFill>
                <a:srgbClr val="FF0000"/>
              </a:solidFill>
              <a:latin typeface="楷体" pitchFamily="49" charset="-122"/>
              <a:ea typeface="楷体" pitchFamily="49" charset="-122"/>
            </a:endParaRPr>
          </a:p>
        </p:txBody>
      </p:sp>
      <p:sp>
        <p:nvSpPr>
          <p:cNvPr id="6" name="椭圆 5">
            <a:extLst>
              <a:ext uri="{FF2B5EF4-FFF2-40B4-BE49-F238E27FC236}">
                <a16:creationId xmlns="" xmlns:a16="http://schemas.microsoft.com/office/drawing/2014/main" id="{DA803083-CBCB-4E72-BF13-B5FA0D714EBA}"/>
              </a:ext>
            </a:extLst>
          </p:cNvPr>
          <p:cNvSpPr/>
          <p:nvPr/>
        </p:nvSpPr>
        <p:spPr>
          <a:xfrm>
            <a:off x="3408658" y="665018"/>
            <a:ext cx="1950605" cy="7530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36130769873508157588.jpg"/>
          <p:cNvPicPr>
            <a:picLocks noChangeAspect="1"/>
          </p:cNvPicPr>
          <p:nvPr/>
        </p:nvPicPr>
        <p:blipFill>
          <a:blip r:embed="rId2" cstate="print"/>
          <a:stretch>
            <a:fillRect/>
          </a:stretch>
        </p:blipFill>
        <p:spPr>
          <a:xfrm>
            <a:off x="0" y="0"/>
            <a:ext cx="12192000" cy="6858000"/>
          </a:xfrm>
          <a:prstGeom prst="rect">
            <a:avLst/>
          </a:prstGeom>
        </p:spPr>
      </p:pic>
      <p:sp>
        <p:nvSpPr>
          <p:cNvPr id="3" name="TextBox 2"/>
          <p:cNvSpPr txBox="1"/>
          <p:nvPr/>
        </p:nvSpPr>
        <p:spPr>
          <a:xfrm>
            <a:off x="387929" y="415637"/>
            <a:ext cx="7426036" cy="1754326"/>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txBody>
          <a:bodyPr wrap="square" rtlCol="0">
            <a:spAutoFit/>
          </a:bodyPr>
          <a:lstStyle/>
          <a:p>
            <a:r>
              <a:rPr lang="zh-CN" altLang="en-US" sz="3600" b="1" smtClean="0">
                <a:solidFill>
                  <a:srgbClr val="FFFF00"/>
                </a:solidFill>
                <a:latin typeface="楷体" pitchFamily="49" charset="-122"/>
                <a:ea typeface="楷体" pitchFamily="49" charset="-122"/>
              </a:rPr>
              <a:t>我总是仰望高空，对光明心驰神往；我从不顾影自怜，也不孤芳自赏。而这些哲理，人类尚未完全领悟。</a:t>
            </a:r>
          </a:p>
        </p:txBody>
      </p:sp>
      <p:sp>
        <p:nvSpPr>
          <p:cNvPr id="4" name="燕尾形箭头 3"/>
          <p:cNvSpPr/>
          <p:nvPr/>
        </p:nvSpPr>
        <p:spPr>
          <a:xfrm>
            <a:off x="7734504" y="550107"/>
            <a:ext cx="978408" cy="484632"/>
          </a:xfrm>
          <a:prstGeom prst="notch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8"/>
          <p:cNvSpPr txBox="1"/>
          <p:nvPr/>
        </p:nvSpPr>
        <p:spPr>
          <a:xfrm>
            <a:off x="8797636" y="445382"/>
            <a:ext cx="2036619" cy="658906"/>
          </a:xfrm>
          <a:prstGeom prst="rect">
            <a:avLst/>
          </a:prstGeom>
          <a:solidFill>
            <a:srgbClr val="FFFF99"/>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600" b="1" dirty="0" smtClean="0">
                <a:solidFill>
                  <a:srgbClr val="FF0000"/>
                </a:solidFill>
                <a:latin typeface="黑体" pitchFamily="49" charset="-122"/>
                <a:ea typeface="黑体" pitchFamily="49" charset="-122"/>
              </a:rPr>
              <a:t>追求光明</a:t>
            </a:r>
            <a:endParaRPr lang="zh-CN" altLang="zh-CN" sz="3600" b="1" dirty="0">
              <a:solidFill>
                <a:srgbClr val="FF0000"/>
              </a:solidFill>
              <a:latin typeface="黑体" pitchFamily="49" charset="-122"/>
              <a:ea typeface="黑体" pitchFamily="49" charset="-122"/>
            </a:endParaRPr>
          </a:p>
        </p:txBody>
      </p:sp>
      <p:cxnSp>
        <p:nvCxnSpPr>
          <p:cNvPr id="6" name="直接连接符 5"/>
          <p:cNvCxnSpPr/>
          <p:nvPr/>
        </p:nvCxnSpPr>
        <p:spPr>
          <a:xfrm>
            <a:off x="540326" y="1565563"/>
            <a:ext cx="6705601" cy="1"/>
          </a:xfrm>
          <a:prstGeom prst="line">
            <a:avLst/>
          </a:prstGeom>
          <a:ln w="28575">
            <a:solidFill>
              <a:srgbClr val="FF0000"/>
            </a:solidFill>
          </a:ln>
        </p:spPr>
        <p:style>
          <a:lnRef idx="1">
            <a:srgbClr val="BBE0E3"/>
          </a:lnRef>
          <a:fillRef idx="0">
            <a:srgbClr val="BBE0E3"/>
          </a:fillRef>
          <a:effectRef idx="0">
            <a:srgbClr val="BBE0E3"/>
          </a:effectRef>
          <a:fontRef idx="minor">
            <a:srgbClr val="000000"/>
          </a:fontRef>
        </p:style>
      </p:cxnSp>
      <p:cxnSp>
        <p:nvCxnSpPr>
          <p:cNvPr id="10" name="直接连接符 9"/>
          <p:cNvCxnSpPr/>
          <p:nvPr/>
        </p:nvCxnSpPr>
        <p:spPr>
          <a:xfrm>
            <a:off x="554180" y="2092036"/>
            <a:ext cx="6705601" cy="1"/>
          </a:xfrm>
          <a:prstGeom prst="line">
            <a:avLst/>
          </a:prstGeom>
          <a:ln w="28575">
            <a:solidFill>
              <a:srgbClr val="FF0000"/>
            </a:solidFill>
          </a:ln>
        </p:spPr>
        <p:style>
          <a:lnRef idx="1">
            <a:srgbClr val="BBE0E3"/>
          </a:lnRef>
          <a:fillRef idx="0">
            <a:srgbClr val="BBE0E3"/>
          </a:fillRef>
          <a:effectRef idx="0">
            <a:srgbClr val="BBE0E3"/>
          </a:effectRef>
          <a:fontRef idx="minor">
            <a:srgbClr val="000000"/>
          </a:fontRef>
        </p:style>
      </p:cxnSp>
      <p:sp>
        <p:nvSpPr>
          <p:cNvPr id="13" name="下箭头 12"/>
          <p:cNvSpPr/>
          <p:nvPr/>
        </p:nvSpPr>
        <p:spPr>
          <a:xfrm>
            <a:off x="3325092" y="2125044"/>
            <a:ext cx="484632" cy="604301"/>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71055" y="2729346"/>
            <a:ext cx="7315200" cy="3629890"/>
            <a:chOff x="7994074" y="1049600"/>
            <a:chExt cx="3380508" cy="3241077"/>
          </a:xfrm>
        </p:grpSpPr>
        <p:sp>
          <p:nvSpPr>
            <p:cNvPr id="16" name="圆角矩形 15"/>
            <p:cNvSpPr/>
            <p:nvPr/>
          </p:nvSpPr>
          <p:spPr>
            <a:xfrm>
              <a:off x="7994074" y="1049600"/>
              <a:ext cx="3380508" cy="3241077"/>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Rectangle 1"/>
            <p:cNvSpPr>
              <a:spLocks noChangeArrowheads="1"/>
            </p:cNvSpPr>
            <p:nvPr/>
          </p:nvSpPr>
          <p:spPr bwMode="auto">
            <a:xfrm>
              <a:off x="8110208" y="1100992"/>
              <a:ext cx="3111974" cy="3050383"/>
            </a:xfrm>
            <a:prstGeom prst="rect">
              <a:avLst/>
            </a:prstGeom>
            <a:noFill/>
            <a:ln w="9525">
              <a:noFill/>
              <a:miter lim="800000"/>
              <a:headEnd/>
              <a:tailEnd/>
            </a:ln>
            <a:effectLst/>
            <a:scene3d>
              <a:camera prst="orthographicFront">
                <a:rot lat="0" lon="0" rev="0"/>
              </a:camera>
              <a:lightRig rig="glow" dir="t">
                <a:rot lat="0" lon="0" rev="14100000"/>
              </a:lightRig>
            </a:scene3d>
            <a:sp3d prstMaterial="softEdge">
              <a:bevelT w="127000" prst="artDeco"/>
            </a:sp3d>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zh-CN" altLang="en-US" sz="3600" b="1" smtClean="0">
                  <a:solidFill>
                    <a:srgbClr val="FF00FF"/>
                  </a:solidFill>
                  <a:latin typeface="楷体" pitchFamily="49" charset="-122"/>
                  <a:ea typeface="楷体" pitchFamily="49" charset="-122"/>
                  <a:cs typeface="Times New Roman" pitchFamily="18" charset="0"/>
                </a:rPr>
                <a:t>    “哲理”指的是热爱生活，追求光明，不自卑，不骄傲。</a:t>
              </a:r>
              <a:r>
                <a:rPr lang="zh-CN" altLang="en-US" sz="3600" b="1" smtClean="0">
                  <a:solidFill>
                    <a:srgbClr val="FF0000"/>
                  </a:solidFill>
                  <a:latin typeface="楷体" pitchFamily="49" charset="-122"/>
                  <a:ea typeface="楷体" pitchFamily="49" charset="-122"/>
                  <a:cs typeface="Times New Roman" pitchFamily="18" charset="0"/>
                </a:rPr>
                <a:t>借花喻人</a:t>
              </a:r>
              <a:r>
                <a:rPr lang="zh-CN" altLang="en-US" sz="3600" b="1" smtClean="0">
                  <a:solidFill>
                    <a:srgbClr val="FF00FF"/>
                  </a:solidFill>
                  <a:latin typeface="楷体" pitchFamily="49" charset="-122"/>
                  <a:ea typeface="楷体" pitchFamily="49" charset="-122"/>
                  <a:cs typeface="Times New Roman" pitchFamily="18" charset="0"/>
                </a:rPr>
                <a:t>，花的理想和追求就是作者的理想和追求，表达作者坚持追求光明和理想，积极向上的人生态度。</a:t>
              </a:r>
              <a:endParaRPr lang="zh-CN" altLang="en-US" sz="3600" b="1" dirty="0" smtClean="0">
                <a:solidFill>
                  <a:srgbClr val="FF00FF"/>
                </a:solidFill>
                <a:latin typeface="楷体" pitchFamily="49" charset="-122"/>
                <a:ea typeface="楷体" pitchFamily="49" charset="-122"/>
                <a:cs typeface="Times New Roman"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0sheji_linggan_13077829.png"/>
          <p:cNvPicPr>
            <a:picLocks noChangeAspect="1"/>
          </p:cNvPicPr>
          <p:nvPr/>
        </p:nvPicPr>
        <p:blipFill>
          <a:blip r:embed="rId2" cstate="print"/>
          <a:srcRect l="2237" t="17778" r="8442" b="14141"/>
          <a:stretch>
            <a:fillRect/>
          </a:stretch>
        </p:blipFill>
        <p:spPr>
          <a:xfrm>
            <a:off x="290946" y="346363"/>
            <a:ext cx="11042115" cy="6011620"/>
          </a:xfrm>
          <a:prstGeom prst="rect">
            <a:avLst/>
          </a:prstGeom>
        </p:spPr>
      </p:pic>
      <p:sp>
        <p:nvSpPr>
          <p:cNvPr id="5" name="文本框 1"/>
          <p:cNvSpPr txBox="1"/>
          <p:nvPr/>
        </p:nvSpPr>
        <p:spPr>
          <a:xfrm>
            <a:off x="3477492" y="2687164"/>
            <a:ext cx="6580909" cy="830997"/>
          </a:xfrm>
          <a:prstGeom prst="rect">
            <a:avLst/>
          </a:prstGeom>
          <a:noFill/>
          <a:ln w="38100">
            <a:noFill/>
          </a:ln>
        </p:spPr>
        <p:txBody>
          <a:bodyPr wrap="square" rtlCol="0">
            <a:spAutoFit/>
          </a:bodyPr>
          <a:lstStyle/>
          <a:p>
            <a:r>
              <a:rPr lang="zh-CN" altLang="en-US" sz="4800" b="1" smtClean="0">
                <a:solidFill>
                  <a:schemeClr val="accent2">
                    <a:lumMod val="75000"/>
                  </a:schemeClr>
                </a:solidFill>
                <a:latin typeface="楷体" pitchFamily="49" charset="-122"/>
                <a:ea typeface="楷体" pitchFamily="49" charset="-122"/>
              </a:rPr>
              <a:t>“花”具有怎样的精神？</a:t>
            </a:r>
            <a:endParaRPr lang="zh-CN" altLang="en-US" sz="4800" b="1" smtClean="0">
              <a:solidFill>
                <a:schemeClr val="accent2">
                  <a:lumMod val="75000"/>
                </a:schemeClr>
              </a:solidFill>
              <a:latin typeface="楷体" pitchFamily="49" charset="-122"/>
              <a:ea typeface="楷体" pitchFamily="49" charset="-122"/>
              <a:sym typeface="+mn-ea"/>
            </a:endParaRPr>
          </a:p>
        </p:txBody>
      </p:sp>
      <p:sp>
        <p:nvSpPr>
          <p:cNvPr id="8" name="文本框 1"/>
          <p:cNvSpPr txBox="1"/>
          <p:nvPr/>
        </p:nvSpPr>
        <p:spPr>
          <a:xfrm>
            <a:off x="2549237" y="3753963"/>
            <a:ext cx="8243454" cy="2123658"/>
          </a:xfrm>
          <a:prstGeom prst="rect">
            <a:avLst/>
          </a:prstGeom>
          <a:noFill/>
          <a:ln w="38100">
            <a:noFill/>
          </a:ln>
        </p:spPr>
        <p:txBody>
          <a:bodyPr wrap="square" rtlCol="0">
            <a:spAutoFit/>
          </a:bodyPr>
          <a:lstStyle/>
          <a:p>
            <a:r>
              <a:rPr lang="zh-CN" altLang="en-US" sz="4400" b="1" smtClean="0">
                <a:solidFill>
                  <a:srgbClr val="FF0000"/>
                </a:solidFill>
                <a:latin typeface="楷体" pitchFamily="49" charset="-122"/>
                <a:ea typeface="楷体" pitchFamily="49" charset="-122"/>
              </a:rPr>
              <a:t>    </a:t>
            </a:r>
            <a:r>
              <a:rPr lang="zh-CN" altLang="en-US" sz="4400" b="1" smtClean="0">
                <a:solidFill>
                  <a:srgbClr val="0000FF"/>
                </a:solidFill>
                <a:latin typeface="楷体" pitchFamily="49" charset="-122"/>
                <a:ea typeface="楷体" pitchFamily="49" charset="-122"/>
              </a:rPr>
              <a:t>“花”具有热爱生活，追求光明，不顾影自怜，不孤芳独赏的精神。</a:t>
            </a:r>
            <a:endParaRPr lang="zh-CN" altLang="en-US" sz="4400" b="1">
              <a:solidFill>
                <a:srgbClr val="0000FF"/>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10).jpg"/>
          <p:cNvPicPr>
            <a:picLocks noChangeAspect="1"/>
          </p:cNvPicPr>
          <p:nvPr/>
        </p:nvPicPr>
        <p:blipFill>
          <a:blip r:embed="rId2" cstate="print"/>
          <a:stretch>
            <a:fillRect/>
          </a:stretch>
        </p:blipFill>
        <p:spPr>
          <a:xfrm>
            <a:off x="304801" y="0"/>
            <a:ext cx="11665526" cy="6858000"/>
          </a:xfrm>
          <a:prstGeom prst="rect">
            <a:avLst/>
          </a:prstGeom>
        </p:spPr>
      </p:pic>
      <p:sp>
        <p:nvSpPr>
          <p:cNvPr id="5" name="文本框 1"/>
          <p:cNvSpPr txBox="1"/>
          <p:nvPr/>
        </p:nvSpPr>
        <p:spPr>
          <a:xfrm>
            <a:off x="3906983" y="2022146"/>
            <a:ext cx="4613563" cy="2800767"/>
          </a:xfrm>
          <a:prstGeom prst="rect">
            <a:avLst/>
          </a:prstGeom>
          <a:noFill/>
          <a:ln w="38100">
            <a:noFill/>
          </a:ln>
        </p:spPr>
        <p:txBody>
          <a:bodyPr wrap="square" rtlCol="0">
            <a:spAutoFit/>
          </a:bodyPr>
          <a:lstStyle/>
          <a:p>
            <a:r>
              <a:rPr lang="zh-CN" altLang="en-US" sz="4400" b="1" smtClean="0">
                <a:latin typeface="楷体" pitchFamily="49" charset="-122"/>
                <a:ea typeface="楷体" pitchFamily="49" charset="-122"/>
              </a:rPr>
              <a:t>    题目是“花之歌”，每段中的“我”可否改为“花”？</a:t>
            </a:r>
            <a:endParaRPr lang="zh-CN" altLang="en-US" sz="4400" b="1" smtClean="0">
              <a:solidFill>
                <a:schemeClr val="accent2">
                  <a:lumMod val="75000"/>
                </a:schemeClr>
              </a:solidFill>
              <a:latin typeface="楷体" pitchFamily="49" charset="-122"/>
              <a:ea typeface="楷体" pitchFamily="49"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timg (15).jpg"/>
          <p:cNvPicPr>
            <a:picLocks noChangeAspect="1"/>
          </p:cNvPicPr>
          <p:nvPr/>
        </p:nvPicPr>
        <p:blipFill>
          <a:blip r:embed="rId2" cstate="print"/>
          <a:srcRect l="8788" t="65324" r="35778" b="3434"/>
          <a:stretch>
            <a:fillRect/>
          </a:stretch>
        </p:blipFill>
        <p:spPr>
          <a:xfrm rot="16200000">
            <a:off x="-644236" y="644236"/>
            <a:ext cx="2812473" cy="1524000"/>
          </a:xfrm>
          <a:prstGeom prst="rect">
            <a:avLst/>
          </a:prstGeom>
        </p:spPr>
      </p:pic>
      <p:pic>
        <p:nvPicPr>
          <p:cNvPr id="6" name="图片 5" descr="timg (15).jpg"/>
          <p:cNvPicPr>
            <a:picLocks noChangeAspect="1"/>
          </p:cNvPicPr>
          <p:nvPr/>
        </p:nvPicPr>
        <p:blipFill>
          <a:blip r:embed="rId2" cstate="print"/>
          <a:srcRect l="8788" r="30316" b="33824"/>
          <a:stretch>
            <a:fillRect/>
          </a:stretch>
        </p:blipFill>
        <p:spPr>
          <a:xfrm>
            <a:off x="9698182" y="3629891"/>
            <a:ext cx="2493818" cy="3228109"/>
          </a:xfrm>
          <a:prstGeom prst="rect">
            <a:avLst/>
          </a:prstGeom>
        </p:spPr>
      </p:pic>
      <p:sp>
        <p:nvSpPr>
          <p:cNvPr id="5" name="Text Box 3"/>
          <p:cNvSpPr txBox="1">
            <a:spLocks noChangeArrowheads="1"/>
          </p:cNvSpPr>
          <p:nvPr/>
        </p:nvSpPr>
        <p:spPr bwMode="auto">
          <a:xfrm>
            <a:off x="1274617" y="1059361"/>
            <a:ext cx="9102437" cy="4606389"/>
          </a:xfrm>
          <a:prstGeom prst="rect">
            <a:avLst/>
          </a:prstGeom>
          <a:noFill/>
          <a:ln>
            <a:noFill/>
          </a:ln>
          <a:effectLst/>
          <a:scene3d>
            <a:camera prst="orthographicFront"/>
            <a:lightRig rig="threePt" dir="t"/>
          </a:scene3d>
          <a:sp3d>
            <a:bevelT/>
          </a:sp3d>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lvl="0" algn="just" fontAlgn="base">
              <a:lnSpc>
                <a:spcPts val="4400"/>
              </a:lnSpc>
              <a:spcBef>
                <a:spcPct val="0"/>
              </a:spcBef>
              <a:spcAft>
                <a:spcPct val="0"/>
              </a:spcAft>
              <a:defRPr/>
            </a:pPr>
            <a:r>
              <a:rPr lang="zh-CN" altLang="en-US" sz="3600" b="1" smtClean="0">
                <a:latin typeface="楷体" pitchFamily="49" charset="-122"/>
                <a:ea typeface="楷体" pitchFamily="49" charset="-122"/>
              </a:rPr>
              <a:t>    </a:t>
            </a:r>
            <a:r>
              <a:rPr lang="zh-CN" altLang="en-US" sz="3600" b="1" smtClean="0">
                <a:solidFill>
                  <a:srgbClr val="0000FF"/>
                </a:solidFill>
                <a:latin typeface="楷体" pitchFamily="49" charset="-122"/>
                <a:ea typeface="楷体" pitchFamily="49" charset="-122"/>
                <a:sym typeface="+mn-ea"/>
              </a:rPr>
              <a:t>不能。课文中用第一人称拟人的手法写出了花的心声，这是花在自我歌唱，花的理想与追求也是作者的理想与追求。因此，题目“花之歌”，即“花的歌唱”是与课文内容吻合的。</a:t>
            </a:r>
            <a:endParaRPr lang="en-US" altLang="zh-CN" sz="3600" b="1" smtClean="0">
              <a:solidFill>
                <a:srgbClr val="0000FF"/>
              </a:solidFill>
              <a:latin typeface="楷体" pitchFamily="49" charset="-122"/>
              <a:ea typeface="楷体" pitchFamily="49" charset="-122"/>
              <a:sym typeface="+mn-ea"/>
            </a:endParaRPr>
          </a:p>
          <a:p>
            <a:pPr lvl="0" algn="just" fontAlgn="base">
              <a:lnSpc>
                <a:spcPts val="4400"/>
              </a:lnSpc>
              <a:spcBef>
                <a:spcPct val="0"/>
              </a:spcBef>
              <a:spcAft>
                <a:spcPct val="0"/>
              </a:spcAft>
              <a:defRPr/>
            </a:pPr>
            <a:r>
              <a:rPr lang="en-US" altLang="zh-CN" sz="3600" b="1" smtClean="0">
                <a:solidFill>
                  <a:srgbClr val="0000FF"/>
                </a:solidFill>
                <a:latin typeface="楷体" pitchFamily="49" charset="-122"/>
                <a:ea typeface="楷体" pitchFamily="49" charset="-122"/>
                <a:sym typeface="+mn-ea"/>
              </a:rPr>
              <a:t>    </a:t>
            </a:r>
            <a:r>
              <a:rPr lang="zh-CN" altLang="en-US" sz="3600" b="1" smtClean="0">
                <a:solidFill>
                  <a:srgbClr val="0000FF"/>
                </a:solidFill>
                <a:latin typeface="楷体" pitchFamily="49" charset="-122"/>
                <a:ea typeface="楷体" pitchFamily="49" charset="-122"/>
                <a:sym typeface="+mn-ea"/>
              </a:rPr>
              <a:t>如果把文中的“我”换成“花”，就是作者站在旁观者的立场上客观地写花，这与课文内容是不相符的。</a:t>
            </a:r>
            <a:endParaRPr lang="zh-CN" altLang="en-US" sz="36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248273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timg (3).jpg"/>
          <p:cNvPicPr>
            <a:picLocks noChangeAspect="1"/>
          </p:cNvPicPr>
          <p:nvPr/>
        </p:nvPicPr>
        <p:blipFill>
          <a:blip r:embed="rId2" cstate="print"/>
          <a:stretch>
            <a:fillRect/>
          </a:stretch>
        </p:blipFill>
        <p:spPr>
          <a:xfrm>
            <a:off x="0" y="0"/>
            <a:ext cx="12192000" cy="6858000"/>
          </a:xfrm>
          <a:prstGeom prst="rect">
            <a:avLst/>
          </a:prstGeom>
        </p:spPr>
      </p:pic>
      <p:grpSp>
        <p:nvGrpSpPr>
          <p:cNvPr id="16" name="组合 15"/>
          <p:cNvGrpSpPr/>
          <p:nvPr/>
        </p:nvGrpSpPr>
        <p:grpSpPr>
          <a:xfrm>
            <a:off x="942108" y="457200"/>
            <a:ext cx="10695709" cy="3251190"/>
            <a:chOff x="590843" y="534572"/>
            <a:chExt cx="11601157" cy="3506327"/>
          </a:xfrm>
        </p:grpSpPr>
        <p:pic>
          <p:nvPicPr>
            <p:cNvPr id="11"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843" y="534572"/>
              <a:ext cx="11601157" cy="35063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标题 1"/>
            <p:cNvSpPr txBox="1">
              <a:spLocks/>
            </p:cNvSpPr>
            <p:nvPr/>
          </p:nvSpPr>
          <p:spPr>
            <a:xfrm>
              <a:off x="3369025" y="1224201"/>
              <a:ext cx="6698888" cy="131253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spcAft>
                  <a:spcPts val="0"/>
                </a:spcAft>
              </a:pPr>
              <a:r>
                <a:rPr lang="zh-CN" altLang="en-US" sz="6600" b="1" smtClean="0">
                  <a:solidFill>
                    <a:prstClr val="black"/>
                  </a:solidFill>
                  <a:latin typeface="黑体" panose="02010600030101010101" charset="-122"/>
                  <a:ea typeface="黑体" panose="02010600030101010101" charset="-122"/>
                  <a:cs typeface="黑体" panose="02010600030101010101" charset="-122"/>
                </a:rPr>
                <a:t>花 之 歌</a:t>
              </a:r>
              <a:endParaRPr lang="zh-CN" altLang="en-US" sz="6600" b="1" dirty="0">
                <a:solidFill>
                  <a:prstClr val="black"/>
                </a:solidFill>
                <a:latin typeface="黑体" panose="02010600030101010101" charset="-122"/>
                <a:ea typeface="黑体" panose="02010600030101010101" charset="-122"/>
                <a:cs typeface="黑体" panose="02010600030101010101" charset="-122"/>
              </a:endParaRPr>
            </a:p>
          </p:txBody>
        </p:sp>
        <p:cxnSp>
          <p:nvCxnSpPr>
            <p:cNvPr id="13" name="直接连接符 12"/>
            <p:cNvCxnSpPr/>
            <p:nvPr/>
          </p:nvCxnSpPr>
          <p:spPr>
            <a:xfrm flipV="1">
              <a:off x="1831051" y="2549237"/>
              <a:ext cx="8418271" cy="27708"/>
            </a:xfrm>
            <a:prstGeom prst="line">
              <a:avLst/>
            </a:prstGeom>
            <a:ln w="5715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a:xfrm>
              <a:off x="2424188" y="2328763"/>
              <a:ext cx="748364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zh-CN" altLang="en-US" sz="3200" b="1" smtClean="0">
                  <a:solidFill>
                    <a:prstClr val="black"/>
                  </a:solidFill>
                  <a:latin typeface="黑体" panose="02010600030101010101" charset="-122"/>
                  <a:ea typeface="黑体" panose="02010600030101010101" charset="-122"/>
                  <a:cs typeface="黑体" panose="02010600030101010101" charset="-122"/>
                </a:rPr>
                <a:t>六年级上册</a:t>
              </a:r>
              <a:r>
                <a:rPr lang="en-US" altLang="zh-CN" sz="3200" b="1" smtClean="0">
                  <a:solidFill>
                    <a:prstClr val="black"/>
                  </a:solidFill>
                  <a:latin typeface="黑体"/>
                  <a:ea typeface="黑体"/>
                  <a:cs typeface="黑体" panose="02010600030101010101" charset="-122"/>
                </a:rPr>
                <a:t>﹒</a:t>
              </a:r>
              <a:r>
                <a:rPr lang="zh-CN" altLang="en-US" sz="3200" b="1" smtClean="0">
                  <a:solidFill>
                    <a:prstClr val="black"/>
                  </a:solidFill>
                  <a:latin typeface="黑体"/>
                  <a:ea typeface="黑体"/>
                  <a:cs typeface="黑体" panose="02010600030101010101" charset="-122"/>
                </a:rPr>
                <a:t>第一单元</a:t>
              </a:r>
              <a:endParaRPr lang="zh-CN" altLang="en-US" sz="3200" b="1" dirty="0">
                <a:solidFill>
                  <a:prstClr val="black"/>
                </a:solidFill>
                <a:latin typeface="黑体" panose="02010600030101010101" charset="-122"/>
                <a:ea typeface="黑体" panose="02010600030101010101" charset="-122"/>
                <a:cs typeface="黑体" panose="02010600030101010101" charset="-122"/>
              </a:endParaRPr>
            </a:p>
          </p:txBody>
        </p:sp>
        <p:sp>
          <p:nvSpPr>
            <p:cNvPr id="15" name="椭圆 14"/>
            <p:cNvSpPr/>
            <p:nvPr/>
          </p:nvSpPr>
          <p:spPr>
            <a:xfrm>
              <a:off x="2950147" y="1266721"/>
              <a:ext cx="1289345" cy="1235643"/>
            </a:xfrm>
            <a:prstGeom prst="ellipse">
              <a:avLst/>
            </a:prstGeom>
            <a:solidFill>
              <a:srgbClr val="FFCCFF"/>
            </a:solidFill>
            <a:ln w="12700"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b="1" smtClean="0">
                  <a:solidFill>
                    <a:prstClr val="black"/>
                  </a:solidFill>
                  <a:latin typeface="黑体" panose="02010600030101010101" charset="-122"/>
                  <a:ea typeface="黑体" panose="02010600030101010101" charset="-122"/>
                </a:rPr>
                <a:t>4</a:t>
              </a:r>
              <a:r>
                <a:rPr lang="zh-CN" altLang="en-US" sz="5000" b="1" smtClean="0">
                  <a:solidFill>
                    <a:prstClr val="black"/>
                  </a:solidFill>
                  <a:latin typeface="黑体" panose="02010600030101010101" charset="-122"/>
                  <a:ea typeface="黑体" panose="02010600030101010101" charset="-122"/>
                </a:rPr>
                <a:t>*</a:t>
              </a:r>
              <a:endParaRPr lang="en-US" altLang="zh-CN" sz="5000" b="1" dirty="0">
                <a:solidFill>
                  <a:prstClr val="black"/>
                </a:solidFill>
                <a:latin typeface="黑体" panose="02010600030101010101" charset="-122"/>
                <a:ea typeface="黑体" panose="02010600030101010101"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 name="组合 3"/>
          <p:cNvGrpSpPr/>
          <p:nvPr/>
        </p:nvGrpSpPr>
        <p:grpSpPr>
          <a:xfrm>
            <a:off x="0" y="262115"/>
            <a:ext cx="3261030" cy="1098952"/>
            <a:chOff x="12038" y="331387"/>
            <a:chExt cx="3261030" cy="1098952"/>
          </a:xfrm>
        </p:grpSpPr>
        <p:grpSp>
          <p:nvGrpSpPr>
            <p:cNvPr id="3" name="组合 18"/>
            <p:cNvGrpSpPr/>
            <p:nvPr/>
          </p:nvGrpSpPr>
          <p:grpSpPr>
            <a:xfrm>
              <a:off x="1027310" y="567600"/>
              <a:ext cx="2245758" cy="679269"/>
              <a:chOff x="1938544" y="2511380"/>
              <a:chExt cx="2245758" cy="679269"/>
            </a:xfrm>
          </p:grpSpPr>
          <p:cxnSp>
            <p:nvCxnSpPr>
              <p:cNvPr id="8" name="直接连接符 7"/>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TextBox 3"/>
              <p:cNvSpPr txBox="1">
                <a:spLocks noChangeArrowheads="1"/>
              </p:cNvSpPr>
              <p:nvPr/>
            </p:nvSpPr>
            <p:spPr bwMode="auto">
              <a:xfrm>
                <a:off x="1938544" y="2542905"/>
                <a:ext cx="2245758" cy="5847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spc="500" dirty="0" smtClean="0">
                    <a:latin typeface="黑体" panose="02010609060101010101" pitchFamily="49" charset="-122"/>
                    <a:ea typeface="黑体" panose="02010609060101010101" pitchFamily="49" charset="-122"/>
                  </a:rPr>
                  <a:t>层次梳理</a:t>
                </a:r>
                <a:endParaRPr lang="zh-CN" altLang="en-US" sz="3200" b="1" spc="500" dirty="0">
                  <a:latin typeface="黑体" panose="02010609060101010101" pitchFamily="49" charset="-122"/>
                  <a:ea typeface="黑体" panose="02010609060101010101" pitchFamily="49" charset="-122"/>
                </a:endParaRPr>
              </a:p>
            </p:txBody>
          </p:sp>
          <p:cxnSp>
            <p:nvCxnSpPr>
              <p:cNvPr id="11" name="直接连接符 10"/>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038" y="331387"/>
              <a:ext cx="1051489" cy="1098952"/>
            </a:xfrm>
            <a:prstGeom prst="rect">
              <a:avLst/>
            </a:prstGeom>
          </p:spPr>
        </p:pic>
      </p:grpSp>
      <p:sp>
        <p:nvSpPr>
          <p:cNvPr id="13" name="流程图: 准备 12"/>
          <p:cNvSpPr/>
          <p:nvPr/>
        </p:nvSpPr>
        <p:spPr>
          <a:xfrm>
            <a:off x="158147" y="2941519"/>
            <a:ext cx="1578818" cy="1731818"/>
          </a:xfrm>
          <a:prstGeom prst="flowChartPreparation">
            <a:avLst/>
          </a:prstGeom>
          <a:solidFill>
            <a:srgbClr val="DCD7F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mtClean="0">
                <a:solidFill>
                  <a:schemeClr val="tx1"/>
                </a:solidFill>
                <a:latin typeface="黑体" pitchFamily="49" charset="-122"/>
                <a:ea typeface="黑体" pitchFamily="49" charset="-122"/>
              </a:rPr>
              <a:t>花之歌</a:t>
            </a:r>
            <a:endParaRPr lang="zh-CN" altLang="en-US" sz="3200" dirty="0">
              <a:solidFill>
                <a:schemeClr val="tx1"/>
              </a:solidFill>
              <a:latin typeface="黑体" pitchFamily="49" charset="-122"/>
              <a:ea typeface="黑体" pitchFamily="49" charset="-122"/>
            </a:endParaRPr>
          </a:p>
        </p:txBody>
      </p:sp>
      <p:sp>
        <p:nvSpPr>
          <p:cNvPr id="14" name="AutoShape 2496"/>
          <p:cNvSpPr>
            <a:spLocks/>
          </p:cNvSpPr>
          <p:nvPr/>
        </p:nvSpPr>
        <p:spPr bwMode="auto">
          <a:xfrm>
            <a:off x="1810577" y="1773382"/>
            <a:ext cx="364587" cy="4073236"/>
          </a:xfrm>
          <a:prstGeom prst="leftBrace">
            <a:avLst>
              <a:gd name="adj1" fmla="val 50128"/>
              <a:gd name="adj2" fmla="val 50000"/>
            </a:avLst>
          </a:prstGeom>
          <a:noFill/>
          <a:ln w="38100">
            <a:solidFill>
              <a:srgbClr val="7030A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矩形 14"/>
          <p:cNvSpPr/>
          <p:nvPr/>
        </p:nvSpPr>
        <p:spPr>
          <a:xfrm>
            <a:off x="2206623" y="1482166"/>
            <a:ext cx="2037737" cy="646331"/>
          </a:xfrm>
          <a:prstGeom prst="rect">
            <a:avLst/>
          </a:prstGeom>
          <a:solidFill>
            <a:schemeClr val="accent4">
              <a:lumMod val="60000"/>
              <a:lumOff val="40000"/>
            </a:schemeClr>
          </a:solidFill>
        </p:spPr>
        <p:txBody>
          <a:bodyPr wrap="none">
            <a:spAutoFit/>
          </a:bodyPr>
          <a:lstStyle/>
          <a:p>
            <a:r>
              <a:rPr lang="zh-CN" altLang="en-US" sz="3600" b="1" smtClean="0">
                <a:latin typeface="楷体" pitchFamily="49" charset="-122"/>
                <a:ea typeface="楷体" pitchFamily="49" charset="-122"/>
              </a:rPr>
              <a:t>花的生长</a:t>
            </a:r>
            <a:endParaRPr lang="zh-CN" altLang="en-US" sz="3600" b="1" dirty="0">
              <a:latin typeface="楷体" pitchFamily="49" charset="-122"/>
              <a:ea typeface="楷体" pitchFamily="49" charset="-122"/>
            </a:endParaRPr>
          </a:p>
        </p:txBody>
      </p:sp>
      <p:sp>
        <p:nvSpPr>
          <p:cNvPr id="16" name="矩形 15"/>
          <p:cNvSpPr/>
          <p:nvPr/>
        </p:nvSpPr>
        <p:spPr>
          <a:xfrm>
            <a:off x="2228220" y="3393268"/>
            <a:ext cx="2037737" cy="646331"/>
          </a:xfrm>
          <a:prstGeom prst="rect">
            <a:avLst/>
          </a:prstGeom>
          <a:solidFill>
            <a:srgbClr val="FDDFF5"/>
          </a:solidFill>
        </p:spPr>
        <p:txBody>
          <a:bodyPr wrap="none">
            <a:spAutoFit/>
          </a:bodyPr>
          <a:lstStyle/>
          <a:p>
            <a:r>
              <a:rPr lang="zh-CN" altLang="en-US" sz="3600" b="1" smtClean="0">
                <a:latin typeface="楷体" pitchFamily="49" charset="-122"/>
                <a:ea typeface="楷体" pitchFamily="49" charset="-122"/>
              </a:rPr>
              <a:t>花的生活</a:t>
            </a:r>
            <a:endParaRPr lang="zh-CN" altLang="en-US" sz="3600" b="1" dirty="0">
              <a:latin typeface="楷体" pitchFamily="49" charset="-122"/>
              <a:ea typeface="楷体" pitchFamily="49" charset="-122"/>
            </a:endParaRPr>
          </a:p>
        </p:txBody>
      </p:sp>
      <p:sp>
        <p:nvSpPr>
          <p:cNvPr id="18" name="AutoShape 2496"/>
          <p:cNvSpPr>
            <a:spLocks/>
          </p:cNvSpPr>
          <p:nvPr/>
        </p:nvSpPr>
        <p:spPr bwMode="auto">
          <a:xfrm>
            <a:off x="4306523" y="1044298"/>
            <a:ext cx="293186" cy="1449521"/>
          </a:xfrm>
          <a:prstGeom prst="leftBrace">
            <a:avLst>
              <a:gd name="adj1" fmla="val 50128"/>
              <a:gd name="adj2" fmla="val 50000"/>
            </a:avLst>
          </a:prstGeom>
          <a:noFill/>
          <a:ln w="38100">
            <a:solidFill>
              <a:srgbClr val="7030A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4537039" y="770697"/>
            <a:ext cx="2964273" cy="646331"/>
          </a:xfrm>
          <a:prstGeom prst="rect">
            <a:avLst/>
          </a:prstGeom>
          <a:noFill/>
        </p:spPr>
        <p:txBody>
          <a:bodyPr wrap="none">
            <a:spAutoFit/>
          </a:bodyPr>
          <a:lstStyle/>
          <a:p>
            <a:r>
              <a:rPr lang="zh-CN" altLang="en-US" sz="3600" b="1" smtClean="0">
                <a:latin typeface="楷体" pitchFamily="49" charset="-122"/>
                <a:ea typeface="楷体" pitchFamily="49" charset="-122"/>
              </a:rPr>
              <a:t>大自然的话语</a:t>
            </a:r>
            <a:endParaRPr lang="zh-CN" altLang="en-US" sz="3600" b="1" dirty="0">
              <a:latin typeface="楷体" pitchFamily="49" charset="-122"/>
              <a:ea typeface="楷体" pitchFamily="49" charset="-122"/>
            </a:endParaRPr>
          </a:p>
        </p:txBody>
      </p:sp>
      <p:sp>
        <p:nvSpPr>
          <p:cNvPr id="21" name="矩形 20"/>
          <p:cNvSpPr/>
          <p:nvPr/>
        </p:nvSpPr>
        <p:spPr>
          <a:xfrm>
            <a:off x="4560268" y="1390075"/>
            <a:ext cx="1111202" cy="646331"/>
          </a:xfrm>
          <a:prstGeom prst="rect">
            <a:avLst/>
          </a:prstGeom>
          <a:noFill/>
        </p:spPr>
        <p:txBody>
          <a:bodyPr wrap="none">
            <a:spAutoFit/>
          </a:bodyPr>
          <a:lstStyle/>
          <a:p>
            <a:r>
              <a:rPr lang="zh-CN" altLang="en-US" sz="3600" b="1" smtClean="0">
                <a:latin typeface="楷体" pitchFamily="49" charset="-122"/>
                <a:ea typeface="楷体" pitchFamily="49" charset="-122"/>
              </a:rPr>
              <a:t>星星</a:t>
            </a:r>
            <a:endParaRPr lang="zh-CN" altLang="en-US" sz="3600" b="1" dirty="0">
              <a:latin typeface="楷体" pitchFamily="49" charset="-122"/>
              <a:ea typeface="楷体" pitchFamily="49" charset="-122"/>
            </a:endParaRPr>
          </a:p>
        </p:txBody>
      </p:sp>
      <p:sp>
        <p:nvSpPr>
          <p:cNvPr id="25" name="矩形 24"/>
          <p:cNvSpPr/>
          <p:nvPr/>
        </p:nvSpPr>
        <p:spPr>
          <a:xfrm>
            <a:off x="4610387" y="3988212"/>
            <a:ext cx="5378740" cy="1200329"/>
          </a:xfrm>
          <a:prstGeom prst="rect">
            <a:avLst/>
          </a:prstGeom>
          <a:noFill/>
        </p:spPr>
        <p:txBody>
          <a:bodyPr wrap="square">
            <a:spAutoFit/>
          </a:bodyPr>
          <a:lstStyle/>
          <a:p>
            <a:r>
              <a:rPr lang="zh-CN" altLang="en-US" sz="3600" b="1" smtClean="0">
                <a:latin typeface="楷体" pitchFamily="49" charset="-122"/>
                <a:ea typeface="楷体" pitchFamily="49" charset="-122"/>
              </a:rPr>
              <a:t>原野上、清风中、微睡时、醒来时</a:t>
            </a:r>
            <a:endParaRPr lang="zh-CN" altLang="en-US" sz="3600" b="1" dirty="0">
              <a:latin typeface="楷体" pitchFamily="49" charset="-122"/>
              <a:ea typeface="楷体" pitchFamily="49" charset="-122"/>
            </a:endParaRPr>
          </a:p>
        </p:txBody>
      </p:sp>
      <p:sp>
        <p:nvSpPr>
          <p:cNvPr id="26" name="矩形 25"/>
          <p:cNvSpPr/>
          <p:nvPr/>
        </p:nvSpPr>
        <p:spPr>
          <a:xfrm>
            <a:off x="4627908" y="2690366"/>
            <a:ext cx="3890809" cy="646331"/>
          </a:xfrm>
          <a:prstGeom prst="rect">
            <a:avLst/>
          </a:prstGeom>
          <a:noFill/>
        </p:spPr>
        <p:txBody>
          <a:bodyPr wrap="none">
            <a:spAutoFit/>
          </a:bodyPr>
          <a:lstStyle/>
          <a:p>
            <a:r>
              <a:rPr lang="zh-CN" altLang="en-US" sz="3600" b="1" smtClean="0">
                <a:latin typeface="楷体" pitchFamily="49" charset="-122"/>
                <a:ea typeface="楷体" pitchFamily="49" charset="-122"/>
              </a:rPr>
              <a:t>礼品、冠冕、祭献</a:t>
            </a:r>
            <a:endParaRPr lang="zh-CN" altLang="en-US" sz="3600" b="1" dirty="0">
              <a:latin typeface="楷体" pitchFamily="49" charset="-122"/>
              <a:ea typeface="楷体" pitchFamily="49" charset="-122"/>
            </a:endParaRPr>
          </a:p>
        </p:txBody>
      </p:sp>
      <p:sp>
        <p:nvSpPr>
          <p:cNvPr id="27" name="矩形 26"/>
          <p:cNvSpPr/>
          <p:nvPr/>
        </p:nvSpPr>
        <p:spPr>
          <a:xfrm>
            <a:off x="4591642" y="3338680"/>
            <a:ext cx="4354077" cy="646331"/>
          </a:xfrm>
          <a:prstGeom prst="rect">
            <a:avLst/>
          </a:prstGeom>
          <a:noFill/>
        </p:spPr>
        <p:txBody>
          <a:bodyPr wrap="none">
            <a:spAutoFit/>
          </a:bodyPr>
          <a:lstStyle/>
          <a:p>
            <a:r>
              <a:rPr lang="zh-CN" altLang="en-US" sz="3600" b="1" smtClean="0">
                <a:latin typeface="楷体" pitchFamily="49" charset="-122"/>
                <a:ea typeface="楷体" pitchFamily="49" charset="-122"/>
              </a:rPr>
              <a:t>晨风携手、群鸟相伴</a:t>
            </a:r>
            <a:endParaRPr lang="zh-CN" altLang="en-US" sz="3600" b="1" dirty="0">
              <a:latin typeface="楷体" pitchFamily="49" charset="-122"/>
              <a:ea typeface="楷体" pitchFamily="49" charset="-122"/>
            </a:endParaRPr>
          </a:p>
        </p:txBody>
      </p:sp>
      <p:sp>
        <p:nvSpPr>
          <p:cNvPr id="28" name="矩形 27"/>
          <p:cNvSpPr/>
          <p:nvPr/>
        </p:nvSpPr>
        <p:spPr>
          <a:xfrm>
            <a:off x="4540707" y="2041647"/>
            <a:ext cx="2501006" cy="646331"/>
          </a:xfrm>
          <a:prstGeom prst="rect">
            <a:avLst/>
          </a:prstGeom>
          <a:noFill/>
        </p:spPr>
        <p:txBody>
          <a:bodyPr wrap="none">
            <a:spAutoFit/>
          </a:bodyPr>
          <a:lstStyle/>
          <a:p>
            <a:r>
              <a:rPr lang="zh-CN" altLang="en-US" sz="3600" b="1" smtClean="0">
                <a:latin typeface="楷体" pitchFamily="49" charset="-122"/>
                <a:ea typeface="楷体" pitchFamily="49" charset="-122"/>
              </a:rPr>
              <a:t>诸元素之女</a:t>
            </a:r>
            <a:endParaRPr lang="zh-CN" altLang="en-US" sz="3600" b="1" dirty="0">
              <a:latin typeface="楷体" pitchFamily="49" charset="-122"/>
              <a:ea typeface="楷体" pitchFamily="49" charset="-122"/>
            </a:endParaRPr>
          </a:p>
        </p:txBody>
      </p:sp>
      <p:sp>
        <p:nvSpPr>
          <p:cNvPr id="33" name="AutoShape 2496"/>
          <p:cNvSpPr>
            <a:spLocks/>
          </p:cNvSpPr>
          <p:nvPr/>
        </p:nvSpPr>
        <p:spPr bwMode="auto">
          <a:xfrm flipH="1">
            <a:off x="10293926" y="1052946"/>
            <a:ext cx="323175" cy="5098471"/>
          </a:xfrm>
          <a:prstGeom prst="leftBrace">
            <a:avLst>
              <a:gd name="adj1" fmla="val 50128"/>
              <a:gd name="adj2" fmla="val 50000"/>
            </a:avLst>
          </a:prstGeom>
          <a:noFill/>
          <a:ln w="38100">
            <a:solidFill>
              <a:srgbClr val="7030A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AutoShape 2496"/>
          <p:cNvSpPr>
            <a:spLocks/>
          </p:cNvSpPr>
          <p:nvPr/>
        </p:nvSpPr>
        <p:spPr bwMode="auto">
          <a:xfrm>
            <a:off x="4361941" y="2983934"/>
            <a:ext cx="293186" cy="1449521"/>
          </a:xfrm>
          <a:prstGeom prst="leftBrace">
            <a:avLst>
              <a:gd name="adj1" fmla="val 50128"/>
              <a:gd name="adj2" fmla="val 50000"/>
            </a:avLst>
          </a:prstGeom>
          <a:noFill/>
          <a:ln w="38100">
            <a:solidFill>
              <a:srgbClr val="7030A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2255930" y="5498765"/>
            <a:ext cx="2037737" cy="646331"/>
          </a:xfrm>
          <a:prstGeom prst="rect">
            <a:avLst/>
          </a:prstGeom>
          <a:solidFill>
            <a:srgbClr val="A3E6FB"/>
          </a:solidFill>
        </p:spPr>
        <p:txBody>
          <a:bodyPr wrap="none">
            <a:spAutoFit/>
          </a:bodyPr>
          <a:lstStyle/>
          <a:p>
            <a:r>
              <a:rPr lang="zh-CN" altLang="en-US" sz="3600" b="1" smtClean="0">
                <a:latin typeface="楷体" pitchFamily="49" charset="-122"/>
                <a:ea typeface="楷体" pitchFamily="49" charset="-122"/>
              </a:rPr>
              <a:t>花的追求</a:t>
            </a:r>
            <a:endParaRPr lang="zh-CN" altLang="en-US" sz="3600" b="1" dirty="0">
              <a:latin typeface="楷体" pitchFamily="49" charset="-122"/>
              <a:ea typeface="楷体" pitchFamily="49" charset="-122"/>
            </a:endParaRPr>
          </a:p>
        </p:txBody>
      </p:sp>
      <p:sp>
        <p:nvSpPr>
          <p:cNvPr id="31" name="AutoShape 2496"/>
          <p:cNvSpPr>
            <a:spLocks/>
          </p:cNvSpPr>
          <p:nvPr/>
        </p:nvSpPr>
        <p:spPr bwMode="auto">
          <a:xfrm>
            <a:off x="4417360" y="5450044"/>
            <a:ext cx="223913" cy="770647"/>
          </a:xfrm>
          <a:prstGeom prst="leftBrace">
            <a:avLst>
              <a:gd name="adj1" fmla="val 50128"/>
              <a:gd name="adj2" fmla="val 50000"/>
            </a:avLst>
          </a:prstGeom>
          <a:noFill/>
          <a:ln w="38100">
            <a:solidFill>
              <a:srgbClr val="7030A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4606312" y="5134880"/>
            <a:ext cx="2037737" cy="646331"/>
          </a:xfrm>
          <a:prstGeom prst="rect">
            <a:avLst/>
          </a:prstGeom>
          <a:noFill/>
        </p:spPr>
        <p:txBody>
          <a:bodyPr wrap="none">
            <a:spAutoFit/>
          </a:bodyPr>
          <a:lstStyle/>
          <a:p>
            <a:r>
              <a:rPr lang="zh-CN" altLang="en-US" sz="3600" b="1" smtClean="0">
                <a:latin typeface="楷体" pitchFamily="49" charset="-122"/>
                <a:ea typeface="楷体" pitchFamily="49" charset="-122"/>
              </a:rPr>
              <a:t>向往光明</a:t>
            </a:r>
            <a:endParaRPr lang="zh-CN" altLang="en-US" sz="3600" b="1" dirty="0">
              <a:latin typeface="楷体" pitchFamily="49" charset="-122"/>
              <a:ea typeface="楷体" pitchFamily="49" charset="-122"/>
            </a:endParaRPr>
          </a:p>
        </p:txBody>
      </p:sp>
      <p:sp>
        <p:nvSpPr>
          <p:cNvPr id="36" name="矩形 35"/>
          <p:cNvSpPr/>
          <p:nvPr/>
        </p:nvSpPr>
        <p:spPr>
          <a:xfrm>
            <a:off x="4643396" y="5754258"/>
            <a:ext cx="5743880" cy="646331"/>
          </a:xfrm>
          <a:prstGeom prst="rect">
            <a:avLst/>
          </a:prstGeom>
          <a:noFill/>
        </p:spPr>
        <p:txBody>
          <a:bodyPr wrap="none">
            <a:spAutoFit/>
          </a:bodyPr>
          <a:lstStyle/>
          <a:p>
            <a:r>
              <a:rPr lang="zh-CN" altLang="en-US" sz="3600" b="1" smtClean="0">
                <a:latin typeface="楷体" pitchFamily="49" charset="-122"/>
                <a:ea typeface="楷体" pitchFamily="49" charset="-122"/>
              </a:rPr>
              <a:t>从不顾影自怜、不孤芳自赏</a:t>
            </a:r>
            <a:endParaRPr lang="zh-CN" altLang="en-US" sz="3600" b="1" dirty="0">
              <a:latin typeface="楷体" pitchFamily="49" charset="-122"/>
              <a:ea typeface="楷体" pitchFamily="49" charset="-122"/>
            </a:endParaRPr>
          </a:p>
        </p:txBody>
      </p:sp>
      <p:sp>
        <p:nvSpPr>
          <p:cNvPr id="39" name="TextBox 38"/>
          <p:cNvSpPr txBox="1"/>
          <p:nvPr/>
        </p:nvSpPr>
        <p:spPr>
          <a:xfrm>
            <a:off x="10637498" y="2466110"/>
            <a:ext cx="861774" cy="2410690"/>
          </a:xfrm>
          <a:prstGeom prst="rect">
            <a:avLst/>
          </a:prstGeom>
          <a:noFill/>
        </p:spPr>
        <p:txBody>
          <a:bodyPr vert="eaVert" wrap="square" rtlCol="0">
            <a:spAutoFit/>
          </a:bodyPr>
          <a:lstStyle/>
          <a:p>
            <a:r>
              <a:rPr lang="zh-CN" altLang="en-US" sz="4400" b="1" smtClean="0">
                <a:solidFill>
                  <a:srgbClr val="FF0000"/>
                </a:solidFill>
                <a:latin typeface="楷体" pitchFamily="49" charset="-122"/>
                <a:ea typeface="楷体" pitchFamily="49" charset="-122"/>
              </a:rPr>
              <a:t>借花寓人</a:t>
            </a:r>
            <a:endParaRPr lang="zh-CN" altLang="en-US" sz="4400" b="1">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1000" fill="hold"/>
                                        <p:tgtEl>
                                          <p:spTgt spid="15"/>
                                        </p:tgtEl>
                                        <p:attrNameLst>
                                          <p:attrName>ppt_w</p:attrName>
                                        </p:attrNameLst>
                                      </p:cBhvr>
                                      <p:tavLst>
                                        <p:tav tm="0">
                                          <p:val>
                                            <p:strVal val="#ppt_w*0.70"/>
                                          </p:val>
                                        </p:tav>
                                        <p:tav tm="100000">
                                          <p:val>
                                            <p:strVal val="#ppt_w"/>
                                          </p:val>
                                        </p:tav>
                                      </p:tavLst>
                                    </p:anim>
                                    <p:anim calcmode="lin" valueType="num">
                                      <p:cBhvr>
                                        <p:cTn id="21" dur="1000" fill="hold"/>
                                        <p:tgtEl>
                                          <p:spTgt spid="15"/>
                                        </p:tgtEl>
                                        <p:attrNameLst>
                                          <p:attrName>ppt_h</p:attrName>
                                        </p:attrNameLst>
                                      </p:cBhvr>
                                      <p:tavLst>
                                        <p:tav tm="0">
                                          <p:val>
                                            <p:strVal val="#ppt_h"/>
                                          </p:val>
                                        </p:tav>
                                        <p:tav tm="100000">
                                          <p:val>
                                            <p:strVal val="#ppt_h"/>
                                          </p:val>
                                        </p:tav>
                                      </p:tavLst>
                                    </p:anim>
                                    <p:animEffect transition="in" filter="fade">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strVal val="#ppt_w*0.70"/>
                                          </p:val>
                                        </p:tav>
                                        <p:tav tm="100000">
                                          <p:val>
                                            <p:strVal val="#ppt_w"/>
                                          </p:val>
                                        </p:tav>
                                      </p:tavLst>
                                    </p:anim>
                                    <p:anim calcmode="lin" valueType="num">
                                      <p:cBhvr>
                                        <p:cTn id="28" dur="1000" fill="hold"/>
                                        <p:tgtEl>
                                          <p:spTgt spid="18"/>
                                        </p:tgtEl>
                                        <p:attrNameLst>
                                          <p:attrName>ppt_h</p:attrName>
                                        </p:attrNameLst>
                                      </p:cBhvr>
                                      <p:tavLst>
                                        <p:tav tm="0">
                                          <p:val>
                                            <p:strVal val="#ppt_h"/>
                                          </p:val>
                                        </p:tav>
                                        <p:tav tm="100000">
                                          <p:val>
                                            <p:strVal val="#ppt_h"/>
                                          </p:val>
                                        </p:tav>
                                      </p:tavLst>
                                    </p:anim>
                                    <p:animEffect transition="in" filter="fade">
                                      <p:cBhvr>
                                        <p:cTn id="29" dur="1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0" fill="hold"/>
                                        <p:tgtEl>
                                          <p:spTgt spid="20"/>
                                        </p:tgtEl>
                                        <p:attrNameLst>
                                          <p:attrName>ppt_w</p:attrName>
                                        </p:attrNameLst>
                                      </p:cBhvr>
                                      <p:tavLst>
                                        <p:tav tm="0">
                                          <p:val>
                                            <p:strVal val="#ppt_w*0.70"/>
                                          </p:val>
                                        </p:tav>
                                        <p:tav tm="100000">
                                          <p:val>
                                            <p:strVal val="#ppt_w"/>
                                          </p:val>
                                        </p:tav>
                                      </p:tavLst>
                                    </p:anim>
                                    <p:anim calcmode="lin" valueType="num">
                                      <p:cBhvr>
                                        <p:cTn id="35" dur="1000" fill="hold"/>
                                        <p:tgtEl>
                                          <p:spTgt spid="20"/>
                                        </p:tgtEl>
                                        <p:attrNameLst>
                                          <p:attrName>ppt_h</p:attrName>
                                        </p:attrNameLst>
                                      </p:cBhvr>
                                      <p:tavLst>
                                        <p:tav tm="0">
                                          <p:val>
                                            <p:strVal val="#ppt_h"/>
                                          </p:val>
                                        </p:tav>
                                        <p:tav tm="100000">
                                          <p:val>
                                            <p:strVal val="#ppt_h"/>
                                          </p:val>
                                        </p:tav>
                                      </p:tavLst>
                                    </p:anim>
                                    <p:animEffect transition="in" filter="fade">
                                      <p:cBhvr>
                                        <p:cTn id="36" dur="10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ppt_w</p:attrName>
                                        </p:attrNameLst>
                                      </p:cBhvr>
                                      <p:tavLst>
                                        <p:tav tm="0">
                                          <p:val>
                                            <p:strVal val="#ppt_w*0.70"/>
                                          </p:val>
                                        </p:tav>
                                        <p:tav tm="100000">
                                          <p:val>
                                            <p:strVal val="#ppt_w"/>
                                          </p:val>
                                        </p:tav>
                                      </p:tavLst>
                                    </p:anim>
                                    <p:anim calcmode="lin" valueType="num">
                                      <p:cBhvr>
                                        <p:cTn id="42" dur="1000" fill="hold"/>
                                        <p:tgtEl>
                                          <p:spTgt spid="21"/>
                                        </p:tgtEl>
                                        <p:attrNameLst>
                                          <p:attrName>ppt_h</p:attrName>
                                        </p:attrNameLst>
                                      </p:cBhvr>
                                      <p:tavLst>
                                        <p:tav tm="0">
                                          <p:val>
                                            <p:strVal val="#ppt_h"/>
                                          </p:val>
                                        </p:tav>
                                        <p:tav tm="100000">
                                          <p:val>
                                            <p:strVal val="#ppt_h"/>
                                          </p:val>
                                        </p:tav>
                                      </p:tavLst>
                                    </p:anim>
                                    <p:animEffect transition="in" filter="fade">
                                      <p:cBhvr>
                                        <p:cTn id="43" dur="10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0.70"/>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strVal val="#ppt_w*0.70"/>
                                          </p:val>
                                        </p:tav>
                                        <p:tav tm="100000">
                                          <p:val>
                                            <p:strVal val="#ppt_w"/>
                                          </p:val>
                                        </p:tav>
                                      </p:tavLst>
                                    </p:anim>
                                    <p:anim calcmode="lin" valueType="num">
                                      <p:cBhvr>
                                        <p:cTn id="56" dur="1000" fill="hold"/>
                                        <p:tgtEl>
                                          <p:spTgt spid="16"/>
                                        </p:tgtEl>
                                        <p:attrNameLst>
                                          <p:attrName>ppt_h</p:attrName>
                                        </p:attrNameLst>
                                      </p:cBhvr>
                                      <p:tavLst>
                                        <p:tav tm="0">
                                          <p:val>
                                            <p:strVal val="#ppt_h"/>
                                          </p:val>
                                        </p:tav>
                                        <p:tav tm="100000">
                                          <p:val>
                                            <p:strVal val="#ppt_h"/>
                                          </p:val>
                                        </p:tav>
                                      </p:tavLst>
                                    </p:anim>
                                    <p:animEffect transition="in" filter="fade">
                                      <p:cBhvr>
                                        <p:cTn id="57" dur="1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55"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1000" fill="hold"/>
                                        <p:tgtEl>
                                          <p:spTgt spid="29"/>
                                        </p:tgtEl>
                                        <p:attrNameLst>
                                          <p:attrName>ppt_w</p:attrName>
                                        </p:attrNameLst>
                                      </p:cBhvr>
                                      <p:tavLst>
                                        <p:tav tm="0">
                                          <p:val>
                                            <p:strVal val="#ppt_w*0.70"/>
                                          </p:val>
                                        </p:tav>
                                        <p:tav tm="100000">
                                          <p:val>
                                            <p:strVal val="#ppt_w"/>
                                          </p:val>
                                        </p:tav>
                                      </p:tavLst>
                                    </p:anim>
                                    <p:anim calcmode="lin" valueType="num">
                                      <p:cBhvr>
                                        <p:cTn id="63" dur="1000" fill="hold"/>
                                        <p:tgtEl>
                                          <p:spTgt spid="29"/>
                                        </p:tgtEl>
                                        <p:attrNameLst>
                                          <p:attrName>ppt_h</p:attrName>
                                        </p:attrNameLst>
                                      </p:cBhvr>
                                      <p:tavLst>
                                        <p:tav tm="0">
                                          <p:val>
                                            <p:strVal val="#ppt_h"/>
                                          </p:val>
                                        </p:tav>
                                        <p:tav tm="100000">
                                          <p:val>
                                            <p:strVal val="#ppt_h"/>
                                          </p:val>
                                        </p:tav>
                                      </p:tavLst>
                                    </p:anim>
                                    <p:animEffect transition="in" filter="fade">
                                      <p:cBhvr>
                                        <p:cTn id="64" dur="1000"/>
                                        <p:tgtEl>
                                          <p:spTgt spid="29"/>
                                        </p:tgtEl>
                                      </p:cBhvr>
                                    </p:animEffect>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1000" fill="hold"/>
                                        <p:tgtEl>
                                          <p:spTgt spid="26"/>
                                        </p:tgtEl>
                                        <p:attrNameLst>
                                          <p:attrName>ppt_w</p:attrName>
                                        </p:attrNameLst>
                                      </p:cBhvr>
                                      <p:tavLst>
                                        <p:tav tm="0">
                                          <p:val>
                                            <p:strVal val="#ppt_w*0.70"/>
                                          </p:val>
                                        </p:tav>
                                        <p:tav tm="100000">
                                          <p:val>
                                            <p:strVal val="#ppt_w"/>
                                          </p:val>
                                        </p:tav>
                                      </p:tavLst>
                                    </p:anim>
                                    <p:anim calcmode="lin" valueType="num">
                                      <p:cBhvr>
                                        <p:cTn id="70" dur="1000" fill="hold"/>
                                        <p:tgtEl>
                                          <p:spTgt spid="26"/>
                                        </p:tgtEl>
                                        <p:attrNameLst>
                                          <p:attrName>ppt_h</p:attrName>
                                        </p:attrNameLst>
                                      </p:cBhvr>
                                      <p:tavLst>
                                        <p:tav tm="0">
                                          <p:val>
                                            <p:strVal val="#ppt_h"/>
                                          </p:val>
                                        </p:tav>
                                        <p:tav tm="100000">
                                          <p:val>
                                            <p:strVal val="#ppt_h"/>
                                          </p:val>
                                        </p:tav>
                                      </p:tavLst>
                                    </p:anim>
                                    <p:animEffect transition="in" filter="fade">
                                      <p:cBhvr>
                                        <p:cTn id="71" dur="100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55" presetClass="entr" presetSubtype="0"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1000" fill="hold"/>
                                        <p:tgtEl>
                                          <p:spTgt spid="27"/>
                                        </p:tgtEl>
                                        <p:attrNameLst>
                                          <p:attrName>ppt_w</p:attrName>
                                        </p:attrNameLst>
                                      </p:cBhvr>
                                      <p:tavLst>
                                        <p:tav tm="0">
                                          <p:val>
                                            <p:strVal val="#ppt_w*0.70"/>
                                          </p:val>
                                        </p:tav>
                                        <p:tav tm="100000">
                                          <p:val>
                                            <p:strVal val="#ppt_w"/>
                                          </p:val>
                                        </p:tav>
                                      </p:tavLst>
                                    </p:anim>
                                    <p:anim calcmode="lin" valueType="num">
                                      <p:cBhvr>
                                        <p:cTn id="77" dur="1000" fill="hold"/>
                                        <p:tgtEl>
                                          <p:spTgt spid="27"/>
                                        </p:tgtEl>
                                        <p:attrNameLst>
                                          <p:attrName>ppt_h</p:attrName>
                                        </p:attrNameLst>
                                      </p:cBhvr>
                                      <p:tavLst>
                                        <p:tav tm="0">
                                          <p:val>
                                            <p:strVal val="#ppt_h"/>
                                          </p:val>
                                        </p:tav>
                                        <p:tav tm="100000">
                                          <p:val>
                                            <p:strVal val="#ppt_h"/>
                                          </p:val>
                                        </p:tav>
                                      </p:tavLst>
                                    </p:anim>
                                    <p:animEffect transition="in" filter="fade">
                                      <p:cBhvr>
                                        <p:cTn id="78" dur="10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55"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p:cTn id="83" dur="1000" fill="hold"/>
                                        <p:tgtEl>
                                          <p:spTgt spid="25"/>
                                        </p:tgtEl>
                                        <p:attrNameLst>
                                          <p:attrName>ppt_w</p:attrName>
                                        </p:attrNameLst>
                                      </p:cBhvr>
                                      <p:tavLst>
                                        <p:tav tm="0">
                                          <p:val>
                                            <p:strVal val="#ppt_w*0.70"/>
                                          </p:val>
                                        </p:tav>
                                        <p:tav tm="100000">
                                          <p:val>
                                            <p:strVal val="#ppt_w"/>
                                          </p:val>
                                        </p:tav>
                                      </p:tavLst>
                                    </p:anim>
                                    <p:anim calcmode="lin" valueType="num">
                                      <p:cBhvr>
                                        <p:cTn id="84" dur="1000" fill="hold"/>
                                        <p:tgtEl>
                                          <p:spTgt spid="25"/>
                                        </p:tgtEl>
                                        <p:attrNameLst>
                                          <p:attrName>ppt_h</p:attrName>
                                        </p:attrNameLst>
                                      </p:cBhvr>
                                      <p:tavLst>
                                        <p:tav tm="0">
                                          <p:val>
                                            <p:strVal val="#ppt_h"/>
                                          </p:val>
                                        </p:tav>
                                        <p:tav tm="100000">
                                          <p:val>
                                            <p:strVal val="#ppt_h"/>
                                          </p:val>
                                        </p:tav>
                                      </p:tavLst>
                                    </p:anim>
                                    <p:animEffect transition="in" filter="fade">
                                      <p:cBhvr>
                                        <p:cTn id="85" dur="1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55" presetClass="entr" presetSubtype="0"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p:cTn id="90" dur="1000" fill="hold"/>
                                        <p:tgtEl>
                                          <p:spTgt spid="30"/>
                                        </p:tgtEl>
                                        <p:attrNameLst>
                                          <p:attrName>ppt_w</p:attrName>
                                        </p:attrNameLst>
                                      </p:cBhvr>
                                      <p:tavLst>
                                        <p:tav tm="0">
                                          <p:val>
                                            <p:strVal val="#ppt_w*0.70"/>
                                          </p:val>
                                        </p:tav>
                                        <p:tav tm="100000">
                                          <p:val>
                                            <p:strVal val="#ppt_w"/>
                                          </p:val>
                                        </p:tav>
                                      </p:tavLst>
                                    </p:anim>
                                    <p:anim calcmode="lin" valueType="num">
                                      <p:cBhvr>
                                        <p:cTn id="91" dur="1000" fill="hold"/>
                                        <p:tgtEl>
                                          <p:spTgt spid="30"/>
                                        </p:tgtEl>
                                        <p:attrNameLst>
                                          <p:attrName>ppt_h</p:attrName>
                                        </p:attrNameLst>
                                      </p:cBhvr>
                                      <p:tavLst>
                                        <p:tav tm="0">
                                          <p:val>
                                            <p:strVal val="#ppt_h"/>
                                          </p:val>
                                        </p:tav>
                                        <p:tav tm="100000">
                                          <p:val>
                                            <p:strVal val="#ppt_h"/>
                                          </p:val>
                                        </p:tav>
                                      </p:tavLst>
                                    </p:anim>
                                    <p:animEffect transition="in" filter="fade">
                                      <p:cBhvr>
                                        <p:cTn id="92" dur="10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55" presetClass="entr" presetSubtype="0"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1000" fill="hold"/>
                                        <p:tgtEl>
                                          <p:spTgt spid="31"/>
                                        </p:tgtEl>
                                        <p:attrNameLst>
                                          <p:attrName>ppt_w</p:attrName>
                                        </p:attrNameLst>
                                      </p:cBhvr>
                                      <p:tavLst>
                                        <p:tav tm="0">
                                          <p:val>
                                            <p:strVal val="#ppt_w*0.70"/>
                                          </p:val>
                                        </p:tav>
                                        <p:tav tm="100000">
                                          <p:val>
                                            <p:strVal val="#ppt_w"/>
                                          </p:val>
                                        </p:tav>
                                      </p:tavLst>
                                    </p:anim>
                                    <p:anim calcmode="lin" valueType="num">
                                      <p:cBhvr>
                                        <p:cTn id="98" dur="1000" fill="hold"/>
                                        <p:tgtEl>
                                          <p:spTgt spid="31"/>
                                        </p:tgtEl>
                                        <p:attrNameLst>
                                          <p:attrName>ppt_h</p:attrName>
                                        </p:attrNameLst>
                                      </p:cBhvr>
                                      <p:tavLst>
                                        <p:tav tm="0">
                                          <p:val>
                                            <p:strVal val="#ppt_h"/>
                                          </p:val>
                                        </p:tav>
                                        <p:tav tm="100000">
                                          <p:val>
                                            <p:strVal val="#ppt_h"/>
                                          </p:val>
                                        </p:tav>
                                      </p:tavLst>
                                    </p:anim>
                                    <p:animEffect transition="in" filter="fade">
                                      <p:cBhvr>
                                        <p:cTn id="99" dur="1000"/>
                                        <p:tgtEl>
                                          <p:spTgt spid="31"/>
                                        </p:tgtEl>
                                      </p:cBhvr>
                                    </p:animEffect>
                                  </p:childTnLst>
                                </p:cTn>
                              </p:par>
                            </p:childTnLst>
                          </p:cTn>
                        </p:par>
                      </p:childTnLst>
                    </p:cTn>
                  </p:par>
                  <p:par>
                    <p:cTn id="100" fill="hold">
                      <p:stCondLst>
                        <p:cond delay="indefinite"/>
                      </p:stCondLst>
                      <p:childTnLst>
                        <p:par>
                          <p:cTn id="101" fill="hold">
                            <p:stCondLst>
                              <p:cond delay="0"/>
                            </p:stCondLst>
                            <p:childTnLst>
                              <p:par>
                                <p:cTn id="102" presetID="55" presetClass="entr" presetSubtype="0" fill="hold" grpId="0" nodeType="clickEffect">
                                  <p:stCondLst>
                                    <p:cond delay="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1000" fill="hold"/>
                                        <p:tgtEl>
                                          <p:spTgt spid="32"/>
                                        </p:tgtEl>
                                        <p:attrNameLst>
                                          <p:attrName>ppt_w</p:attrName>
                                        </p:attrNameLst>
                                      </p:cBhvr>
                                      <p:tavLst>
                                        <p:tav tm="0">
                                          <p:val>
                                            <p:strVal val="#ppt_w*0.70"/>
                                          </p:val>
                                        </p:tav>
                                        <p:tav tm="100000">
                                          <p:val>
                                            <p:strVal val="#ppt_w"/>
                                          </p:val>
                                        </p:tav>
                                      </p:tavLst>
                                    </p:anim>
                                    <p:anim calcmode="lin" valueType="num">
                                      <p:cBhvr>
                                        <p:cTn id="105" dur="1000" fill="hold"/>
                                        <p:tgtEl>
                                          <p:spTgt spid="32"/>
                                        </p:tgtEl>
                                        <p:attrNameLst>
                                          <p:attrName>ppt_h</p:attrName>
                                        </p:attrNameLst>
                                      </p:cBhvr>
                                      <p:tavLst>
                                        <p:tav tm="0">
                                          <p:val>
                                            <p:strVal val="#ppt_h"/>
                                          </p:val>
                                        </p:tav>
                                        <p:tav tm="100000">
                                          <p:val>
                                            <p:strVal val="#ppt_h"/>
                                          </p:val>
                                        </p:tav>
                                      </p:tavLst>
                                    </p:anim>
                                    <p:animEffect transition="in" filter="fade">
                                      <p:cBhvr>
                                        <p:cTn id="106" dur="1000"/>
                                        <p:tgtEl>
                                          <p:spTgt spid="32"/>
                                        </p:tgtEl>
                                      </p:cBhvr>
                                    </p:animEffect>
                                  </p:childTnLst>
                                </p:cTn>
                              </p:par>
                            </p:childTnLst>
                          </p:cTn>
                        </p:par>
                      </p:childTnLst>
                    </p:cTn>
                  </p:par>
                  <p:par>
                    <p:cTn id="107" fill="hold">
                      <p:stCondLst>
                        <p:cond delay="indefinite"/>
                      </p:stCondLst>
                      <p:childTnLst>
                        <p:par>
                          <p:cTn id="108" fill="hold">
                            <p:stCondLst>
                              <p:cond delay="0"/>
                            </p:stCondLst>
                            <p:childTnLst>
                              <p:par>
                                <p:cTn id="109" presetID="55" presetClass="entr" presetSubtype="0" fill="hold" grpId="0" nodeType="click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1000" fill="hold"/>
                                        <p:tgtEl>
                                          <p:spTgt spid="36"/>
                                        </p:tgtEl>
                                        <p:attrNameLst>
                                          <p:attrName>ppt_w</p:attrName>
                                        </p:attrNameLst>
                                      </p:cBhvr>
                                      <p:tavLst>
                                        <p:tav tm="0">
                                          <p:val>
                                            <p:strVal val="#ppt_w*0.70"/>
                                          </p:val>
                                        </p:tav>
                                        <p:tav tm="100000">
                                          <p:val>
                                            <p:strVal val="#ppt_w"/>
                                          </p:val>
                                        </p:tav>
                                      </p:tavLst>
                                    </p:anim>
                                    <p:anim calcmode="lin" valueType="num">
                                      <p:cBhvr>
                                        <p:cTn id="112" dur="1000" fill="hold"/>
                                        <p:tgtEl>
                                          <p:spTgt spid="36"/>
                                        </p:tgtEl>
                                        <p:attrNameLst>
                                          <p:attrName>ppt_h</p:attrName>
                                        </p:attrNameLst>
                                      </p:cBhvr>
                                      <p:tavLst>
                                        <p:tav tm="0">
                                          <p:val>
                                            <p:strVal val="#ppt_h"/>
                                          </p:val>
                                        </p:tav>
                                        <p:tav tm="100000">
                                          <p:val>
                                            <p:strVal val="#ppt_h"/>
                                          </p:val>
                                        </p:tav>
                                      </p:tavLst>
                                    </p:anim>
                                    <p:animEffect transition="in" filter="fade">
                                      <p:cBhvr>
                                        <p:cTn id="113" dur="1000"/>
                                        <p:tgtEl>
                                          <p:spTgt spid="36"/>
                                        </p:tgtEl>
                                      </p:cBhvr>
                                    </p:animEffect>
                                  </p:childTnLst>
                                </p:cTn>
                              </p:par>
                            </p:childTnLst>
                          </p:cTn>
                        </p:par>
                      </p:childTnLst>
                    </p:cTn>
                  </p:par>
                  <p:par>
                    <p:cTn id="114" fill="hold">
                      <p:stCondLst>
                        <p:cond delay="indefinite"/>
                      </p:stCondLst>
                      <p:childTnLst>
                        <p:par>
                          <p:cTn id="115" fill="hold">
                            <p:stCondLst>
                              <p:cond delay="0"/>
                            </p:stCondLst>
                            <p:childTnLst>
                              <p:par>
                                <p:cTn id="116" presetID="55" presetClass="entr" presetSubtype="0" fill="hold" grpId="0" nodeType="clickEffect">
                                  <p:stCondLst>
                                    <p:cond delay="0"/>
                                  </p:stCondLst>
                                  <p:childTnLst>
                                    <p:set>
                                      <p:cBhvr>
                                        <p:cTn id="117" dur="1" fill="hold">
                                          <p:stCondLst>
                                            <p:cond delay="0"/>
                                          </p:stCondLst>
                                        </p:cTn>
                                        <p:tgtEl>
                                          <p:spTgt spid="33"/>
                                        </p:tgtEl>
                                        <p:attrNameLst>
                                          <p:attrName>style.visibility</p:attrName>
                                        </p:attrNameLst>
                                      </p:cBhvr>
                                      <p:to>
                                        <p:strVal val="visible"/>
                                      </p:to>
                                    </p:set>
                                    <p:anim calcmode="lin" valueType="num">
                                      <p:cBhvr>
                                        <p:cTn id="118" dur="1000" fill="hold"/>
                                        <p:tgtEl>
                                          <p:spTgt spid="33"/>
                                        </p:tgtEl>
                                        <p:attrNameLst>
                                          <p:attrName>ppt_w</p:attrName>
                                        </p:attrNameLst>
                                      </p:cBhvr>
                                      <p:tavLst>
                                        <p:tav tm="0">
                                          <p:val>
                                            <p:strVal val="#ppt_w*0.70"/>
                                          </p:val>
                                        </p:tav>
                                        <p:tav tm="100000">
                                          <p:val>
                                            <p:strVal val="#ppt_w"/>
                                          </p:val>
                                        </p:tav>
                                      </p:tavLst>
                                    </p:anim>
                                    <p:anim calcmode="lin" valueType="num">
                                      <p:cBhvr>
                                        <p:cTn id="119" dur="1000" fill="hold"/>
                                        <p:tgtEl>
                                          <p:spTgt spid="33"/>
                                        </p:tgtEl>
                                        <p:attrNameLst>
                                          <p:attrName>ppt_h</p:attrName>
                                        </p:attrNameLst>
                                      </p:cBhvr>
                                      <p:tavLst>
                                        <p:tav tm="0">
                                          <p:val>
                                            <p:strVal val="#ppt_h"/>
                                          </p:val>
                                        </p:tav>
                                        <p:tav tm="100000">
                                          <p:val>
                                            <p:strVal val="#ppt_h"/>
                                          </p:val>
                                        </p:tav>
                                      </p:tavLst>
                                    </p:anim>
                                    <p:animEffect transition="in" filter="fade">
                                      <p:cBhvr>
                                        <p:cTn id="120" dur="1000"/>
                                        <p:tgtEl>
                                          <p:spTgt spid="33"/>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grpId="0" nodeType="click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wipe(up)">
                                      <p:cBhvr>
                                        <p:cTn id="12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8" grpId="0" animBg="1"/>
      <p:bldP spid="20" grpId="0"/>
      <p:bldP spid="21" grpId="0"/>
      <p:bldP spid="25" grpId="0"/>
      <p:bldP spid="26" grpId="0"/>
      <p:bldP spid="27" grpId="0"/>
      <p:bldP spid="28" grpId="0"/>
      <p:bldP spid="33" grpId="0" animBg="1"/>
      <p:bldP spid="29" grpId="0" animBg="1"/>
      <p:bldP spid="30" grpId="0" animBg="1"/>
      <p:bldP spid="31" grpId="0" animBg="1"/>
      <p:bldP spid="32" grpId="0"/>
      <p:bldP spid="36"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135082" y="206733"/>
            <a:ext cx="3137986" cy="1115717"/>
            <a:chOff x="135082" y="206733"/>
            <a:chExt cx="3137986" cy="1115717"/>
          </a:xfrm>
        </p:grpSpPr>
        <p:grpSp>
          <p:nvGrpSpPr>
            <p:cNvPr id="7" name="组合 6"/>
            <p:cNvGrpSpPr/>
            <p:nvPr/>
          </p:nvGrpSpPr>
          <p:grpSpPr>
            <a:xfrm>
              <a:off x="1027310" y="567600"/>
              <a:ext cx="2245758" cy="679269"/>
              <a:chOff x="1938544" y="2511380"/>
              <a:chExt cx="2245758" cy="679269"/>
            </a:xfrm>
          </p:grpSpPr>
          <p:cxnSp>
            <p:nvCxnSpPr>
              <p:cNvPr id="9" name="直接连接符 8"/>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1" name="TextBox 3"/>
              <p:cNvSpPr txBox="1">
                <a:spLocks noChangeArrowheads="1"/>
              </p:cNvSpPr>
              <p:nvPr/>
            </p:nvSpPr>
            <p:spPr bwMode="auto">
              <a:xfrm>
                <a:off x="1938544" y="2542905"/>
                <a:ext cx="2245758" cy="5847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spc="500" smtClean="0">
                    <a:solidFill>
                      <a:srgbClr val="000000"/>
                    </a:solidFill>
                    <a:latin typeface="黑体" panose="02010609060101010101" pitchFamily="49" charset="-122"/>
                    <a:ea typeface="黑体" panose="02010609060101010101" pitchFamily="49" charset="-122"/>
                  </a:rPr>
                  <a:t>图解课文</a:t>
                </a:r>
                <a:endParaRPr lang="zh-CN" altLang="en-US" sz="3200" b="1" spc="500" dirty="0">
                  <a:solidFill>
                    <a:srgbClr val="000000"/>
                  </a:solidFill>
                  <a:latin typeface="黑体" panose="02010609060101010101" pitchFamily="49" charset="-122"/>
                  <a:ea typeface="黑体" panose="02010609060101010101" pitchFamily="49" charset="-122"/>
                </a:endParaRPr>
              </a:p>
            </p:txBody>
          </p:sp>
          <p:cxnSp>
            <p:nvCxnSpPr>
              <p:cNvPr id="14" name="直接连接符 13"/>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082" y="206733"/>
              <a:ext cx="900074" cy="1115717"/>
            </a:xfrm>
            <a:prstGeom prst="rect">
              <a:avLst/>
            </a:prstGeom>
          </p:spPr>
        </p:pic>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4677"/>
            <a:ext cx="12192000" cy="4274726"/>
          </a:xfrm>
          <a:prstGeom prst="rect">
            <a:avLst/>
          </a:prstGeom>
        </p:spPr>
      </p:pic>
    </p:spTree>
    <p:extLst>
      <p:ext uri="{BB962C8B-B14F-4D97-AF65-F5344CB8AC3E}">
        <p14:creationId xmlns:p14="http://schemas.microsoft.com/office/powerpoint/2010/main" val="2789527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636130769873508157588.jpg"/>
          <p:cNvPicPr>
            <a:picLocks noChangeAspect="1"/>
          </p:cNvPicPr>
          <p:nvPr/>
        </p:nvPicPr>
        <p:blipFill>
          <a:blip r:embed="rId2" cstate="print"/>
          <a:stretch>
            <a:fillRect/>
          </a:stretch>
        </p:blipFill>
        <p:spPr>
          <a:xfrm>
            <a:off x="-1" y="-1"/>
            <a:ext cx="12192001" cy="6866659"/>
          </a:xfrm>
          <a:prstGeom prst="rect">
            <a:avLst/>
          </a:prstGeom>
        </p:spPr>
      </p:pic>
      <p:sp>
        <p:nvSpPr>
          <p:cNvPr id="11" name="流程图: 可选过程 10"/>
          <p:cNvSpPr/>
          <p:nvPr/>
        </p:nvSpPr>
        <p:spPr>
          <a:xfrm>
            <a:off x="928254" y="1684498"/>
            <a:ext cx="10789775" cy="3926593"/>
          </a:xfrm>
          <a:prstGeom prst="flowChartAlternateProcess">
            <a:avLst/>
          </a:prstGeom>
          <a:solidFill>
            <a:schemeClr val="bg1">
              <a:alpha val="64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2" name="内容占位符 2">
            <a:extLst>
              <a:ext uri="{FF2B5EF4-FFF2-40B4-BE49-F238E27FC236}">
                <a16:creationId xmlns="" xmlns:a16="http://schemas.microsoft.com/office/drawing/2014/main" id="{23A9FB09-3CDF-4302-988B-7BEAD5D09A53}"/>
              </a:ext>
            </a:extLst>
          </p:cNvPr>
          <p:cNvSpPr>
            <a:spLocks noGrp="1"/>
          </p:cNvSpPr>
          <p:nvPr>
            <p:ph idx="1"/>
          </p:nvPr>
        </p:nvSpPr>
        <p:spPr>
          <a:xfrm>
            <a:off x="1068541" y="1924474"/>
            <a:ext cx="10515600" cy="3922144"/>
          </a:xfrm>
        </p:spPr>
        <p:txBody>
          <a:bodyPr>
            <a:normAutofit fontScale="85000" lnSpcReduction="10000"/>
          </a:bodyPr>
          <a:lstStyle/>
          <a:p>
            <a:pPr marL="0" indent="0">
              <a:buNone/>
            </a:pPr>
            <a:r>
              <a:rPr lang="en-US" altLang="zh-CN" sz="4000" b="1">
                <a:solidFill>
                  <a:schemeClr val="accent1"/>
                </a:solidFill>
                <a:latin typeface="楷体" panose="02010609060101010101" pitchFamily="49" charset="-122"/>
                <a:ea typeface="楷体" panose="02010609060101010101" pitchFamily="49" charset="-122"/>
              </a:rPr>
              <a:t>   </a:t>
            </a:r>
            <a:r>
              <a:rPr lang="en-US" altLang="zh-CN" sz="4000" b="1" smtClean="0">
                <a:solidFill>
                  <a:srgbClr val="0000FF"/>
                </a:solidFill>
                <a:latin typeface="楷体" panose="02010609060101010101" pitchFamily="49" charset="-122"/>
                <a:ea typeface="楷体" panose="02010609060101010101" pitchFamily="49" charset="-122"/>
              </a:rPr>
              <a:t>《</a:t>
            </a:r>
            <a:r>
              <a:rPr lang="zh-CN" altLang="en-US" sz="4000" b="1" smtClean="0">
                <a:solidFill>
                  <a:srgbClr val="0000FF"/>
                </a:solidFill>
                <a:latin typeface="楷体" panose="02010609060101010101" pitchFamily="49" charset="-122"/>
                <a:ea typeface="楷体" panose="02010609060101010101" pitchFamily="49" charset="-122"/>
              </a:rPr>
              <a:t>花之歌</a:t>
            </a:r>
            <a:r>
              <a:rPr lang="en-US" altLang="zh-CN" sz="4000" b="1" smtClean="0">
                <a:solidFill>
                  <a:srgbClr val="0000FF"/>
                </a:solidFill>
                <a:latin typeface="楷体" panose="02010609060101010101" pitchFamily="49" charset="-122"/>
                <a:ea typeface="楷体" panose="02010609060101010101" pitchFamily="49" charset="-122"/>
              </a:rPr>
              <a:t>》</a:t>
            </a:r>
            <a:r>
              <a:rPr lang="zh-CN" altLang="en-US" sz="4000" b="1" smtClean="0">
                <a:solidFill>
                  <a:srgbClr val="0000FF"/>
                </a:solidFill>
                <a:latin typeface="楷体" panose="02010609060101010101" pitchFamily="49" charset="-122"/>
                <a:ea typeface="楷体" panose="02010609060101010101" pitchFamily="49" charset="-122"/>
              </a:rPr>
              <a:t>中，作者以第一人称“我”的口吻写出了花的心声，用诗一样的语言表达了对花的欣赏和赞美之情。这篇文章看似写花，实为写人。诗人正是利用花这种大自然的语言，来寄托自己的伟大情操，同时也号召我们要“仰望高空，对光明心驰神往”，“不顾影自怜，也不孤芳自赏”。</a:t>
            </a:r>
            <a:endParaRPr lang="zh-CN" altLang="en-US" sz="4000" b="1" dirty="0">
              <a:solidFill>
                <a:srgbClr val="0000FF"/>
              </a:solidFill>
              <a:latin typeface="楷体" panose="02010609060101010101" pitchFamily="49" charset="-122"/>
              <a:ea typeface="楷体" panose="02010609060101010101" pitchFamily="49" charset="-122"/>
            </a:endParaRPr>
          </a:p>
        </p:txBody>
      </p:sp>
      <p:grpSp>
        <p:nvGrpSpPr>
          <p:cNvPr id="30" name="组合 29"/>
          <p:cNvGrpSpPr/>
          <p:nvPr/>
        </p:nvGrpSpPr>
        <p:grpSpPr>
          <a:xfrm>
            <a:off x="0" y="-235527"/>
            <a:ext cx="3726805" cy="1745673"/>
            <a:chOff x="0" y="0"/>
            <a:chExt cx="3726805" cy="1745673"/>
          </a:xfrm>
        </p:grpSpPr>
        <p:grpSp>
          <p:nvGrpSpPr>
            <p:cNvPr id="15" name="组合 14"/>
            <p:cNvGrpSpPr/>
            <p:nvPr/>
          </p:nvGrpSpPr>
          <p:grpSpPr>
            <a:xfrm>
              <a:off x="1481047" y="516800"/>
              <a:ext cx="2245758" cy="679269"/>
              <a:chOff x="1938544" y="2511380"/>
              <a:chExt cx="2245758" cy="679269"/>
            </a:xfrm>
          </p:grpSpPr>
          <p:cxnSp>
            <p:nvCxnSpPr>
              <p:cNvPr id="17" name="直接连接符 16"/>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9" name="TextBox 3"/>
              <p:cNvSpPr txBox="1">
                <a:spLocks noChangeArrowheads="1"/>
              </p:cNvSpPr>
              <p:nvPr/>
            </p:nvSpPr>
            <p:spPr bwMode="auto">
              <a:xfrm>
                <a:off x="1938544" y="2542905"/>
                <a:ext cx="2245758" cy="5847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3200" b="1" spc="500" dirty="0" smtClean="0">
                    <a:solidFill>
                      <a:schemeClr val="bg1"/>
                    </a:solidFill>
                    <a:latin typeface="黑体" panose="02010600030101010101" pitchFamily="2" charset="-122"/>
                    <a:ea typeface="黑体" panose="02010600030101010101" pitchFamily="2" charset="-122"/>
                  </a:rPr>
                  <a:t>主旨归纳</a:t>
                </a:r>
                <a:endParaRPr lang="zh-CN" altLang="en-US" sz="3200" b="1" spc="500" dirty="0">
                  <a:solidFill>
                    <a:schemeClr val="bg1"/>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25" name="图片 24" descr="timg (8).jpg"/>
            <p:cNvPicPr>
              <a:picLocks noChangeAspect="1"/>
            </p:cNvPicPr>
            <p:nvPr/>
          </p:nvPicPr>
          <p:blipFill>
            <a:blip r:embed="rId3" cstate="print">
              <a:clrChange>
                <a:clrFrom>
                  <a:srgbClr val="F6F6F6"/>
                </a:clrFrom>
                <a:clrTo>
                  <a:srgbClr val="F6F6F6">
                    <a:alpha val="0"/>
                  </a:srgbClr>
                </a:clrTo>
              </a:clrChange>
            </a:blip>
            <a:stretch>
              <a:fillRect/>
            </a:stretch>
          </p:blipFill>
          <p:spPr>
            <a:xfrm>
              <a:off x="0" y="0"/>
              <a:ext cx="1742991" cy="1745673"/>
            </a:xfrm>
            <a:prstGeom prst="rect">
              <a:avLst/>
            </a:prstGeom>
          </p:spPr>
        </p:pic>
      </p:grpSp>
    </p:spTree>
    <p:extLst>
      <p:ext uri="{BB962C8B-B14F-4D97-AF65-F5344CB8AC3E}">
        <p14:creationId xmlns:p14="http://schemas.microsoft.com/office/powerpoint/2010/main" val="1128052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0"/>
          <p:cNvGrpSpPr>
            <a:grpSpLocks/>
          </p:cNvGrpSpPr>
          <p:nvPr/>
        </p:nvGrpSpPr>
        <p:grpSpPr bwMode="auto">
          <a:xfrm>
            <a:off x="69851" y="173567"/>
            <a:ext cx="3202516" cy="1234017"/>
            <a:chOff x="70047" y="173893"/>
            <a:chExt cx="3203021" cy="1233082"/>
          </a:xfrm>
        </p:grpSpPr>
        <p:grpSp>
          <p:nvGrpSpPr>
            <p:cNvPr id="7" name="组合 15"/>
            <p:cNvGrpSpPr>
              <a:grpSpLocks/>
            </p:cNvGrpSpPr>
            <p:nvPr/>
          </p:nvGrpSpPr>
          <p:grpSpPr bwMode="auto">
            <a:xfrm>
              <a:off x="1026931" y="567295"/>
              <a:ext cx="2246137" cy="678936"/>
              <a:chOff x="1938165" y="2511075"/>
              <a:chExt cx="2246137" cy="678936"/>
            </a:xfrm>
          </p:grpSpPr>
          <p:cxnSp>
            <p:nvCxnSpPr>
              <p:cNvPr id="9" name="直接连接符 8"/>
              <p:cNvCxnSpPr/>
              <p:nvPr/>
            </p:nvCxnSpPr>
            <p:spPr>
              <a:xfrm>
                <a:off x="1965686" y="2511075"/>
                <a:ext cx="1875662"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974154" y="3190011"/>
                <a:ext cx="1875662"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1938165" y="2542802"/>
                <a:ext cx="2246137" cy="584332"/>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3200" b="1" spc="500">
                    <a:solidFill>
                      <a:prstClr val="black"/>
                    </a:solidFill>
                    <a:latin typeface="黑体" panose="02010609060101010101" pitchFamily="49" charset="-122"/>
                    <a:ea typeface="黑体" panose="02010609060101010101" pitchFamily="49" charset="-122"/>
                    <a:sym typeface="+mn-ea"/>
                  </a:rPr>
                  <a:t>拓展延伸</a:t>
                </a:r>
                <a:endParaRPr lang="zh-CN" altLang="en-US" sz="3200" b="1" spc="500" dirty="0">
                  <a:solidFill>
                    <a:prstClr val="black"/>
                  </a:solidFill>
                  <a:latin typeface="黑体" panose="02010609060101010101" pitchFamily="49" charset="-122"/>
                  <a:ea typeface="黑体" panose="02010609060101010101" pitchFamily="49" charset="-122"/>
                  <a:sym typeface="+mn-ea"/>
                </a:endParaRPr>
              </a:p>
            </p:txBody>
          </p:sp>
          <p:cxnSp>
            <p:nvCxnSpPr>
              <p:cNvPr id="13" name="直接连接符 12"/>
              <p:cNvCxnSpPr/>
              <p:nvPr/>
            </p:nvCxnSpPr>
            <p:spPr>
              <a:xfrm>
                <a:off x="3830764" y="2511075"/>
                <a:ext cx="309082" cy="3341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849816" y="2828334"/>
                <a:ext cx="268860" cy="36167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8" name="图片 16"/>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047" y="173893"/>
              <a:ext cx="1042365" cy="12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28"/>
          <p:cNvSpPr txBox="1">
            <a:spLocks noChangeArrowheads="1"/>
          </p:cNvSpPr>
          <p:nvPr/>
        </p:nvSpPr>
        <p:spPr bwMode="auto">
          <a:xfrm>
            <a:off x="1108363" y="2418057"/>
            <a:ext cx="9365673"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600" b="1" smtClean="0">
                <a:solidFill>
                  <a:srgbClr val="FF0000"/>
                </a:solidFill>
                <a:latin typeface="黑体" panose="02010609060101010101" pitchFamily="49" charset="-122"/>
                <a:ea typeface="黑体" panose="02010609060101010101" pitchFamily="49" charset="-122"/>
              </a:rPr>
              <a:t>    请找出课文和“阅读链接”中想象奇特的地方，和同学交流。</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 xmlns:a16="http://schemas.microsoft.com/office/drawing/2014/main" id="{F684612A-56A1-4595-9CCE-6CC673FF536C}"/>
              </a:ext>
            </a:extLst>
          </p:cNvPr>
          <p:cNvSpPr>
            <a:spLocks noGrp="1"/>
          </p:cNvSpPr>
          <p:nvPr>
            <p:ph idx="1"/>
          </p:nvPr>
        </p:nvSpPr>
        <p:spPr>
          <a:xfrm>
            <a:off x="738219" y="2464587"/>
            <a:ext cx="10807890" cy="3548285"/>
          </a:xfrm>
        </p:spPr>
        <p:txBody>
          <a:bodyPr>
            <a:noAutofit/>
          </a:bodyPr>
          <a:lstStyle/>
          <a:p>
            <a:pPr>
              <a:buNone/>
            </a:pPr>
            <a:r>
              <a:rPr lang="zh-CN" altLang="en-US" sz="3600" b="1" smtClean="0">
                <a:solidFill>
                  <a:srgbClr val="0000FF"/>
                </a:solidFill>
                <a:latin typeface="楷体" panose="02010609060101010101" pitchFamily="49" charset="-122"/>
                <a:ea typeface="楷体" panose="02010609060101010101" pitchFamily="49" charset="-122"/>
              </a:rPr>
              <a:t>     </a:t>
            </a:r>
            <a:r>
              <a:rPr lang="en-US" altLang="zh-CN"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啊！风</a:t>
            </a:r>
            <a:r>
              <a:rPr lang="en-US" altLang="zh-CN"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采用</a:t>
            </a:r>
            <a:r>
              <a:rPr lang="zh-CN" altLang="en-US" sz="3600" b="1" u="sng" smtClean="0">
                <a:solidFill>
                  <a:srgbClr val="FF0000"/>
                </a:solidFill>
                <a:latin typeface="楷体" panose="02010609060101010101" pitchFamily="49" charset="-122"/>
                <a:ea typeface="楷体" panose="02010609060101010101" pitchFamily="49" charset="-122"/>
              </a:rPr>
              <a:t>拟人</a:t>
            </a:r>
            <a:r>
              <a:rPr lang="zh-CN" altLang="en-US" sz="3600" b="1" smtClean="0">
                <a:solidFill>
                  <a:srgbClr val="0000FF"/>
                </a:solidFill>
                <a:latin typeface="楷体" panose="02010609060101010101" pitchFamily="49" charset="-122"/>
                <a:ea typeface="楷体" panose="02010609060101010101" pitchFamily="49" charset="-122"/>
              </a:rPr>
              <a:t>的修辞手法，运用</a:t>
            </a:r>
            <a:r>
              <a:rPr lang="zh-CN" altLang="en-US" sz="3600" b="1" u="sng" smtClean="0">
                <a:solidFill>
                  <a:srgbClr val="FF0000"/>
                </a:solidFill>
                <a:latin typeface="楷体" panose="02010609060101010101" pitchFamily="49" charset="-122"/>
                <a:ea typeface="楷体" panose="02010609060101010101" pitchFamily="49" charset="-122"/>
              </a:rPr>
              <a:t>第二人称</a:t>
            </a:r>
            <a:r>
              <a:rPr lang="zh-CN" altLang="en-US" sz="3600" b="1" smtClean="0">
                <a:solidFill>
                  <a:srgbClr val="0000FF"/>
                </a:solidFill>
                <a:latin typeface="楷体" panose="02010609060101010101" pitchFamily="49" charset="-122"/>
                <a:ea typeface="楷体" panose="02010609060101010101" pitchFamily="49" charset="-122"/>
              </a:rPr>
              <a:t>，写出了风</a:t>
            </a:r>
            <a:r>
              <a:rPr lang="zh-CN" altLang="en-US" sz="3600" b="1" u="sng" smtClean="0">
                <a:solidFill>
                  <a:srgbClr val="FF0000"/>
                </a:solidFill>
                <a:latin typeface="楷体" panose="02010609060101010101" pitchFamily="49" charset="-122"/>
                <a:ea typeface="楷体" panose="02010609060101010101" pitchFamily="49" charset="-122"/>
              </a:rPr>
              <a:t>可感而不可见</a:t>
            </a:r>
            <a:r>
              <a:rPr lang="zh-CN" altLang="en-US" sz="3600" b="1" smtClean="0">
                <a:solidFill>
                  <a:srgbClr val="0000FF"/>
                </a:solidFill>
                <a:latin typeface="楷体" panose="02010609060101010101" pitchFamily="49" charset="-122"/>
                <a:ea typeface="楷体" panose="02010609060101010101" pitchFamily="49" charset="-122"/>
              </a:rPr>
              <a:t>的特点，展现了风的变化，表达了对风的赞美。另外</a:t>
            </a:r>
            <a:r>
              <a:rPr lang="en-US" altLang="zh-CN"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啊！风</a:t>
            </a:r>
            <a:r>
              <a:rPr lang="en-US" altLang="zh-CN"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和</a:t>
            </a:r>
            <a:r>
              <a:rPr lang="en-US" altLang="zh-CN"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花之歌</a:t>
            </a:r>
            <a:r>
              <a:rPr lang="en-US" altLang="zh-CN"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一样，也采用了</a:t>
            </a:r>
            <a:r>
              <a:rPr lang="zh-CN" altLang="en-US" sz="3600" b="1" u="sng" smtClean="0">
                <a:solidFill>
                  <a:srgbClr val="FF0000"/>
                </a:solidFill>
                <a:latin typeface="楷体" panose="02010609060101010101" pitchFamily="49" charset="-122"/>
                <a:ea typeface="楷体" panose="02010609060101010101" pitchFamily="49" charset="-122"/>
              </a:rPr>
              <a:t>借物喻人</a:t>
            </a:r>
            <a:r>
              <a:rPr lang="zh-CN" altLang="en-US" sz="3600" b="1" smtClean="0">
                <a:solidFill>
                  <a:srgbClr val="0000FF"/>
                </a:solidFill>
                <a:latin typeface="楷体" panose="02010609060101010101" pitchFamily="49" charset="-122"/>
                <a:ea typeface="楷体" panose="02010609060101010101" pitchFamily="49" charset="-122"/>
              </a:rPr>
              <a:t>的手法，表面写风，实则写人。诗人正是抓住风的特点，来赞美“对下层弱者显得和蔼可亲，对倨傲的强者则威风凛凛”的高贵品质。</a:t>
            </a:r>
            <a:endParaRPr lang="en-US" altLang="zh-CN" b="1" dirty="0">
              <a:solidFill>
                <a:srgbClr val="0000FF"/>
              </a:solidFill>
              <a:latin typeface="楷体" panose="02010609060101010101" pitchFamily="49" charset="-122"/>
              <a:ea typeface="楷体" panose="02010609060101010101" pitchFamily="49" charset="-122"/>
            </a:endParaRPr>
          </a:p>
        </p:txBody>
      </p:sp>
      <p:grpSp>
        <p:nvGrpSpPr>
          <p:cNvPr id="14" name="组合 13"/>
          <p:cNvGrpSpPr/>
          <p:nvPr/>
        </p:nvGrpSpPr>
        <p:grpSpPr>
          <a:xfrm>
            <a:off x="2743200" y="360218"/>
            <a:ext cx="6636327" cy="2092035"/>
            <a:chOff x="3241964" y="207818"/>
            <a:chExt cx="6636327" cy="2092035"/>
          </a:xfrm>
        </p:grpSpPr>
        <p:grpSp>
          <p:nvGrpSpPr>
            <p:cNvPr id="8" name="组合 7"/>
            <p:cNvGrpSpPr/>
            <p:nvPr/>
          </p:nvGrpSpPr>
          <p:grpSpPr>
            <a:xfrm>
              <a:off x="3241964" y="221672"/>
              <a:ext cx="5791200" cy="2078181"/>
              <a:chOff x="2085112" y="3934691"/>
              <a:chExt cx="5791200" cy="2078181"/>
            </a:xfrm>
          </p:grpSpPr>
          <p:grpSp>
            <p:nvGrpSpPr>
              <p:cNvPr id="9" name="组合 33"/>
              <p:cNvGrpSpPr/>
              <p:nvPr/>
            </p:nvGrpSpPr>
            <p:grpSpPr>
              <a:xfrm>
                <a:off x="2978728" y="4405746"/>
                <a:ext cx="4897584" cy="1066799"/>
                <a:chOff x="1" y="166255"/>
                <a:chExt cx="4644310" cy="1149927"/>
              </a:xfrm>
              <a:solidFill>
                <a:srgbClr val="FBBDD5"/>
              </a:solidFill>
            </p:grpSpPr>
            <p:sp>
              <p:nvSpPr>
                <p:cNvPr id="11" name="圆角矩形 10"/>
                <p:cNvSpPr/>
                <p:nvPr/>
              </p:nvSpPr>
              <p:spPr>
                <a:xfrm>
                  <a:off x="1" y="166255"/>
                  <a:ext cx="4644310" cy="1149927"/>
                </a:xfrm>
                <a:prstGeom prst="round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872837" y="245065"/>
                  <a:ext cx="2970051" cy="895751"/>
                </a:xfrm>
                <a:prstGeom prst="rect">
                  <a:avLst/>
                </a:prstGeom>
                <a:solidFill>
                  <a:srgbClr val="FFCCFF"/>
                </a:solidFill>
              </p:spPr>
              <p:txBody>
                <a:bodyPr wrap="square" rtlCol="0">
                  <a:spAutoFit/>
                </a:bodyPr>
                <a:lstStyle/>
                <a:p>
                  <a:pPr algn="ctr"/>
                  <a:r>
                    <a:rPr lang="zh-CN" altLang="en-US" sz="4800" b="1" smtClean="0">
                      <a:solidFill>
                        <a:srgbClr val="0000FF"/>
                      </a:solidFill>
                      <a:effectLst>
                        <a:glow rad="101600">
                          <a:schemeClr val="bg1">
                            <a:alpha val="60000"/>
                          </a:schemeClr>
                        </a:glow>
                      </a:effectLst>
                      <a:latin typeface="宋体" panose="02010600030101010101" pitchFamily="2" charset="-122"/>
                      <a:cs typeface="+mj-ea"/>
                    </a:rPr>
                    <a:t>阅读链接</a:t>
                  </a:r>
                  <a:endParaRPr lang="zh-CN" altLang="en-US" sz="4800" b="1">
                    <a:solidFill>
                      <a:srgbClr val="0000FF"/>
                    </a:solidFill>
                    <a:effectLst>
                      <a:glow rad="101600">
                        <a:schemeClr val="bg1">
                          <a:alpha val="60000"/>
                        </a:schemeClr>
                      </a:glow>
                    </a:effectLst>
                    <a:latin typeface="宋体" panose="02010600030101010101" pitchFamily="2" charset="-122"/>
                    <a:cs typeface="+mj-ea"/>
                  </a:endParaRPr>
                </a:p>
              </p:txBody>
            </p:sp>
          </p:grpSp>
          <p:pic>
            <p:nvPicPr>
              <p:cNvPr id="10" name="图片 9" descr="timg (6).jpg"/>
              <p:cNvPicPr>
                <a:picLocks noChangeAspect="1"/>
              </p:cNvPicPr>
              <p:nvPr/>
            </p:nvPicPr>
            <p:blipFill>
              <a:blip r:embed="rId2" cstate="print">
                <a:clrChange>
                  <a:clrFrom>
                    <a:srgbClr val="FFFFFF"/>
                  </a:clrFrom>
                  <a:clrTo>
                    <a:srgbClr val="FFFFFF">
                      <a:alpha val="0"/>
                    </a:srgbClr>
                  </a:clrTo>
                </a:clrChange>
              </a:blip>
              <a:stretch>
                <a:fillRect/>
              </a:stretch>
            </p:blipFill>
            <p:spPr>
              <a:xfrm rot="1874143" flipH="1">
                <a:off x="2085112" y="3934691"/>
                <a:ext cx="2078181" cy="2078181"/>
              </a:xfrm>
              <a:prstGeom prst="rect">
                <a:avLst/>
              </a:prstGeom>
            </p:spPr>
          </p:pic>
        </p:grpSp>
        <p:pic>
          <p:nvPicPr>
            <p:cNvPr id="13" name="图片 12" descr="timg (6).jpg"/>
            <p:cNvPicPr>
              <a:picLocks noChangeAspect="1"/>
            </p:cNvPicPr>
            <p:nvPr/>
          </p:nvPicPr>
          <p:blipFill>
            <a:blip r:embed="rId2" cstate="print">
              <a:clrChange>
                <a:clrFrom>
                  <a:srgbClr val="FFFFFF"/>
                </a:clrFrom>
                <a:clrTo>
                  <a:srgbClr val="FFFFFF">
                    <a:alpha val="0"/>
                  </a:srgbClr>
                </a:clrTo>
              </a:clrChange>
            </a:blip>
            <a:stretch>
              <a:fillRect/>
            </a:stretch>
          </p:blipFill>
          <p:spPr>
            <a:xfrm rot="19725857">
              <a:off x="7800110" y="207818"/>
              <a:ext cx="2078181" cy="207818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2"/>
          <p:cNvSpPr txBox="1">
            <a:spLocks noChangeArrowheads="1"/>
          </p:cNvSpPr>
          <p:nvPr/>
        </p:nvSpPr>
        <p:spPr bwMode="auto">
          <a:xfrm>
            <a:off x="727413" y="1958446"/>
            <a:ext cx="10665883" cy="3200872"/>
          </a:xfrm>
          <a:prstGeom prst="rect">
            <a:avLst/>
          </a:prstGeom>
          <a:noFill/>
          <a:ln w="9525">
            <a:noFill/>
            <a:miter lim="800000"/>
            <a:headEnd/>
            <a:tailEnd/>
          </a:ln>
        </p:spPr>
        <p:txBody>
          <a:bodyPr lIns="121917" tIns="60958" rIns="121917" bIns="60958">
            <a:spAutoFit/>
          </a:bodyPr>
          <a:lstStyle/>
          <a:p>
            <a:pPr>
              <a:buFont typeface="Wingdings" pitchFamily="2" charset="2"/>
              <a:buChar char="Ø"/>
            </a:pPr>
            <a:r>
              <a:rPr lang="zh-CN" altLang="en-US" sz="4000" b="1" smtClean="0">
                <a:solidFill>
                  <a:srgbClr val="0000FF"/>
                </a:solidFill>
                <a:latin typeface="楷体" pitchFamily="49" charset="-122"/>
                <a:ea typeface="楷体" pitchFamily="49" charset="-122"/>
              </a:rPr>
              <a:t>搜集并阅读纪伯伦的其他作品。</a:t>
            </a:r>
            <a:endParaRPr lang="en-US" altLang="zh-CN" sz="4000" b="1" smtClean="0">
              <a:solidFill>
                <a:srgbClr val="0000FF"/>
              </a:solidFill>
              <a:latin typeface="楷体" pitchFamily="49" charset="-122"/>
              <a:ea typeface="楷体" pitchFamily="49" charset="-122"/>
            </a:endParaRPr>
          </a:p>
          <a:p>
            <a:pPr>
              <a:buFont typeface="Wingdings" pitchFamily="2" charset="2"/>
              <a:buChar char="Ø"/>
            </a:pPr>
            <a:endParaRPr lang="en-US" altLang="zh-CN" sz="4000" b="1" smtClean="0">
              <a:solidFill>
                <a:srgbClr val="0000FF"/>
              </a:solidFill>
              <a:latin typeface="楷体" pitchFamily="49" charset="-122"/>
              <a:ea typeface="楷体" pitchFamily="49" charset="-122"/>
            </a:endParaRPr>
          </a:p>
          <a:p>
            <a:pPr>
              <a:buFont typeface="Wingdings" pitchFamily="2" charset="2"/>
              <a:buChar char="Ø"/>
            </a:pPr>
            <a:r>
              <a:rPr lang="zh-CN" altLang="en-US" sz="4000" b="1" smtClean="0">
                <a:solidFill>
                  <a:srgbClr val="0000FF"/>
                </a:solidFill>
                <a:latin typeface="楷体" pitchFamily="49" charset="-122"/>
                <a:ea typeface="楷体" pitchFamily="49" charset="-122"/>
                <a:sym typeface="+mn-ea"/>
              </a:rPr>
              <a:t>以“</a:t>
            </a:r>
            <a:r>
              <a:rPr lang="zh-CN" altLang="en-US" sz="4000" b="1" u="sng" smtClean="0">
                <a:solidFill>
                  <a:srgbClr val="0000FF"/>
                </a:solidFill>
                <a:latin typeface="楷体" pitchFamily="49" charset="-122"/>
                <a:ea typeface="楷体" pitchFamily="49" charset="-122"/>
                <a:sym typeface="+mn-ea"/>
              </a:rPr>
              <a:t>        </a:t>
            </a:r>
            <a:r>
              <a:rPr lang="zh-CN" altLang="en-US" sz="4000" b="1" smtClean="0">
                <a:solidFill>
                  <a:srgbClr val="0000FF"/>
                </a:solidFill>
                <a:latin typeface="楷体" pitchFamily="49" charset="-122"/>
                <a:ea typeface="楷体" pitchFamily="49" charset="-122"/>
                <a:sym typeface="+mn-ea"/>
              </a:rPr>
              <a:t>之歌”为题（如“小草之歌”、“白云之歌”、“春风之歌”等）模仿本文写法，写一首散文诗。</a:t>
            </a:r>
            <a:endParaRPr lang="zh-CN" altLang="en-US" sz="4000" b="1" dirty="0" smtClean="0">
              <a:solidFill>
                <a:srgbClr val="0000FF"/>
              </a:solidFill>
              <a:latin typeface="楷体" pitchFamily="49" charset="-122"/>
              <a:ea typeface="楷体" pitchFamily="49" charset="-122"/>
            </a:endParaRPr>
          </a:p>
        </p:txBody>
      </p:sp>
      <p:grpSp>
        <p:nvGrpSpPr>
          <p:cNvPr id="7" name="组合 6"/>
          <p:cNvGrpSpPr/>
          <p:nvPr/>
        </p:nvGrpSpPr>
        <p:grpSpPr>
          <a:xfrm>
            <a:off x="73041" y="192552"/>
            <a:ext cx="3200027" cy="1116663"/>
            <a:chOff x="73041" y="192552"/>
            <a:chExt cx="3200027" cy="1116663"/>
          </a:xfrm>
        </p:grpSpPr>
        <p:grpSp>
          <p:nvGrpSpPr>
            <p:cNvPr id="8" name="组合 45"/>
            <p:cNvGrpSpPr/>
            <p:nvPr/>
          </p:nvGrpSpPr>
          <p:grpSpPr>
            <a:xfrm>
              <a:off x="1027310" y="567600"/>
              <a:ext cx="2245758" cy="679269"/>
              <a:chOff x="1938544" y="2511380"/>
              <a:chExt cx="2245758" cy="679269"/>
            </a:xfrm>
          </p:grpSpPr>
          <p:cxnSp>
            <p:nvCxnSpPr>
              <p:cNvPr id="12" name="直接连接符 11"/>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1938544" y="2542905"/>
                <a:ext cx="2245758" cy="5847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spc="500" dirty="0" smtClean="0">
                    <a:solidFill>
                      <a:srgbClr val="000000"/>
                    </a:solidFill>
                    <a:latin typeface="黑体" panose="02010609060101010101" pitchFamily="49" charset="-122"/>
                    <a:ea typeface="黑体" panose="02010609060101010101" pitchFamily="49" charset="-122"/>
                  </a:rPr>
                  <a:t>课后作业</a:t>
                </a:r>
                <a:endParaRPr lang="zh-CN" altLang="en-US" sz="3200" b="1" spc="500" dirty="0">
                  <a:solidFill>
                    <a:srgbClr val="000000"/>
                  </a:solidFill>
                  <a:latin typeface="黑体" panose="02010609060101010101" pitchFamily="49" charset="-122"/>
                  <a:ea typeface="黑体" panose="02010609060101010101" pitchFamily="49" charset="-122"/>
                </a:endParaRPr>
              </a:p>
            </p:txBody>
          </p:sp>
          <p:cxnSp>
            <p:nvCxnSpPr>
              <p:cNvPr id="15" name="直接连接符 14"/>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41" y="192552"/>
              <a:ext cx="976164" cy="1116663"/>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timg.jpg"/>
          <p:cNvPicPr>
            <a:picLocks noChangeAspect="1"/>
          </p:cNvPicPr>
          <p:nvPr/>
        </p:nvPicPr>
        <p:blipFill>
          <a:blip r:embed="rId2" cstate="print"/>
          <a:stretch>
            <a:fillRect/>
          </a:stretch>
        </p:blipFill>
        <p:spPr>
          <a:xfrm>
            <a:off x="-1" y="0"/>
            <a:ext cx="12372109" cy="6858000"/>
          </a:xfrm>
          <a:prstGeom prst="rect">
            <a:avLst/>
          </a:prstGeom>
        </p:spPr>
      </p:pic>
      <p:pic>
        <p:nvPicPr>
          <p:cNvPr id="11"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08365"/>
            <a:ext cx="12192000" cy="46412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4537500" y="471522"/>
            <a:ext cx="2850008" cy="846057"/>
            <a:chOff x="1143136" y="388395"/>
            <a:chExt cx="2850008" cy="846057"/>
          </a:xfrm>
          <a:solidFill>
            <a:srgbClr val="00B050"/>
          </a:solidFill>
        </p:grpSpPr>
        <p:sp>
          <p:nvSpPr>
            <p:cNvPr id="2" name="文本框 7"/>
            <p:cNvSpPr txBox="1"/>
            <p:nvPr/>
          </p:nvSpPr>
          <p:spPr>
            <a:xfrm>
              <a:off x="1143136" y="388395"/>
              <a:ext cx="800219" cy="830997"/>
            </a:xfrm>
            <a:prstGeom prst="rect">
              <a:avLst/>
            </a:prstGeom>
            <a:grpFill/>
          </p:spPr>
          <p:style>
            <a:lnRef idx="0">
              <a:schemeClr val="accent2"/>
            </a:lnRef>
            <a:fillRef idx="3">
              <a:schemeClr val="accent2"/>
            </a:fillRef>
            <a:effectRef idx="3">
              <a:schemeClr val="accent2"/>
            </a:effectRef>
            <a:fontRef idx="minor">
              <a:schemeClr val="lt1"/>
            </a:fontRef>
          </p:style>
          <p:txBody>
            <a:bodyPr wrap="none" rtlCol="0" anchor="ctr">
              <a:spAutoFit/>
            </a:bodyPr>
            <a:lstStyle/>
            <a:p>
              <a:r>
                <a:rPr lang="zh-CN" altLang="en-US" sz="4800" dirty="0" smtClean="0">
                  <a:solidFill>
                    <a:prstClr val="white"/>
                  </a:solidFill>
                  <a:latin typeface="黑体" panose="02010609060101010101" pitchFamily="49" charset="-122"/>
                  <a:ea typeface="黑体" panose="02010609060101010101" pitchFamily="49" charset="-122"/>
                </a:rPr>
                <a:t>结</a:t>
              </a:r>
              <a:endParaRPr lang="zh-CN" altLang="en-US" sz="4800" dirty="0">
                <a:solidFill>
                  <a:prstClr val="white"/>
                </a:solidFill>
                <a:latin typeface="黑体" panose="02010609060101010101" pitchFamily="49" charset="-122"/>
                <a:ea typeface="黑体" panose="02010609060101010101" pitchFamily="49" charset="-122"/>
              </a:endParaRPr>
            </a:p>
          </p:txBody>
        </p:sp>
        <p:sp>
          <p:nvSpPr>
            <p:cNvPr id="3" name="文本框 8"/>
            <p:cNvSpPr txBox="1"/>
            <p:nvPr/>
          </p:nvSpPr>
          <p:spPr>
            <a:xfrm>
              <a:off x="2146007" y="388395"/>
              <a:ext cx="800219" cy="830997"/>
            </a:xfrm>
            <a:prstGeom prst="rect">
              <a:avLst/>
            </a:prstGeom>
            <a:grpFill/>
          </p:spPr>
          <p:style>
            <a:lnRef idx="0">
              <a:schemeClr val="accent2"/>
            </a:lnRef>
            <a:fillRef idx="3">
              <a:schemeClr val="accent2"/>
            </a:fillRef>
            <a:effectRef idx="3">
              <a:schemeClr val="accent2"/>
            </a:effectRef>
            <a:fontRef idx="minor">
              <a:schemeClr val="lt1"/>
            </a:fontRef>
          </p:style>
          <p:txBody>
            <a:bodyPr wrap="none" rtlCol="0" anchor="ctr">
              <a:spAutoFit/>
            </a:bodyPr>
            <a:lstStyle/>
            <a:p>
              <a:r>
                <a:rPr lang="zh-CN" altLang="en-US" sz="4800" dirty="0" smtClean="0">
                  <a:solidFill>
                    <a:prstClr val="white"/>
                  </a:solidFill>
                  <a:latin typeface="黑体" panose="02010609060101010101" pitchFamily="49" charset="-122"/>
                  <a:ea typeface="黑体" panose="02010609060101010101" pitchFamily="49" charset="-122"/>
                </a:rPr>
                <a:t>束</a:t>
              </a:r>
              <a:endParaRPr lang="zh-CN" altLang="en-US" sz="4800" dirty="0">
                <a:solidFill>
                  <a:prstClr val="white"/>
                </a:solidFill>
                <a:latin typeface="黑体" panose="02010609060101010101" pitchFamily="49" charset="-122"/>
                <a:ea typeface="黑体" panose="02010609060101010101" pitchFamily="49" charset="-122"/>
              </a:endParaRPr>
            </a:p>
          </p:txBody>
        </p:sp>
        <p:sp>
          <p:nvSpPr>
            <p:cNvPr id="4" name="文本框 9"/>
            <p:cNvSpPr txBox="1"/>
            <p:nvPr/>
          </p:nvSpPr>
          <p:spPr>
            <a:xfrm>
              <a:off x="3192925" y="403455"/>
              <a:ext cx="800219" cy="830997"/>
            </a:xfrm>
            <a:prstGeom prst="rect">
              <a:avLst/>
            </a:prstGeom>
            <a:grpFill/>
          </p:spPr>
          <p:style>
            <a:lnRef idx="0">
              <a:schemeClr val="accent2"/>
            </a:lnRef>
            <a:fillRef idx="3">
              <a:schemeClr val="accent2"/>
            </a:fillRef>
            <a:effectRef idx="3">
              <a:schemeClr val="accent2"/>
            </a:effectRef>
            <a:fontRef idx="minor">
              <a:schemeClr val="lt1"/>
            </a:fontRef>
          </p:style>
          <p:txBody>
            <a:bodyPr wrap="none" rtlCol="0" anchor="ctr">
              <a:spAutoFit/>
            </a:bodyPr>
            <a:lstStyle/>
            <a:p>
              <a:r>
                <a:rPr lang="zh-CN" altLang="en-US" sz="4800" dirty="0" smtClean="0">
                  <a:solidFill>
                    <a:prstClr val="white"/>
                  </a:solidFill>
                  <a:latin typeface="黑体" panose="02010609060101010101" pitchFamily="49" charset="-122"/>
                  <a:ea typeface="黑体" panose="02010609060101010101" pitchFamily="49" charset="-122"/>
                </a:rPr>
                <a:t>语</a:t>
              </a:r>
              <a:endParaRPr lang="zh-CN" altLang="en-US" sz="4800" dirty="0">
                <a:solidFill>
                  <a:prstClr val="white"/>
                </a:solidFill>
                <a:latin typeface="黑体" panose="02010609060101010101" pitchFamily="49" charset="-122"/>
                <a:ea typeface="黑体" panose="02010609060101010101" pitchFamily="49" charset="-122"/>
              </a:endParaRPr>
            </a:p>
          </p:txBody>
        </p:sp>
      </p:grpSp>
      <p:sp>
        <p:nvSpPr>
          <p:cNvPr id="6" name="Rectangle 1"/>
          <p:cNvSpPr>
            <a:spLocks noChangeArrowheads="1"/>
          </p:cNvSpPr>
          <p:nvPr/>
        </p:nvSpPr>
        <p:spPr bwMode="auto">
          <a:xfrm>
            <a:off x="1117435" y="2100702"/>
            <a:ext cx="10187608" cy="3554819"/>
          </a:xfrm>
          <a:prstGeom prst="rect">
            <a:avLst/>
          </a:prstGeom>
          <a:noFill/>
          <a:ln w="9525">
            <a:noFill/>
            <a:miter lim="800000"/>
            <a:headEnd/>
            <a:tailEnd/>
          </a:ln>
          <a:effectLst>
            <a:glow rad="101600">
              <a:schemeClr val="accent1">
                <a:satMod val="175000"/>
                <a:alpha val="40000"/>
              </a:schemeClr>
            </a:glow>
          </a:effectLst>
        </p:spPr>
        <p:txBody>
          <a:bodyPr vert="horz" wrap="square" lIns="91440" tIns="45720" rIns="91440" bIns="45720" numCol="1" anchor="ctr" anchorCtr="0" compatLnSpc="1">
            <a:prstTxWarp prst="textNoShape">
              <a:avLst/>
            </a:prstTxWarp>
            <a:spAutoFit/>
          </a:bodyPr>
          <a:lstStyle/>
          <a:p>
            <a:pPr fontAlgn="base">
              <a:lnSpc>
                <a:spcPts val="4400"/>
              </a:lnSpc>
              <a:spcBef>
                <a:spcPct val="0"/>
              </a:spcBef>
              <a:spcAft>
                <a:spcPct val="0"/>
              </a:spcAft>
            </a:pPr>
            <a:r>
              <a:rPr lang="en-US" altLang="zh-CN" sz="3600" b="1" smtClean="0">
                <a:solidFill>
                  <a:srgbClr val="0000FF"/>
                </a:solidFill>
                <a:latin typeface="楷体" pitchFamily="49" charset="-122"/>
                <a:ea typeface="楷体" pitchFamily="49" charset="-122"/>
              </a:rPr>
              <a:t>    《</a:t>
            </a:r>
            <a:r>
              <a:rPr lang="zh-CN" altLang="en-US" sz="3600" b="1" smtClean="0">
                <a:solidFill>
                  <a:srgbClr val="0000FF"/>
                </a:solidFill>
                <a:latin typeface="楷体" pitchFamily="49" charset="-122"/>
                <a:ea typeface="楷体" pitchFamily="49" charset="-122"/>
              </a:rPr>
              <a:t>花之歌</a:t>
            </a:r>
            <a:r>
              <a:rPr lang="en-US" altLang="zh-CN" sz="3600" b="1" smtClean="0">
                <a:solidFill>
                  <a:srgbClr val="0000FF"/>
                </a:solidFill>
                <a:latin typeface="楷体" pitchFamily="49" charset="-122"/>
                <a:ea typeface="楷体" pitchFamily="49" charset="-122"/>
              </a:rPr>
              <a:t>》</a:t>
            </a:r>
            <a:r>
              <a:rPr lang="zh-CN" altLang="en-US" sz="3600" b="1" smtClean="0">
                <a:solidFill>
                  <a:srgbClr val="0000FF"/>
                </a:solidFill>
                <a:latin typeface="楷体" pitchFamily="49" charset="-122"/>
                <a:ea typeface="楷体" pitchFamily="49" charset="-122"/>
              </a:rPr>
              <a:t>以花的口吻，讲述了花的成长、用途及凋谢，展现了一幅生动的大自然画卷，赞美了花积极乐观的态度以及追求光明，不顾影自怜，也不孤芳自赏的精神。让我们也像花一样热爱生活、追求光明、绽放自己的美丽吧！</a:t>
            </a:r>
            <a:endParaRPr lang="zh-CN" altLang="en-US" sz="3600" b="1" dirty="0" smtClean="0">
              <a:solidFill>
                <a:srgbClr val="0000FF"/>
              </a:solidFill>
              <a:latin typeface="楷体" pitchFamily="49" charset="-122"/>
              <a:ea typeface="楷体" pitchFamily="49" charset="-122"/>
            </a:endParaRPr>
          </a:p>
          <a:p>
            <a:pPr fontAlgn="base">
              <a:lnSpc>
                <a:spcPts val="5000"/>
              </a:lnSpc>
              <a:spcBef>
                <a:spcPct val="0"/>
              </a:spcBef>
              <a:spcAft>
                <a:spcPct val="0"/>
              </a:spcAft>
            </a:pPr>
            <a:endParaRPr lang="zh-CN" altLang="en-US" sz="3600" b="1" dirty="0" smtClean="0">
              <a:solidFill>
                <a:srgbClr val="0000FF"/>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img (3).jpg"/>
          <p:cNvPicPr>
            <a:picLocks noChangeAspect="1"/>
          </p:cNvPicPr>
          <p:nvPr/>
        </p:nvPicPr>
        <p:blipFill>
          <a:blip r:embed="rId2" cstate="print"/>
          <a:stretch>
            <a:fillRect/>
          </a:stretch>
        </p:blipFill>
        <p:spPr>
          <a:xfrm>
            <a:off x="0" y="0"/>
            <a:ext cx="12192000" cy="6858000"/>
          </a:xfrm>
          <a:prstGeom prst="rect">
            <a:avLst/>
          </a:prstGeom>
        </p:spPr>
      </p:pic>
      <p:sp>
        <p:nvSpPr>
          <p:cNvPr id="7" name="圆角矩形 6"/>
          <p:cNvSpPr/>
          <p:nvPr/>
        </p:nvSpPr>
        <p:spPr>
          <a:xfrm>
            <a:off x="2859544" y="2591917"/>
            <a:ext cx="5741803" cy="2361772"/>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文本框 4"/>
          <p:cNvSpPr txBox="1"/>
          <p:nvPr/>
        </p:nvSpPr>
        <p:spPr>
          <a:xfrm>
            <a:off x="3659537" y="3109179"/>
            <a:ext cx="4138154" cy="1169551"/>
          </a:xfrm>
          <a:prstGeom prst="rect">
            <a:avLst/>
          </a:prstGeom>
          <a:noFill/>
        </p:spPr>
        <p:txBody>
          <a:bodyPr wrap="square" rtlCol="0">
            <a:spAutoFit/>
          </a:bodyPr>
          <a:lstStyle/>
          <a:p>
            <a:r>
              <a:rPr lang="zh-CN" altLang="en-US" sz="7000" b="1" smtClean="0">
                <a:solidFill>
                  <a:srgbClr val="9900CC"/>
                </a:solidFill>
                <a:latin typeface="黑体" panose="02010609060101010101" pitchFamily="49" charset="-122"/>
                <a:ea typeface="黑体" panose="02010609060101010101" pitchFamily="49" charset="-122"/>
              </a:rPr>
              <a:t>感谢观看！</a:t>
            </a:r>
            <a:endParaRPr lang="zh-CN" altLang="en-US" sz="7000" b="1" dirty="0">
              <a:solidFill>
                <a:srgbClr val="99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3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11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3"/>
          <p:cNvSpPr txBox="1">
            <a:spLocks noChangeArrowheads="1"/>
          </p:cNvSpPr>
          <p:nvPr/>
        </p:nvSpPr>
        <p:spPr bwMode="auto">
          <a:xfrm>
            <a:off x="756182" y="1897192"/>
            <a:ext cx="1761110" cy="163121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0" b="1" i="0" u="none" strike="noStrike" kern="1200" cap="none" spc="0" normalizeH="0" baseline="0" noProof="0" smtClean="0">
                <a:ln>
                  <a:noFill/>
                </a:ln>
                <a:solidFill>
                  <a:srgbClr val="FF0000"/>
                </a:solidFill>
                <a:effectLst/>
                <a:uLnTx/>
                <a:uFillTx/>
                <a:latin typeface="楷体" panose="02010609060101010101" charset="-122"/>
                <a:ea typeface="楷体" panose="02010609060101010101" charset="-122"/>
                <a:cs typeface="+mn-cs"/>
              </a:rPr>
              <a:t>冠</a:t>
            </a:r>
            <a:endParaRPr kumimoji="0" lang="zh-CN" altLang="en-US" sz="10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endParaRPr>
          </a:p>
        </p:txBody>
      </p:sp>
      <p:sp>
        <p:nvSpPr>
          <p:cNvPr id="19" name="文本框 18"/>
          <p:cNvSpPr txBox="1"/>
          <p:nvPr/>
        </p:nvSpPr>
        <p:spPr>
          <a:xfrm>
            <a:off x="4247521" y="1101663"/>
            <a:ext cx="3781682" cy="9372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500" b="1" i="0" u="none" strike="noStrike" kern="1200" cap="none" spc="0" normalizeH="0" baseline="0" noProof="0" smtClean="0">
                <a:ln>
                  <a:noFill/>
                </a:ln>
                <a:solidFill>
                  <a:prstClr val="black"/>
                </a:solidFill>
                <a:effectLst/>
                <a:uLnTx/>
                <a:uFillTx/>
                <a:latin typeface="楷体" panose="02010609060101010101" charset="-122"/>
                <a:ea typeface="楷体" panose="02010609060101010101" charset="-122"/>
                <a:cs typeface="+mn-cs"/>
              </a:rPr>
              <a:t>（</a:t>
            </a:r>
            <a:r>
              <a:rPr lang="zh-CN" altLang="en-US" sz="5500" b="1" noProof="0" smtClean="0">
                <a:solidFill>
                  <a:prstClr val="black"/>
                </a:solidFill>
                <a:latin typeface="楷体" panose="02010609060101010101" charset="-122"/>
                <a:ea typeface="楷体" panose="02010609060101010101" charset="-122"/>
              </a:rPr>
              <a:t>桂冠</a:t>
            </a:r>
            <a:r>
              <a:rPr kumimoji="0" lang="zh-CN" altLang="en-US" sz="5500" b="1" i="0" u="none" strike="noStrike" kern="1200" cap="none" spc="0" normalizeH="0" baseline="0" noProof="0" smtClean="0">
                <a:ln>
                  <a:noFill/>
                </a:ln>
                <a:solidFill>
                  <a:prstClr val="black"/>
                </a:solidFill>
                <a:effectLst/>
                <a:uLnTx/>
                <a:uFillTx/>
                <a:latin typeface="楷体" panose="02010609060101010101" charset="-122"/>
                <a:ea typeface="楷体" panose="02010609060101010101" charset="-122"/>
                <a:cs typeface="+mn-cs"/>
              </a:rPr>
              <a:t>）</a:t>
            </a:r>
            <a:endParaRPr kumimoji="0" lang="zh-CN" altLang="en-US" sz="55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endParaRPr>
          </a:p>
        </p:txBody>
      </p:sp>
      <p:sp>
        <p:nvSpPr>
          <p:cNvPr id="5" name="文本框 4"/>
          <p:cNvSpPr txBox="1"/>
          <p:nvPr/>
        </p:nvSpPr>
        <p:spPr>
          <a:xfrm>
            <a:off x="921679" y="4643193"/>
            <a:ext cx="9981849" cy="14157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300" b="1" i="0" u="none" strike="noStrike" kern="1200" cap="none" spc="0" normalizeH="0" baseline="0" noProof="0" smtClean="0">
                <a:ln>
                  <a:noFill/>
                </a:ln>
                <a:solidFill>
                  <a:prstClr val="black"/>
                </a:solidFill>
                <a:effectLst/>
                <a:uLnTx/>
                <a:uFillTx/>
                <a:latin typeface="黑体" panose="02010600030101010101" charset="-122"/>
                <a:ea typeface="黑体" panose="02010600030101010101" charset="-122"/>
                <a:cs typeface="+mn-cs"/>
              </a:rPr>
              <a:t>例</a:t>
            </a:r>
            <a:r>
              <a:rPr lang="zh-CN" altLang="en-US" sz="4300" b="1" smtClean="0">
                <a:solidFill>
                  <a:prstClr val="black"/>
                </a:solidFill>
                <a:latin typeface="黑体" panose="02010600030101010101" charset="-122"/>
                <a:ea typeface="黑体" panose="02010600030101010101" charset="-122"/>
              </a:rPr>
              <a:t>：他获得了亚洲</a:t>
            </a:r>
            <a:r>
              <a:rPr lang="zh-CN" altLang="en-US" sz="4300" b="1" smtClean="0">
                <a:solidFill>
                  <a:srgbClr val="FF0000"/>
                </a:solidFill>
                <a:latin typeface="黑体" panose="02010600030101010101" charset="-122"/>
                <a:ea typeface="黑体" panose="02010600030101010101" charset="-122"/>
              </a:rPr>
              <a:t>冠</a:t>
            </a:r>
            <a:r>
              <a:rPr lang="zh-CN" altLang="en-US" sz="4300" b="1" smtClean="0">
                <a:solidFill>
                  <a:prstClr val="black"/>
                </a:solidFill>
                <a:latin typeface="黑体" panose="02010600030101010101" charset="-122"/>
                <a:ea typeface="黑体" panose="02010600030101010101" charset="-122"/>
              </a:rPr>
              <a:t>（      ）军和世界冠军两项桂</a:t>
            </a:r>
            <a:r>
              <a:rPr lang="zh-CN" altLang="en-US" sz="4300" b="1" smtClean="0">
                <a:solidFill>
                  <a:srgbClr val="FF0000"/>
                </a:solidFill>
                <a:latin typeface="黑体" panose="02010600030101010101" charset="-122"/>
                <a:ea typeface="黑体" panose="02010600030101010101" charset="-122"/>
              </a:rPr>
              <a:t>冠</a:t>
            </a:r>
            <a:r>
              <a:rPr lang="zh-CN" altLang="en-US" sz="4300" b="1" smtClean="0">
                <a:solidFill>
                  <a:prstClr val="black"/>
                </a:solidFill>
                <a:latin typeface="黑体" panose="02010600030101010101" charset="-122"/>
                <a:ea typeface="黑体" panose="02010600030101010101" charset="-122"/>
              </a:rPr>
              <a:t>（      ）。</a:t>
            </a:r>
            <a:endParaRPr kumimoji="0" lang="zh-CN" altLang="en-US" sz="4300" b="1" i="0" u="none" strike="noStrike" kern="1200" cap="none" spc="0" normalizeH="0" baseline="0" noProof="0" dirty="0">
              <a:ln>
                <a:noFill/>
              </a:ln>
              <a:solidFill>
                <a:prstClr val="black"/>
              </a:solidFill>
              <a:effectLst/>
              <a:uLnTx/>
              <a:uFillTx/>
              <a:latin typeface="黑体" panose="02010600030101010101" charset="-122"/>
              <a:ea typeface="黑体" panose="02010600030101010101" charset="-122"/>
              <a:cs typeface="+mn-cs"/>
            </a:endParaRPr>
          </a:p>
        </p:txBody>
      </p:sp>
      <p:sp>
        <p:nvSpPr>
          <p:cNvPr id="3" name="文本框 2"/>
          <p:cNvSpPr txBox="1"/>
          <p:nvPr/>
        </p:nvSpPr>
        <p:spPr>
          <a:xfrm>
            <a:off x="5316640" y="5223164"/>
            <a:ext cx="1804594" cy="830997"/>
          </a:xfrm>
          <a:prstGeom prst="rect">
            <a:avLst/>
          </a:prstGeom>
          <a:noFill/>
        </p:spPr>
        <p:txBody>
          <a:bodyPr wrap="square" rtlCol="0">
            <a:spAutoFit/>
          </a:bodyPr>
          <a:lstStyle/>
          <a:p>
            <a:pPr algn="ctr">
              <a:spcBef>
                <a:spcPts val="1200"/>
              </a:spcBef>
              <a:defRPr/>
            </a:pPr>
            <a:r>
              <a:rPr lang="en-US" altLang="zh-CN" sz="4000" smtClean="0">
                <a:solidFill>
                  <a:srgbClr val="FF0000"/>
                </a:solidFill>
                <a:latin typeface="微软雅黑" panose="020B0503020204020204" pitchFamily="34" charset="-122"/>
                <a:ea typeface="微软雅黑" panose="020B0503020204020204" pitchFamily="34" charset="-122"/>
              </a:rPr>
              <a:t>gu</a:t>
            </a:r>
            <a:r>
              <a:rPr lang="en-US" altLang="zh-CN" sz="4800" smtClean="0">
                <a:solidFill>
                  <a:srgbClr val="FF0000"/>
                </a:solidFill>
                <a:latin typeface="黑体"/>
                <a:ea typeface="黑体"/>
              </a:rPr>
              <a:t>ā</a:t>
            </a:r>
            <a:r>
              <a:rPr lang="en-US" altLang="zh-CN" sz="4000" smtClean="0">
                <a:solidFill>
                  <a:srgbClr val="FF0000"/>
                </a:solidFill>
                <a:latin typeface="微软雅黑" panose="020B0503020204020204" pitchFamily="34" charset="-122"/>
                <a:ea typeface="微软雅黑" panose="020B0503020204020204" pitchFamily="34" charset="-122"/>
              </a:rPr>
              <a:t>n</a:t>
            </a:r>
            <a:endParaRPr lang="en-US" altLang="zh-CN" sz="4000" dirty="0">
              <a:solidFill>
                <a:srgbClr val="FF0000"/>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AE5C5465-76CC-4038-8A61-9F88BBF4083B}"/>
              </a:ext>
            </a:extLst>
          </p:cNvPr>
          <p:cNvSpPr txBox="1"/>
          <p:nvPr/>
        </p:nvSpPr>
        <p:spPr>
          <a:xfrm>
            <a:off x="4245941" y="3352205"/>
            <a:ext cx="2655758" cy="938719"/>
          </a:xfrm>
          <a:prstGeom prst="rect">
            <a:avLst/>
          </a:prstGeom>
          <a:noFill/>
        </p:spPr>
        <p:txBody>
          <a:bodyPr wrap="square" rtlCol="0">
            <a:spAutoFit/>
          </a:bodyPr>
          <a:lstStyle/>
          <a:p>
            <a:r>
              <a:rPr lang="zh-CN" altLang="en-US" sz="5500" b="1" smtClean="0">
                <a:latin typeface="楷体" panose="02010609060101010101" pitchFamily="49" charset="-122"/>
                <a:ea typeface="楷体" panose="02010609060101010101" pitchFamily="49" charset="-122"/>
              </a:rPr>
              <a:t>（冠军）</a:t>
            </a:r>
            <a:endParaRPr lang="zh-CN" altLang="en-US" sz="5500" b="1" dirty="0">
              <a:latin typeface="楷体" panose="02010609060101010101" pitchFamily="49" charset="-122"/>
              <a:ea typeface="楷体" panose="02010609060101010101" pitchFamily="49" charset="-122"/>
            </a:endParaRPr>
          </a:p>
        </p:txBody>
      </p:sp>
      <p:sp>
        <p:nvSpPr>
          <p:cNvPr id="17" name="左大括号 16"/>
          <p:cNvSpPr/>
          <p:nvPr/>
        </p:nvSpPr>
        <p:spPr>
          <a:xfrm>
            <a:off x="2273496" y="1537855"/>
            <a:ext cx="234177" cy="2562659"/>
          </a:xfrm>
          <a:prstGeom prst="leftBrace">
            <a:avLst/>
          </a:prstGeom>
          <a:ln w="444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20" name="Text Box 15"/>
          <p:cNvSpPr txBox="1">
            <a:spLocks noChangeArrowheads="1"/>
          </p:cNvSpPr>
          <p:nvPr/>
        </p:nvSpPr>
        <p:spPr bwMode="auto">
          <a:xfrm>
            <a:off x="2153266" y="1122342"/>
            <a:ext cx="236696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ts val="1200"/>
              </a:spcBef>
              <a:defRPr/>
            </a:pPr>
            <a:r>
              <a:rPr lang="en-US" altLang="zh-CN" sz="4500" smtClean="0">
                <a:solidFill>
                  <a:prstClr val="black"/>
                </a:solidFill>
                <a:latin typeface="微软雅黑" panose="020B0503020204020204" pitchFamily="34" charset="-122"/>
                <a:ea typeface="微软雅黑" panose="020B0503020204020204" pitchFamily="34" charset="-122"/>
              </a:rPr>
              <a:t>gu</a:t>
            </a:r>
            <a:r>
              <a:rPr lang="en-US" altLang="zh-CN" sz="5400" smtClean="0">
                <a:solidFill>
                  <a:prstClr val="black"/>
                </a:solidFill>
                <a:latin typeface="黑体"/>
                <a:ea typeface="黑体"/>
              </a:rPr>
              <a:t>ā</a:t>
            </a:r>
            <a:r>
              <a:rPr lang="en-US" altLang="zh-CN" sz="4500" smtClean="0">
                <a:solidFill>
                  <a:prstClr val="black"/>
                </a:solidFill>
                <a:latin typeface="微软雅黑" panose="020B0503020204020204" pitchFamily="34" charset="-122"/>
                <a:ea typeface="微软雅黑" panose="020B0503020204020204" pitchFamily="34" charset="-122"/>
              </a:rPr>
              <a:t>n</a:t>
            </a:r>
            <a:endParaRPr lang="en-US" altLang="zh-CN" sz="4500" dirty="0">
              <a:solidFill>
                <a:prstClr val="black"/>
              </a:solidFill>
              <a:latin typeface="微软雅黑" panose="020B0503020204020204" pitchFamily="34" charset="-122"/>
              <a:ea typeface="微软雅黑" panose="020B0503020204020204" pitchFamily="34" charset="-122"/>
            </a:endParaRPr>
          </a:p>
        </p:txBody>
      </p:sp>
      <p:grpSp>
        <p:nvGrpSpPr>
          <p:cNvPr id="2" name="组合 21"/>
          <p:cNvGrpSpPr/>
          <p:nvPr/>
        </p:nvGrpSpPr>
        <p:grpSpPr>
          <a:xfrm>
            <a:off x="98820" y="40860"/>
            <a:ext cx="3264410" cy="1498483"/>
            <a:chOff x="98820" y="40860"/>
            <a:chExt cx="3264410" cy="1498483"/>
          </a:xfrm>
        </p:grpSpPr>
        <p:grpSp>
          <p:nvGrpSpPr>
            <p:cNvPr id="4" name="组合 22"/>
            <p:cNvGrpSpPr/>
            <p:nvPr/>
          </p:nvGrpSpPr>
          <p:grpSpPr>
            <a:xfrm>
              <a:off x="1117472" y="495408"/>
              <a:ext cx="2245758" cy="679269"/>
              <a:chOff x="2197150" y="2511380"/>
              <a:chExt cx="2245758" cy="679269"/>
            </a:xfrm>
          </p:grpSpPr>
          <p:cxnSp>
            <p:nvCxnSpPr>
              <p:cNvPr id="25" name="直接连接符 24"/>
              <p:cNvCxnSpPr/>
              <p:nvPr/>
            </p:nvCxnSpPr>
            <p:spPr>
              <a:xfrm>
                <a:off x="2197150" y="2511380"/>
                <a:ext cx="164333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197150" y="3190649"/>
                <a:ext cx="1653211"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27" name="TextBox 3"/>
              <p:cNvSpPr txBox="1">
                <a:spLocks noChangeArrowheads="1"/>
              </p:cNvSpPr>
              <p:nvPr/>
            </p:nvSpPr>
            <p:spPr bwMode="auto">
              <a:xfrm>
                <a:off x="2197150" y="2536225"/>
                <a:ext cx="2245758" cy="58477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spc="500">
                    <a:solidFill>
                      <a:prstClr val="black"/>
                    </a:solidFill>
                    <a:latin typeface="黑体" panose="02010600030101010101" charset="-122"/>
                    <a:ea typeface="黑体" panose="02010600030101010101" charset="-122"/>
                  </a:rPr>
                  <a:t>多音字</a:t>
                </a:r>
                <a:endParaRPr lang="zh-CN" altLang="en-US" sz="3200" b="1" spc="500" dirty="0">
                  <a:solidFill>
                    <a:prstClr val="black"/>
                  </a:solidFill>
                  <a:latin typeface="黑体" panose="02010600030101010101" charset="-122"/>
                  <a:ea typeface="黑体" panose="02010600030101010101" charset="-122"/>
                </a:endParaRPr>
              </a:p>
            </p:txBody>
          </p:sp>
          <p:cxnSp>
            <p:nvCxnSpPr>
              <p:cNvPr id="29" name="直接连接符 28"/>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820" y="40860"/>
              <a:ext cx="998989" cy="1498483"/>
            </a:xfrm>
            <a:prstGeom prst="rect">
              <a:avLst/>
            </a:prstGeom>
          </p:spPr>
        </p:pic>
      </p:grpSp>
      <p:sp>
        <p:nvSpPr>
          <p:cNvPr id="31" name="文本框 30"/>
          <p:cNvSpPr txBox="1"/>
          <p:nvPr/>
        </p:nvSpPr>
        <p:spPr>
          <a:xfrm>
            <a:off x="2428486" y="3341961"/>
            <a:ext cx="1852653" cy="923330"/>
          </a:xfrm>
          <a:prstGeom prst="rect">
            <a:avLst/>
          </a:prstGeom>
          <a:noFill/>
        </p:spPr>
        <p:txBody>
          <a:bodyPr wrap="square" rtlCol="0">
            <a:spAutoFit/>
            <a:scene3d>
              <a:camera prst="orthographicFront"/>
              <a:lightRig rig="threePt" dir="t"/>
            </a:scene3d>
          </a:bodyPr>
          <a:lstStyle/>
          <a:p>
            <a:pPr algn="ctr">
              <a:spcBef>
                <a:spcPts val="1200"/>
              </a:spcBef>
              <a:defRPr/>
            </a:pPr>
            <a:r>
              <a:rPr lang="en-US" altLang="zh-CN" sz="4500" smtClean="0">
                <a:solidFill>
                  <a:prstClr val="black"/>
                </a:solidFill>
                <a:latin typeface="微软雅黑" panose="020B0503020204020204" pitchFamily="34" charset="-122"/>
                <a:ea typeface="微软雅黑" panose="020B0503020204020204" pitchFamily="34" charset="-122"/>
              </a:rPr>
              <a:t>gu</a:t>
            </a:r>
            <a:r>
              <a:rPr lang="en-US" altLang="zh-CN" sz="5400" smtClean="0">
                <a:solidFill>
                  <a:prstClr val="black"/>
                </a:solidFill>
                <a:latin typeface="黑体"/>
                <a:ea typeface="黑体"/>
              </a:rPr>
              <a:t>à</a:t>
            </a:r>
            <a:r>
              <a:rPr lang="en-US" altLang="zh-CN" sz="4500" smtClean="0">
                <a:solidFill>
                  <a:prstClr val="black"/>
                </a:solidFill>
                <a:latin typeface="微软雅黑" panose="020B0503020204020204" pitchFamily="34" charset="-122"/>
                <a:ea typeface="微软雅黑" panose="020B0503020204020204" pitchFamily="34" charset="-122"/>
              </a:rPr>
              <a:t>n</a:t>
            </a:r>
            <a:endParaRPr lang="en-US" altLang="zh-CN" sz="4500" dirty="0">
              <a:solidFill>
                <a:prstClr val="black"/>
              </a:solidFill>
              <a:latin typeface="微软雅黑" panose="020B0503020204020204" pitchFamily="34" charset="-122"/>
              <a:ea typeface="微软雅黑" panose="020B0503020204020204" pitchFamily="34" charset="-122"/>
            </a:endParaRPr>
          </a:p>
        </p:txBody>
      </p:sp>
      <p:sp>
        <p:nvSpPr>
          <p:cNvPr id="34" name="文本框 2"/>
          <p:cNvSpPr txBox="1"/>
          <p:nvPr/>
        </p:nvSpPr>
        <p:spPr>
          <a:xfrm>
            <a:off x="6411150" y="4530436"/>
            <a:ext cx="1804594" cy="830997"/>
          </a:xfrm>
          <a:prstGeom prst="rect">
            <a:avLst/>
          </a:prstGeom>
          <a:noFill/>
        </p:spPr>
        <p:txBody>
          <a:bodyPr wrap="square" rtlCol="0">
            <a:spAutoFit/>
          </a:bodyPr>
          <a:lstStyle/>
          <a:p>
            <a:pPr algn="ctr">
              <a:spcBef>
                <a:spcPts val="1200"/>
              </a:spcBef>
              <a:defRPr/>
            </a:pPr>
            <a:r>
              <a:rPr lang="en-US" altLang="zh-CN" sz="4000" smtClean="0">
                <a:solidFill>
                  <a:srgbClr val="FF0000"/>
                </a:solidFill>
                <a:latin typeface="微软雅黑" panose="020B0503020204020204" pitchFamily="34" charset="-122"/>
                <a:ea typeface="微软雅黑" panose="020B0503020204020204" pitchFamily="34" charset="-122"/>
              </a:rPr>
              <a:t>gu</a:t>
            </a:r>
            <a:r>
              <a:rPr lang="en-US" altLang="zh-CN" sz="4800" smtClean="0">
                <a:solidFill>
                  <a:srgbClr val="FF0000"/>
                </a:solidFill>
                <a:latin typeface="黑体"/>
                <a:ea typeface="黑体"/>
              </a:rPr>
              <a:t>à</a:t>
            </a:r>
            <a:r>
              <a:rPr lang="en-US" altLang="zh-CN" sz="4000" smtClean="0">
                <a:solidFill>
                  <a:srgbClr val="FF0000"/>
                </a:solidFill>
                <a:latin typeface="微软雅黑" panose="020B0503020204020204" pitchFamily="34" charset="-122"/>
                <a:ea typeface="微软雅黑" panose="020B0503020204020204" pitchFamily="34" charset="-122"/>
              </a:rPr>
              <a:t>n</a:t>
            </a:r>
            <a:endParaRPr lang="en-US" altLang="zh-CN" sz="4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1422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animEffect transition="in" filter="fade">
                                      <p:cBhvr>
                                        <p:cTn id="5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9" grpId="0"/>
      <p:bldP spid="5" grpId="0"/>
      <p:bldP spid="3" grpId="0"/>
      <p:bldP spid="12" grpId="0"/>
      <p:bldP spid="17" grpId="0" animBg="1"/>
      <p:bldP spid="20" grpId="0" bldLvl="0" animBg="1"/>
      <p:bldP spid="31"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20313" y="1349820"/>
            <a:ext cx="10309662" cy="5119350"/>
          </a:xfrm>
          <a:prstGeom prst="rect">
            <a:avLst/>
          </a:prstGeom>
        </p:spPr>
        <p:txBody>
          <a:bodyPr wrap="square">
            <a:spAutoFit/>
          </a:bodyPr>
          <a:lstStyle/>
          <a:p>
            <a:pPr>
              <a:lnSpc>
                <a:spcPts val="56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sym typeface="+mn-ea"/>
              </a:rPr>
              <a:t>苍穹</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sym typeface="+mn-ea"/>
              </a:rPr>
              <a:t>天空。也说“穹苍”。</a:t>
            </a:r>
            <a:endParaRPr lang="en-US" altLang="zh-CN" sz="3500" b="1" dirty="0" smtClean="0">
              <a:latin typeface="黑体" panose="02010609060101010101" pitchFamily="49" charset="-122"/>
              <a:ea typeface="黑体" panose="02010609060101010101" pitchFamily="49" charset="-122"/>
            </a:endParaRPr>
          </a:p>
          <a:p>
            <a:pPr>
              <a:lnSpc>
                <a:spcPts val="56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rPr>
              <a:t>孕育</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rPr>
              <a:t>怀胎生育，比喻既存的事物中酝酿着新事物。文中指花在冬天的土地里酝酿成长。</a:t>
            </a:r>
            <a:endParaRPr lang="en-US" altLang="zh-CN" sz="3500" b="1" smtClean="0">
              <a:latin typeface="黑体" panose="02010609060101010101" pitchFamily="49" charset="-122"/>
              <a:ea typeface="黑体" panose="02010609060101010101" pitchFamily="49" charset="-122"/>
              <a:sym typeface="+mn-ea"/>
            </a:endParaRPr>
          </a:p>
          <a:p>
            <a:pPr>
              <a:lnSpc>
                <a:spcPts val="56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sym typeface="+mn-ea"/>
              </a:rPr>
              <a:t>赠予</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sym typeface="+mn-ea"/>
              </a:rPr>
              <a:t>赠送。</a:t>
            </a:r>
            <a:endParaRPr lang="en-US" altLang="zh-CN" sz="3500" b="1" smtClean="0">
              <a:latin typeface="黑体" panose="02010609060101010101" pitchFamily="49" charset="-122"/>
              <a:ea typeface="黑体" panose="02010609060101010101" pitchFamily="49" charset="-122"/>
              <a:sym typeface="+mn-ea"/>
            </a:endParaRPr>
          </a:p>
          <a:p>
            <a:pPr>
              <a:lnSpc>
                <a:spcPts val="5600"/>
              </a:lnSpc>
            </a:pPr>
            <a:r>
              <a:rPr lang="en-US" altLang="zh-CN" sz="3500" b="1" smtClean="0">
                <a:solidFill>
                  <a:srgbClr val="FF0000"/>
                </a:solidFill>
                <a:latin typeface="黑体" panose="02010609060101010101" pitchFamily="49" charset="-122"/>
                <a:ea typeface="黑体" panose="02010609060101010101" pitchFamily="49" charset="-122"/>
                <a:sym typeface="+mn-ea"/>
              </a:rPr>
              <a:t>【</a:t>
            </a:r>
            <a:r>
              <a:rPr lang="zh-CN" altLang="en-US" sz="3500" b="1" smtClean="0">
                <a:solidFill>
                  <a:srgbClr val="FF0000"/>
                </a:solidFill>
                <a:latin typeface="黑体" panose="02010609060101010101" pitchFamily="49" charset="-122"/>
                <a:ea typeface="黑体" panose="02010609060101010101" pitchFamily="49" charset="-122"/>
                <a:sym typeface="+mn-ea"/>
              </a:rPr>
              <a:t>摇曳</a:t>
            </a:r>
            <a:r>
              <a:rPr lang="en-US" altLang="zh-CN" sz="3500" b="1" smtClean="0">
                <a:solidFill>
                  <a:srgbClr val="FF0000"/>
                </a:solidFill>
                <a:latin typeface="黑体" panose="02010609060101010101" pitchFamily="49" charset="-122"/>
                <a:ea typeface="黑体" panose="02010609060101010101" pitchFamily="49" charset="-122"/>
                <a:sym typeface="+mn-ea"/>
              </a:rPr>
              <a:t>】</a:t>
            </a:r>
            <a:r>
              <a:rPr lang="zh-CN" altLang="en-US" sz="3500" b="1" smtClean="0">
                <a:latin typeface="黑体" panose="02010609060101010101" pitchFamily="49" charset="-122"/>
                <a:ea typeface="黑体" panose="02010609060101010101" pitchFamily="49" charset="-122"/>
                <a:sym typeface="+mn-ea"/>
              </a:rPr>
              <a:t>摇荡。</a:t>
            </a:r>
            <a:endParaRPr lang="en-US" altLang="zh-CN" sz="3500" b="1" smtClean="0">
              <a:latin typeface="黑体" panose="02010609060101010101" pitchFamily="49" charset="-122"/>
              <a:ea typeface="黑体" panose="02010609060101010101" pitchFamily="49" charset="-122"/>
              <a:sym typeface="+mn-ea"/>
            </a:endParaRPr>
          </a:p>
          <a:p>
            <a:pPr>
              <a:lnSpc>
                <a:spcPts val="5600"/>
              </a:lnSpc>
            </a:pPr>
            <a:r>
              <a:rPr lang="en-US" altLang="zh-CN" sz="3500" b="1" smtClean="0">
                <a:solidFill>
                  <a:srgbClr val="FF0000"/>
                </a:solidFill>
                <a:latin typeface="黑体" panose="02010609060101010101" pitchFamily="49" charset="-122"/>
                <a:ea typeface="黑体" panose="02010609060101010101" pitchFamily="49" charset="-122"/>
                <a:sym typeface="+mn-ea"/>
              </a:rPr>
              <a:t>【</a:t>
            </a:r>
            <a:r>
              <a:rPr lang="zh-CN" altLang="en-US" sz="3500" b="1" smtClean="0">
                <a:solidFill>
                  <a:srgbClr val="FF0000"/>
                </a:solidFill>
                <a:latin typeface="黑体" panose="02010609060101010101" pitchFamily="49" charset="-122"/>
                <a:ea typeface="黑体" panose="02010609060101010101" pitchFamily="49" charset="-122"/>
                <a:sym typeface="+mn-ea"/>
              </a:rPr>
              <a:t>旖旎</a:t>
            </a:r>
            <a:r>
              <a:rPr lang="en-US" altLang="zh-CN" sz="3500" b="1" smtClean="0">
                <a:solidFill>
                  <a:srgbClr val="FF0000"/>
                </a:solidFill>
                <a:latin typeface="黑体" panose="02010609060101010101" pitchFamily="49" charset="-122"/>
                <a:ea typeface="黑体" panose="02010609060101010101" pitchFamily="49" charset="-122"/>
                <a:sym typeface="+mn-ea"/>
              </a:rPr>
              <a:t>】</a:t>
            </a:r>
            <a:r>
              <a:rPr lang="zh-CN" altLang="en-US" sz="3500" b="1" smtClean="0">
                <a:latin typeface="黑体" panose="02010609060101010101" pitchFamily="49" charset="-122"/>
                <a:ea typeface="黑体" panose="02010609060101010101" pitchFamily="49" charset="-122"/>
                <a:sym typeface="+mn-ea"/>
              </a:rPr>
              <a:t>柔和美好。</a:t>
            </a:r>
            <a:endParaRPr lang="en-US" altLang="zh-CN" sz="3500" b="1" smtClean="0">
              <a:latin typeface="黑体" panose="02010609060101010101" pitchFamily="49" charset="-122"/>
              <a:ea typeface="黑体" panose="02010609060101010101" pitchFamily="49" charset="-122"/>
              <a:sym typeface="+mn-ea"/>
            </a:endParaRPr>
          </a:p>
          <a:p>
            <a:pPr>
              <a:lnSpc>
                <a:spcPts val="5600"/>
              </a:lnSpc>
            </a:pPr>
            <a:r>
              <a:rPr lang="en-US" altLang="zh-CN" sz="3500" b="1" smtClean="0">
                <a:solidFill>
                  <a:srgbClr val="FF0000"/>
                </a:solidFill>
                <a:latin typeface="黑体" panose="02010609060101010101" pitchFamily="49" charset="-122"/>
                <a:ea typeface="黑体" panose="02010609060101010101" pitchFamily="49" charset="-122"/>
                <a:sym typeface="+mn-ea"/>
              </a:rPr>
              <a:t>【</a:t>
            </a:r>
            <a:r>
              <a:rPr lang="zh-CN" altLang="en-US" sz="3500" b="1" smtClean="0">
                <a:solidFill>
                  <a:srgbClr val="FF0000"/>
                </a:solidFill>
                <a:latin typeface="黑体" panose="02010609060101010101" pitchFamily="49" charset="-122"/>
                <a:ea typeface="黑体" panose="02010609060101010101" pitchFamily="49" charset="-122"/>
                <a:sym typeface="+mn-ea"/>
              </a:rPr>
              <a:t>馥郁</a:t>
            </a:r>
            <a:r>
              <a:rPr lang="en-US" altLang="zh-CN" sz="3500" b="1" smtClean="0">
                <a:solidFill>
                  <a:srgbClr val="FF0000"/>
                </a:solidFill>
                <a:latin typeface="黑体" panose="02010609060101010101" pitchFamily="49" charset="-122"/>
                <a:ea typeface="黑体" panose="02010609060101010101" pitchFamily="49" charset="-122"/>
                <a:sym typeface="+mn-ea"/>
              </a:rPr>
              <a:t>】</a:t>
            </a:r>
            <a:r>
              <a:rPr lang="zh-CN" altLang="en-US" sz="3500" b="1" smtClean="0">
                <a:latin typeface="黑体" panose="02010609060101010101" pitchFamily="49" charset="-122"/>
                <a:ea typeface="黑体" panose="02010609060101010101" pitchFamily="49" charset="-122"/>
                <a:sym typeface="+mn-ea"/>
              </a:rPr>
              <a:t>形容香气浓厚。</a:t>
            </a:r>
            <a:endParaRPr lang="en-US" altLang="zh-CN" sz="3500" b="1" smtClean="0">
              <a:latin typeface="黑体" panose="02010609060101010101" pitchFamily="49" charset="-122"/>
              <a:ea typeface="黑体" panose="02010609060101010101" pitchFamily="49" charset="-122"/>
              <a:sym typeface="+mn-ea"/>
            </a:endParaRPr>
          </a:p>
        </p:txBody>
      </p:sp>
      <p:grpSp>
        <p:nvGrpSpPr>
          <p:cNvPr id="2" name="组合 10"/>
          <p:cNvGrpSpPr/>
          <p:nvPr/>
        </p:nvGrpSpPr>
        <p:grpSpPr>
          <a:xfrm>
            <a:off x="135082" y="206733"/>
            <a:ext cx="3137986" cy="1115717"/>
            <a:chOff x="135082" y="206733"/>
            <a:chExt cx="3137986" cy="1115717"/>
          </a:xfrm>
        </p:grpSpPr>
        <p:grpSp>
          <p:nvGrpSpPr>
            <p:cNvPr id="4" name="组合 11"/>
            <p:cNvGrpSpPr/>
            <p:nvPr/>
          </p:nvGrpSpPr>
          <p:grpSpPr>
            <a:xfrm>
              <a:off x="1027310" y="567600"/>
              <a:ext cx="2245758" cy="679269"/>
              <a:chOff x="1938544" y="2511380"/>
              <a:chExt cx="2245758" cy="679269"/>
            </a:xfrm>
          </p:grpSpPr>
          <p:cxnSp>
            <p:nvCxnSpPr>
              <p:cNvPr id="14" name="直接连接符 13"/>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8" name="TextBox 3"/>
              <p:cNvSpPr txBox="1">
                <a:spLocks noChangeArrowheads="1"/>
              </p:cNvSpPr>
              <p:nvPr/>
            </p:nvSpPr>
            <p:spPr bwMode="auto">
              <a:xfrm>
                <a:off x="1938544" y="2542905"/>
                <a:ext cx="2245758" cy="5847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spc="500" dirty="0" smtClean="0">
                    <a:latin typeface="黑体" panose="02010609060101010101" pitchFamily="49" charset="-122"/>
                    <a:ea typeface="黑体" panose="02010609060101010101" pitchFamily="49" charset="-122"/>
                  </a:rPr>
                  <a:t>词语解释</a:t>
                </a:r>
                <a:endParaRPr lang="zh-CN" altLang="en-US" sz="3200" b="1" spc="500" dirty="0">
                  <a:latin typeface="黑体" panose="02010609060101010101" pitchFamily="49" charset="-122"/>
                  <a:ea typeface="黑体" panose="02010609060101010101" pitchFamily="49" charset="-122"/>
                </a:endParaRPr>
              </a:p>
            </p:txBody>
          </p:sp>
          <p:cxnSp>
            <p:nvCxnSpPr>
              <p:cNvPr id="19" name="直接连接符 18"/>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082" y="206733"/>
              <a:ext cx="900074" cy="1115717"/>
            </a:xfrm>
            <a:prstGeom prst="rect">
              <a:avLst/>
            </a:prstGeom>
          </p:spPr>
        </p:pic>
      </p:grpSp>
    </p:spTree>
    <p:extLst>
      <p:ext uri="{BB962C8B-B14F-4D97-AF65-F5344CB8AC3E}">
        <p14:creationId xmlns:p14="http://schemas.microsoft.com/office/powerpoint/2010/main" val="3364534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1876" y="607160"/>
            <a:ext cx="9887585" cy="5747727"/>
          </a:xfrm>
          <a:prstGeom prst="rect">
            <a:avLst/>
          </a:prstGeom>
        </p:spPr>
        <p:txBody>
          <a:bodyPr wrap="square">
            <a:spAutoFit/>
          </a:bodyPr>
          <a:lstStyle/>
          <a:p>
            <a:pPr>
              <a:lnSpc>
                <a:spcPct val="1500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sym typeface="+mn-ea"/>
              </a:rPr>
              <a:t>硕大无朋</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sym typeface="+mn-ea"/>
              </a:rPr>
              <a:t>硕，大；朋，比。大得没有可以与之相比的。形容无比的大。</a:t>
            </a:r>
            <a:endParaRPr lang="en-US" altLang="zh-CN" sz="3500" b="1" smtClean="0">
              <a:latin typeface="黑体" panose="02010609060101010101" pitchFamily="49" charset="-122"/>
              <a:ea typeface="黑体" panose="02010609060101010101" pitchFamily="49" charset="-122"/>
              <a:sym typeface="+mn-ea"/>
            </a:endParaRPr>
          </a:p>
          <a:p>
            <a:pPr>
              <a:lnSpc>
                <a:spcPct val="1500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rPr>
              <a:t>心驰神往</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sym typeface="+mn-ea"/>
              </a:rPr>
              <a:t>心神飞到（向往的地方）。</a:t>
            </a:r>
            <a:endParaRPr lang="en-US" altLang="zh-CN" sz="3500" b="1" smtClean="0">
              <a:latin typeface="黑体" panose="02010609060101010101" pitchFamily="49" charset="-122"/>
              <a:ea typeface="黑体" panose="02010609060101010101" pitchFamily="49" charset="-122"/>
              <a:sym typeface="+mn-ea"/>
            </a:endParaRPr>
          </a:p>
          <a:p>
            <a:pPr>
              <a:lnSpc>
                <a:spcPct val="1500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rPr>
              <a:t>顾影自怜</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rPr>
              <a:t>顾，看；怜，怜惜。看着自己的影子，怜惜起自己来，形容孤独失意的样子。也指自我欣赏。</a:t>
            </a:r>
            <a:endParaRPr lang="en-US" altLang="zh-CN" sz="3500" b="1" dirty="0">
              <a:latin typeface="黑体" panose="02010609060101010101" pitchFamily="49" charset="-122"/>
              <a:ea typeface="黑体" panose="02010609060101010101" pitchFamily="49" charset="-122"/>
            </a:endParaRPr>
          </a:p>
          <a:p>
            <a:pPr>
              <a:lnSpc>
                <a:spcPct val="150000"/>
              </a:lnSpc>
            </a:pP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solidFill>
                  <a:srgbClr val="FF0000"/>
                </a:solidFill>
                <a:latin typeface="黑体" panose="02010609060101010101" pitchFamily="49" charset="-122"/>
                <a:ea typeface="黑体" panose="02010609060101010101" pitchFamily="49" charset="-122"/>
                <a:sym typeface="+mn-ea"/>
              </a:rPr>
              <a:t>孤芳自赏</a:t>
            </a:r>
            <a:r>
              <a:rPr lang="en-US" altLang="zh-CN" sz="3500" b="1" smtClean="0">
                <a:solidFill>
                  <a:srgbClr val="FF0000"/>
                </a:solidFill>
                <a:latin typeface="黑体" panose="02010609060101010101" pitchFamily="49" charset="-122"/>
                <a:ea typeface="黑体" panose="02010609060101010101" pitchFamily="49" charset="-122"/>
              </a:rPr>
              <a:t>】</a:t>
            </a:r>
            <a:r>
              <a:rPr lang="zh-CN" altLang="en-US" sz="3500" b="1" smtClean="0">
                <a:latin typeface="黑体" panose="02010609060101010101" pitchFamily="49" charset="-122"/>
                <a:ea typeface="黑体" panose="02010609060101010101" pitchFamily="49" charset="-122"/>
                <a:sym typeface="+mn-ea"/>
              </a:rPr>
              <a:t>自我欣赏，自命清高。</a:t>
            </a:r>
            <a:endParaRPr lang="en-US" altLang="zh-CN" sz="3500" b="1"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64534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322218" y="1922683"/>
            <a:ext cx="7819310"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3800" b="1" smtClean="0">
                <a:solidFill>
                  <a:prstClr val="black"/>
                </a:solidFill>
                <a:latin typeface="黑体" panose="02010600030101010101" charset="-122"/>
                <a:ea typeface="黑体" panose="02010600030101010101" charset="-122"/>
              </a:rPr>
              <a:t>赠予</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赠送</a:t>
            </a:r>
            <a:r>
              <a:rPr lang="zh-CN" altLang="en-US" sz="3800" b="1" smtClean="0">
                <a:solidFill>
                  <a:prstClr val="black"/>
                </a:solidFill>
                <a:latin typeface="黑体" panose="02010600030101010101" charset="-122"/>
                <a:ea typeface="黑体" panose="02010600030101010101" charset="-122"/>
              </a:rPr>
              <a:t>      摇曳</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摇动  </a:t>
            </a:r>
            <a:endParaRPr lang="en-US" altLang="zh-CN" sz="3800" b="1" smtClean="0">
              <a:solidFill>
                <a:srgbClr val="FF0000"/>
              </a:solidFill>
              <a:latin typeface="黑体" panose="02010600030101010101" charset="-122"/>
              <a:ea typeface="黑体" panose="02010600030101010101" charset="-122"/>
            </a:endParaRPr>
          </a:p>
          <a:p>
            <a:pPr>
              <a:lnSpc>
                <a:spcPct val="150000"/>
              </a:lnSpc>
              <a:defRPr/>
            </a:pPr>
            <a:r>
              <a:rPr lang="zh-CN" altLang="en-US" sz="3800" b="1" smtClean="0">
                <a:solidFill>
                  <a:prstClr val="black"/>
                </a:solidFill>
                <a:latin typeface="黑体" panose="02010600030101010101" charset="-122"/>
                <a:ea typeface="黑体" panose="02010600030101010101" charset="-122"/>
              </a:rPr>
              <a:t>凝视</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注视  </a:t>
            </a:r>
            <a:r>
              <a:rPr lang="zh-CN" altLang="en-US" sz="3800" b="1" smtClean="0">
                <a:solidFill>
                  <a:prstClr val="black"/>
                </a:solidFill>
                <a:latin typeface="黑体" panose="02010600030101010101" charset="-122"/>
                <a:ea typeface="黑体" panose="02010600030101010101" charset="-122"/>
              </a:rPr>
              <a:t>    领悟</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领会</a:t>
            </a:r>
            <a:endParaRPr lang="en-US" altLang="zh-CN" sz="3800" b="1" smtClean="0">
              <a:solidFill>
                <a:srgbClr val="FF0000"/>
              </a:solidFill>
              <a:latin typeface="黑体" panose="02010600030101010101" charset="-122"/>
              <a:ea typeface="黑体" panose="02010600030101010101" charset="-122"/>
            </a:endParaRPr>
          </a:p>
          <a:p>
            <a:pPr>
              <a:lnSpc>
                <a:spcPct val="150000"/>
              </a:lnSpc>
              <a:defRPr/>
            </a:pPr>
            <a:r>
              <a:rPr lang="zh-CN" altLang="en-US" sz="3800" b="1" smtClean="0">
                <a:solidFill>
                  <a:prstClr val="black"/>
                </a:solidFill>
                <a:latin typeface="黑体" panose="02010600030101010101" charset="-122"/>
                <a:ea typeface="黑体" panose="02010600030101010101" charset="-122"/>
              </a:rPr>
              <a:t>硕大无朋</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庞然大物</a:t>
            </a:r>
            <a:endParaRPr lang="en-US" altLang="zh-CN" sz="3800" b="1" smtClean="0">
              <a:solidFill>
                <a:srgbClr val="FF0000"/>
              </a:solidFill>
              <a:latin typeface="黑体" panose="02010600030101010101" charset="-122"/>
              <a:ea typeface="黑体" panose="02010600030101010101" charset="-122"/>
            </a:endParaRPr>
          </a:p>
          <a:p>
            <a:pPr>
              <a:lnSpc>
                <a:spcPct val="150000"/>
              </a:lnSpc>
              <a:defRPr/>
            </a:pPr>
            <a:r>
              <a:rPr lang="zh-CN" altLang="en-US" sz="3800" b="1" smtClean="0">
                <a:solidFill>
                  <a:prstClr val="black"/>
                </a:solidFill>
                <a:latin typeface="黑体" panose="02010600030101010101" charset="-122"/>
                <a:ea typeface="黑体" panose="02010600030101010101" charset="-122"/>
              </a:rPr>
              <a:t>顾影自怜</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孤芳自赏</a:t>
            </a:r>
          </a:p>
        </p:txBody>
      </p:sp>
      <p:grpSp>
        <p:nvGrpSpPr>
          <p:cNvPr id="3" name="组合 12"/>
          <p:cNvGrpSpPr/>
          <p:nvPr/>
        </p:nvGrpSpPr>
        <p:grpSpPr>
          <a:xfrm>
            <a:off x="32960" y="231632"/>
            <a:ext cx="3614520" cy="1154080"/>
            <a:chOff x="32960" y="231632"/>
            <a:chExt cx="3614520" cy="1154080"/>
          </a:xfrm>
        </p:grpSpPr>
        <p:pic>
          <p:nvPicPr>
            <p:cNvPr id="14" name="图片 13"/>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32960" y="231632"/>
              <a:ext cx="1102179" cy="1154080"/>
            </a:xfrm>
            <a:prstGeom prst="rect">
              <a:avLst/>
            </a:prstGeom>
          </p:spPr>
        </p:pic>
        <p:grpSp>
          <p:nvGrpSpPr>
            <p:cNvPr id="4" name="组合 14"/>
            <p:cNvGrpSpPr/>
            <p:nvPr/>
          </p:nvGrpSpPr>
          <p:grpSpPr>
            <a:xfrm>
              <a:off x="970537" y="567600"/>
              <a:ext cx="2676943" cy="679269"/>
              <a:chOff x="1844447" y="2511380"/>
              <a:chExt cx="2676943" cy="679269"/>
            </a:xfrm>
          </p:grpSpPr>
          <p:cxnSp>
            <p:nvCxnSpPr>
              <p:cNvPr id="16" name="直接连接符 15"/>
              <p:cNvCxnSpPr/>
              <p:nvPr/>
            </p:nvCxnSpPr>
            <p:spPr>
              <a:xfrm>
                <a:off x="2009049" y="2511380"/>
                <a:ext cx="1990058"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009049" y="3190649"/>
                <a:ext cx="1999939"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8" name="TextBox 3"/>
              <p:cNvSpPr txBox="1">
                <a:spLocks noChangeArrowheads="1"/>
              </p:cNvSpPr>
              <p:nvPr/>
            </p:nvSpPr>
            <p:spPr bwMode="auto">
              <a:xfrm>
                <a:off x="1844447" y="2551128"/>
                <a:ext cx="2676943" cy="5847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3200" b="1" spc="40">
                    <a:solidFill>
                      <a:prstClr val="black"/>
                    </a:solidFill>
                    <a:latin typeface="黑体" panose="02010600030101010101" charset="-122"/>
                    <a:ea typeface="黑体" panose="02010600030101010101" charset="-122"/>
                  </a:rPr>
                  <a:t>词语对对碰</a:t>
                </a:r>
                <a:endParaRPr lang="zh-CN" altLang="en-US" sz="3200" b="1" spc="40" dirty="0">
                  <a:solidFill>
                    <a:prstClr val="black"/>
                  </a:solidFill>
                  <a:latin typeface="黑体" panose="02010600030101010101" charset="-122"/>
                  <a:ea typeface="黑体" panose="02010600030101010101" charset="-122"/>
                </a:endParaRPr>
              </a:p>
            </p:txBody>
          </p:sp>
          <p:cxnSp>
            <p:nvCxnSpPr>
              <p:cNvPr id="19" name="直接连接符 18"/>
              <p:cNvCxnSpPr/>
              <p:nvPr/>
            </p:nvCxnSpPr>
            <p:spPr>
              <a:xfrm>
                <a:off x="3990398"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007816"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grpSp>
      <p:sp>
        <p:nvSpPr>
          <p:cNvPr id="21" name="矩形 20"/>
          <p:cNvSpPr/>
          <p:nvPr/>
        </p:nvSpPr>
        <p:spPr>
          <a:xfrm>
            <a:off x="4570860" y="1171483"/>
            <a:ext cx="2733442" cy="830997"/>
          </a:xfrm>
          <a:prstGeom prst="rect">
            <a:avLst/>
          </a:prstGeom>
          <a:noFill/>
          <a:ln>
            <a:noFill/>
          </a:ln>
        </p:spPr>
        <p:txBody>
          <a:bodyPr wrap="none" rtlCol="0" anchor="t">
            <a:spAutoFit/>
            <a:scene3d>
              <a:camera prst="orthographicFront"/>
              <a:lightRig rig="threePt" dir="t"/>
            </a:scene3d>
          </a:bodyPr>
          <a:lstStyle/>
          <a:p>
            <a:pPr marL="685800" indent="-685800" algn="ctr">
              <a:buClr>
                <a:srgbClr val="0000FF"/>
              </a:buClr>
              <a:buFont typeface="Wingdings" panose="05000000000000000000" pitchFamily="2" charset="2"/>
              <a:buChar char="u"/>
              <a:defRPr/>
            </a:pPr>
            <a:r>
              <a:rPr lang="zh-CN" altLang="en-US" sz="4800" b="1">
                <a:ln w="9525">
                  <a:solidFill>
                    <a:prstClr val="white"/>
                  </a:solidFill>
                  <a:prstDash val="solid"/>
                </a:ln>
                <a:solidFill>
                  <a:srgbClr val="0000FF"/>
                </a:solidFill>
                <a:latin typeface="黑体" panose="02010600030101010101" charset="-122"/>
                <a:ea typeface="黑体" panose="02010600030101010101" charset="-122"/>
              </a:rPr>
              <a:t>近义词</a:t>
            </a:r>
          </a:p>
        </p:txBody>
      </p:sp>
    </p:spTree>
    <p:extLst>
      <p:ext uri="{BB962C8B-B14F-4D97-AF65-F5344CB8AC3E}">
        <p14:creationId xmlns:p14="http://schemas.microsoft.com/office/powerpoint/2010/main" val="26723701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418460" y="1157628"/>
            <a:ext cx="2733442" cy="830997"/>
          </a:xfrm>
          <a:prstGeom prst="rect">
            <a:avLst/>
          </a:prstGeom>
          <a:noFill/>
          <a:ln>
            <a:noFill/>
          </a:ln>
        </p:spPr>
        <p:txBody>
          <a:bodyPr wrap="none" rtlCol="0" anchor="t">
            <a:spAutoFit/>
            <a:scene3d>
              <a:camera prst="orthographicFront"/>
              <a:lightRig rig="threePt" dir="t"/>
            </a:scene3d>
          </a:bodyPr>
          <a:lstStyle/>
          <a:p>
            <a:pPr marL="685800" indent="-685800" algn="ctr">
              <a:buClr>
                <a:srgbClr val="0000FF"/>
              </a:buClr>
              <a:buFont typeface="Wingdings" panose="05000000000000000000" pitchFamily="2" charset="2"/>
              <a:buChar char="u"/>
              <a:defRPr/>
            </a:pPr>
            <a:r>
              <a:rPr lang="zh-CN" altLang="en-US" sz="4800" b="1" smtClean="0">
                <a:ln w="9525">
                  <a:solidFill>
                    <a:prstClr val="white"/>
                  </a:solidFill>
                  <a:prstDash val="solid"/>
                </a:ln>
                <a:solidFill>
                  <a:srgbClr val="0000FF"/>
                </a:solidFill>
                <a:latin typeface="黑体" panose="02010600030101010101" charset="-122"/>
                <a:ea typeface="黑体" panose="02010600030101010101" charset="-122"/>
              </a:rPr>
              <a:t>反义词</a:t>
            </a:r>
            <a:endParaRPr lang="zh-CN" altLang="en-US" sz="4800" b="1">
              <a:ln w="9525">
                <a:solidFill>
                  <a:prstClr val="white"/>
                </a:solidFill>
                <a:prstDash val="solid"/>
              </a:ln>
              <a:solidFill>
                <a:srgbClr val="0000FF"/>
              </a:solidFill>
              <a:latin typeface="黑体" panose="02010600030101010101" charset="-122"/>
              <a:ea typeface="黑体" panose="02010600030101010101" charset="-122"/>
            </a:endParaRPr>
          </a:p>
        </p:txBody>
      </p:sp>
      <p:sp>
        <p:nvSpPr>
          <p:cNvPr id="4" name="矩形 3"/>
          <p:cNvSpPr>
            <a:spLocks noChangeArrowheads="1"/>
          </p:cNvSpPr>
          <p:nvPr/>
        </p:nvSpPr>
        <p:spPr bwMode="auto">
          <a:xfrm>
            <a:off x="2266800" y="1922683"/>
            <a:ext cx="7611491"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3800" b="1" smtClean="0">
                <a:latin typeface="黑体" panose="02010600030101010101" charset="-122"/>
                <a:ea typeface="黑体" panose="02010600030101010101" charset="-122"/>
              </a:rPr>
              <a:t>开放</a:t>
            </a:r>
            <a:r>
              <a:rPr lang="en-US" altLang="zh-CN" sz="3800" b="1" smtClean="0">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凋谢 </a:t>
            </a:r>
            <a:r>
              <a:rPr lang="zh-CN" altLang="en-US" sz="3800" b="1" smtClean="0">
                <a:solidFill>
                  <a:prstClr val="black"/>
                </a:solidFill>
                <a:latin typeface="黑体" panose="02010600030101010101" charset="-122"/>
                <a:ea typeface="黑体" panose="02010600030101010101" charset="-122"/>
              </a:rPr>
              <a:t>     欢迎</a:t>
            </a:r>
            <a:r>
              <a:rPr lang="en-US" altLang="zh-CN" sz="3800" b="1" smtClean="0">
                <a:solidFill>
                  <a:prstClr val="black"/>
                </a:solidFill>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送别</a:t>
            </a:r>
            <a:endParaRPr lang="en-US" altLang="zh-CN" sz="3800" b="1" smtClean="0">
              <a:solidFill>
                <a:srgbClr val="FF0000"/>
              </a:solidFill>
              <a:latin typeface="黑体" panose="02010600030101010101" charset="-122"/>
              <a:ea typeface="黑体" panose="02010600030101010101" charset="-122"/>
            </a:endParaRPr>
          </a:p>
          <a:p>
            <a:pPr>
              <a:lnSpc>
                <a:spcPct val="150000"/>
              </a:lnSpc>
              <a:defRPr/>
            </a:pPr>
            <a:r>
              <a:rPr lang="zh-CN" altLang="en-US" sz="3800" b="1" smtClean="0">
                <a:latin typeface="黑体" panose="02010600030101010101" charset="-122"/>
                <a:ea typeface="黑体" panose="02010600030101010101" charset="-122"/>
              </a:rPr>
              <a:t>摇曳</a:t>
            </a:r>
            <a:r>
              <a:rPr lang="en-US" altLang="zh-CN" sz="3800" b="1" smtClean="0">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静止</a:t>
            </a:r>
            <a:r>
              <a:rPr lang="en-US" altLang="zh-CN" sz="3800" b="1" smtClean="0">
                <a:solidFill>
                  <a:srgbClr val="FF0000"/>
                </a:solidFill>
                <a:latin typeface="黑体" panose="02010600030101010101" charset="-122"/>
                <a:ea typeface="黑体" panose="02010600030101010101" charset="-122"/>
              </a:rPr>
              <a:t>      </a:t>
            </a:r>
            <a:r>
              <a:rPr lang="zh-CN" altLang="en-US" sz="3800" b="1" smtClean="0">
                <a:latin typeface="黑体" panose="02010600030101010101" charset="-122"/>
                <a:ea typeface="黑体" panose="02010600030101010101" charset="-122"/>
              </a:rPr>
              <a:t>仰望</a:t>
            </a:r>
            <a:r>
              <a:rPr lang="en-US" altLang="zh-CN" sz="3800" b="1" smtClean="0">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俯视</a:t>
            </a:r>
            <a:endParaRPr lang="en-US" altLang="zh-CN" sz="3800" b="1" smtClean="0">
              <a:solidFill>
                <a:prstClr val="black"/>
              </a:solidFill>
              <a:latin typeface="黑体" panose="02010600030101010101" charset="-122"/>
              <a:ea typeface="黑体" panose="02010600030101010101" charset="-122"/>
            </a:endParaRPr>
          </a:p>
          <a:p>
            <a:pPr>
              <a:lnSpc>
                <a:spcPct val="150000"/>
              </a:lnSpc>
              <a:defRPr/>
            </a:pPr>
            <a:r>
              <a:rPr lang="zh-CN" altLang="en-US" sz="3800" b="1" smtClean="0">
                <a:latin typeface="黑体" panose="02010600030101010101" charset="-122"/>
                <a:ea typeface="黑体" panose="02010600030101010101" charset="-122"/>
              </a:rPr>
              <a:t>硕大无朋</a:t>
            </a:r>
            <a:r>
              <a:rPr lang="en-US" altLang="zh-CN" sz="3800" b="1" smtClean="0">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小巧玲珑</a:t>
            </a:r>
            <a:endParaRPr lang="en-US" altLang="zh-CN" sz="3800" b="1" smtClean="0">
              <a:solidFill>
                <a:srgbClr val="FF0000"/>
              </a:solidFill>
              <a:latin typeface="黑体" panose="02010600030101010101" charset="-122"/>
              <a:ea typeface="黑体" panose="02010600030101010101" charset="-122"/>
            </a:endParaRPr>
          </a:p>
          <a:p>
            <a:pPr>
              <a:lnSpc>
                <a:spcPct val="150000"/>
              </a:lnSpc>
              <a:defRPr/>
            </a:pPr>
            <a:r>
              <a:rPr lang="zh-CN" altLang="en-US" sz="3800" b="1" smtClean="0">
                <a:latin typeface="黑体" panose="02010600030101010101" charset="-122"/>
                <a:ea typeface="黑体" panose="02010600030101010101" charset="-122"/>
              </a:rPr>
              <a:t>顾影自怜</a:t>
            </a:r>
            <a:r>
              <a:rPr lang="en-US" altLang="zh-CN" sz="3800" b="1" smtClean="0">
                <a:latin typeface="黑体" panose="02010600030101010101" charset="-122"/>
                <a:ea typeface="黑体" panose="02010600030101010101" charset="-122"/>
              </a:rPr>
              <a:t>——</a:t>
            </a:r>
            <a:r>
              <a:rPr lang="zh-CN" altLang="en-US" sz="3800" b="1" smtClean="0">
                <a:solidFill>
                  <a:srgbClr val="FF0000"/>
                </a:solidFill>
                <a:latin typeface="黑体" panose="02010600030101010101" charset="-122"/>
                <a:ea typeface="黑体" panose="02010600030101010101" charset="-122"/>
              </a:rPr>
              <a:t>妄自尊大</a:t>
            </a:r>
          </a:p>
        </p:txBody>
      </p:sp>
    </p:spTree>
    <p:extLst>
      <p:ext uri="{BB962C8B-B14F-4D97-AF65-F5344CB8AC3E}">
        <p14:creationId xmlns:p14="http://schemas.microsoft.com/office/powerpoint/2010/main" val="26723701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8"/>
          <p:cNvSpPr txBox="1">
            <a:spLocks noChangeArrowheads="1"/>
          </p:cNvSpPr>
          <p:nvPr/>
        </p:nvSpPr>
        <p:spPr bwMode="auto">
          <a:xfrm>
            <a:off x="2739537" y="1475949"/>
            <a:ext cx="766522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600" b="1" smtClean="0">
                <a:solidFill>
                  <a:srgbClr val="FF0000"/>
                </a:solidFill>
                <a:latin typeface="黑体" pitchFamily="49" charset="-122"/>
                <a:ea typeface="黑体" pitchFamily="49" charset="-122"/>
              </a:rPr>
              <a:t>说说文章是从哪几个方面来写花的。</a:t>
            </a:r>
            <a:endParaRPr lang="zh-CN" altLang="en-US" sz="3600" b="1" dirty="0">
              <a:solidFill>
                <a:srgbClr val="FF0000"/>
              </a:solidFill>
              <a:latin typeface="黑体" panose="02010609060101010101" pitchFamily="49" charset="-122"/>
              <a:ea typeface="黑体" panose="02010609060101010101" pitchFamily="49" charset="-122"/>
            </a:endParaRPr>
          </a:p>
        </p:txBody>
      </p:sp>
      <p:grpSp>
        <p:nvGrpSpPr>
          <p:cNvPr id="15" name="组合 14"/>
          <p:cNvGrpSpPr/>
          <p:nvPr/>
        </p:nvGrpSpPr>
        <p:grpSpPr>
          <a:xfrm>
            <a:off x="108655" y="263109"/>
            <a:ext cx="3226759" cy="1097974"/>
            <a:chOff x="108655" y="263109"/>
            <a:chExt cx="3226759" cy="1097974"/>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655" y="263109"/>
              <a:ext cx="1038000" cy="1097974"/>
            </a:xfrm>
            <a:prstGeom prst="rect">
              <a:avLst/>
            </a:prstGeom>
          </p:spPr>
        </p:pic>
        <p:grpSp>
          <p:nvGrpSpPr>
            <p:cNvPr id="19" name="组合 18"/>
            <p:cNvGrpSpPr/>
            <p:nvPr/>
          </p:nvGrpSpPr>
          <p:grpSpPr>
            <a:xfrm>
              <a:off x="1089656" y="536427"/>
              <a:ext cx="2245758" cy="679269"/>
              <a:chOff x="1938544" y="2511380"/>
              <a:chExt cx="2245758" cy="679269"/>
            </a:xfrm>
          </p:grpSpPr>
          <p:cxnSp>
            <p:nvCxnSpPr>
              <p:cNvPr id="20" name="直接连接符 19"/>
              <p:cNvCxnSpPr/>
              <p:nvPr/>
            </p:nvCxnSpPr>
            <p:spPr>
              <a:xfrm>
                <a:off x="1966053" y="2511380"/>
                <a:ext cx="1874427"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974761" y="3190649"/>
                <a:ext cx="1875600"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26" name="TextBox 3"/>
              <p:cNvSpPr txBox="1">
                <a:spLocks noChangeArrowheads="1"/>
              </p:cNvSpPr>
              <p:nvPr/>
            </p:nvSpPr>
            <p:spPr bwMode="auto">
              <a:xfrm>
                <a:off x="1938544" y="2542905"/>
                <a:ext cx="2245758" cy="5847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spc="500" dirty="0" smtClean="0">
                    <a:solidFill>
                      <a:prstClr val="black"/>
                    </a:solidFill>
                    <a:latin typeface="黑体" panose="02010609060101010101" pitchFamily="49" charset="-122"/>
                    <a:ea typeface="黑体" panose="02010609060101010101" pitchFamily="49" charset="-122"/>
                  </a:rPr>
                  <a:t>妙解课文</a:t>
                </a:r>
                <a:endParaRPr lang="zh-CN" altLang="en-US" sz="3200" b="1" spc="500" dirty="0">
                  <a:solidFill>
                    <a:prstClr val="black"/>
                  </a:solidFill>
                  <a:latin typeface="黑体" panose="02010609060101010101" pitchFamily="49" charset="-122"/>
                  <a:ea typeface="黑体" panose="02010609060101010101" pitchFamily="49" charset="-122"/>
                </a:endParaRPr>
              </a:p>
            </p:txBody>
          </p:sp>
          <p:cxnSp>
            <p:nvCxnSpPr>
              <p:cNvPr id="27" name="直接连接符 26"/>
              <p:cNvCxnSpPr/>
              <p:nvPr/>
            </p:nvCxnSpPr>
            <p:spPr>
              <a:xfrm>
                <a:off x="3831771" y="2511380"/>
                <a:ext cx="307047" cy="33528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849189" y="2828613"/>
                <a:ext cx="269966" cy="362036"/>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grpSp>
      </p:grpSp>
      <p:grpSp>
        <p:nvGrpSpPr>
          <p:cNvPr id="51" name="组合 50"/>
          <p:cNvGrpSpPr/>
          <p:nvPr/>
        </p:nvGrpSpPr>
        <p:grpSpPr>
          <a:xfrm>
            <a:off x="734293" y="2355273"/>
            <a:ext cx="4475015" cy="1550480"/>
            <a:chOff x="3228111" y="2854037"/>
            <a:chExt cx="4475015" cy="1550480"/>
          </a:xfrm>
        </p:grpSpPr>
        <p:grpSp>
          <p:nvGrpSpPr>
            <p:cNvPr id="34" name="组合 33"/>
            <p:cNvGrpSpPr/>
            <p:nvPr/>
          </p:nvGrpSpPr>
          <p:grpSpPr>
            <a:xfrm>
              <a:off x="3934691" y="3061855"/>
              <a:ext cx="3768435" cy="1066799"/>
              <a:chOff x="1" y="166255"/>
              <a:chExt cx="3573554" cy="1149927"/>
            </a:xfrm>
            <a:solidFill>
              <a:schemeClr val="accent4">
                <a:lumMod val="60000"/>
                <a:lumOff val="40000"/>
              </a:schemeClr>
            </a:solidFill>
          </p:grpSpPr>
          <p:sp>
            <p:nvSpPr>
              <p:cNvPr id="48" name="圆角矩形 47"/>
              <p:cNvSpPr/>
              <p:nvPr/>
            </p:nvSpPr>
            <p:spPr>
              <a:xfrm>
                <a:off x="1" y="166255"/>
                <a:ext cx="3573554" cy="11499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872837" y="304801"/>
                <a:ext cx="2556200" cy="895751"/>
              </a:xfrm>
              <a:prstGeom prst="rect">
                <a:avLst/>
              </a:prstGeom>
              <a:noFill/>
              <a:ln>
                <a:noFill/>
              </a:ln>
            </p:spPr>
            <p:txBody>
              <a:bodyPr wrap="square" rtlCol="0">
                <a:spAutoFit/>
              </a:bodyPr>
              <a:lstStyle/>
              <a:p>
                <a:r>
                  <a:rPr lang="zh-CN" altLang="en-US" sz="4800" b="1" smtClean="0">
                    <a:solidFill>
                      <a:schemeClr val="accent2">
                        <a:lumMod val="75000"/>
                      </a:schemeClr>
                    </a:solidFill>
                    <a:effectLst>
                      <a:glow rad="101600">
                        <a:schemeClr val="bg1">
                          <a:alpha val="60000"/>
                        </a:schemeClr>
                      </a:glow>
                    </a:effectLst>
                    <a:latin typeface="楷体" pitchFamily="49" charset="-122"/>
                    <a:ea typeface="楷体" pitchFamily="49" charset="-122"/>
                  </a:rPr>
                  <a:t>花的生长</a:t>
                </a:r>
                <a:endParaRPr lang="zh-CN" altLang="en-US" sz="4800" b="1">
                  <a:solidFill>
                    <a:schemeClr val="accent2">
                      <a:lumMod val="75000"/>
                    </a:schemeClr>
                  </a:solidFill>
                  <a:effectLst>
                    <a:glow rad="101600">
                      <a:schemeClr val="bg1">
                        <a:alpha val="60000"/>
                      </a:schemeClr>
                    </a:glow>
                  </a:effectLst>
                  <a:latin typeface="楷体" pitchFamily="49" charset="-122"/>
                  <a:ea typeface="楷体" pitchFamily="49" charset="-122"/>
                </a:endParaRPr>
              </a:p>
            </p:txBody>
          </p:sp>
        </p:grpSp>
        <p:pic>
          <p:nvPicPr>
            <p:cNvPr id="31" name="图片 30" descr="timg (5).jpg"/>
            <p:cNvPicPr>
              <a:picLocks noChangeAspect="1"/>
            </p:cNvPicPr>
            <p:nvPr/>
          </p:nvPicPr>
          <p:blipFill>
            <a:blip r:embed="rId3" cstate="print">
              <a:clrChange>
                <a:clrFrom>
                  <a:srgbClr val="FFFFFF"/>
                </a:clrFrom>
                <a:clrTo>
                  <a:srgbClr val="FFFFFF">
                    <a:alpha val="0"/>
                  </a:srgbClr>
                </a:clrTo>
              </a:clrChange>
            </a:blip>
            <a:srcRect l="18457" t="2626" r="18224" b="7879"/>
            <a:stretch>
              <a:fillRect/>
            </a:stretch>
          </p:blipFill>
          <p:spPr>
            <a:xfrm>
              <a:off x="3228111" y="2854037"/>
              <a:ext cx="1482434" cy="1550480"/>
            </a:xfrm>
            <a:prstGeom prst="rect">
              <a:avLst/>
            </a:prstGeom>
          </p:spPr>
        </p:pic>
      </p:grpSp>
      <p:grpSp>
        <p:nvGrpSpPr>
          <p:cNvPr id="64" name="组合 63"/>
          <p:cNvGrpSpPr/>
          <p:nvPr/>
        </p:nvGrpSpPr>
        <p:grpSpPr>
          <a:xfrm>
            <a:off x="3151913" y="3657600"/>
            <a:ext cx="4662051" cy="2078181"/>
            <a:chOff x="2085112" y="3934691"/>
            <a:chExt cx="4662051" cy="2078181"/>
          </a:xfrm>
        </p:grpSpPr>
        <p:grpSp>
          <p:nvGrpSpPr>
            <p:cNvPr id="53" name="组合 33"/>
            <p:cNvGrpSpPr/>
            <p:nvPr/>
          </p:nvGrpSpPr>
          <p:grpSpPr>
            <a:xfrm>
              <a:off x="2978728" y="4405746"/>
              <a:ext cx="3768435" cy="1066799"/>
              <a:chOff x="1" y="166255"/>
              <a:chExt cx="3573554" cy="1149927"/>
            </a:xfrm>
            <a:solidFill>
              <a:srgbClr val="FBBDD5"/>
            </a:solidFill>
          </p:grpSpPr>
          <p:sp>
            <p:nvSpPr>
              <p:cNvPr id="55" name="圆角矩形 54"/>
              <p:cNvSpPr/>
              <p:nvPr/>
            </p:nvSpPr>
            <p:spPr>
              <a:xfrm>
                <a:off x="1" y="166255"/>
                <a:ext cx="3573554" cy="11499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872837" y="304801"/>
                <a:ext cx="2556200" cy="895751"/>
              </a:xfrm>
              <a:prstGeom prst="rect">
                <a:avLst/>
              </a:prstGeom>
              <a:grpFill/>
            </p:spPr>
            <p:txBody>
              <a:bodyPr wrap="square" rtlCol="0">
                <a:spAutoFit/>
              </a:bodyPr>
              <a:lstStyle/>
              <a:p>
                <a:r>
                  <a:rPr lang="zh-CN" altLang="en-US" sz="4800" b="1" smtClean="0">
                    <a:solidFill>
                      <a:srgbClr val="DE188E"/>
                    </a:solidFill>
                    <a:effectLst>
                      <a:glow rad="101600">
                        <a:schemeClr val="bg1">
                          <a:alpha val="60000"/>
                        </a:schemeClr>
                      </a:glow>
                    </a:effectLst>
                    <a:latin typeface="楷体" pitchFamily="49" charset="-122"/>
                    <a:ea typeface="楷体" pitchFamily="49" charset="-122"/>
                  </a:rPr>
                  <a:t>花的生活</a:t>
                </a:r>
                <a:endParaRPr lang="zh-CN" altLang="en-US" sz="4800" b="1">
                  <a:solidFill>
                    <a:srgbClr val="DE188E"/>
                  </a:solidFill>
                  <a:effectLst>
                    <a:glow rad="101600">
                      <a:schemeClr val="bg1">
                        <a:alpha val="60000"/>
                      </a:schemeClr>
                    </a:glow>
                  </a:effectLst>
                  <a:latin typeface="楷体" pitchFamily="49" charset="-122"/>
                  <a:ea typeface="楷体" pitchFamily="49" charset="-122"/>
                </a:endParaRPr>
              </a:p>
            </p:txBody>
          </p:sp>
        </p:grpSp>
        <p:pic>
          <p:nvPicPr>
            <p:cNvPr id="58" name="图片 57" descr="timg (6).jpg"/>
            <p:cNvPicPr>
              <a:picLocks noChangeAspect="1"/>
            </p:cNvPicPr>
            <p:nvPr/>
          </p:nvPicPr>
          <p:blipFill>
            <a:blip r:embed="rId4" cstate="print">
              <a:clrChange>
                <a:clrFrom>
                  <a:srgbClr val="FFFFFF"/>
                </a:clrFrom>
                <a:clrTo>
                  <a:srgbClr val="FFFFFF">
                    <a:alpha val="0"/>
                  </a:srgbClr>
                </a:clrTo>
              </a:clrChange>
            </a:blip>
            <a:stretch>
              <a:fillRect/>
            </a:stretch>
          </p:blipFill>
          <p:spPr>
            <a:xfrm rot="1874143" flipH="1">
              <a:off x="2085112" y="3934691"/>
              <a:ext cx="2078181" cy="2078181"/>
            </a:xfrm>
            <a:prstGeom prst="rect">
              <a:avLst/>
            </a:prstGeom>
          </p:spPr>
        </p:pic>
      </p:grpSp>
      <p:grpSp>
        <p:nvGrpSpPr>
          <p:cNvPr id="66" name="组合 65"/>
          <p:cNvGrpSpPr/>
          <p:nvPr/>
        </p:nvGrpSpPr>
        <p:grpSpPr>
          <a:xfrm>
            <a:off x="6509978" y="4788836"/>
            <a:ext cx="4864603" cy="2069164"/>
            <a:chOff x="6509978" y="4955091"/>
            <a:chExt cx="4864603" cy="2069164"/>
          </a:xfrm>
        </p:grpSpPr>
        <p:grpSp>
          <p:nvGrpSpPr>
            <p:cNvPr id="60" name="组合 33"/>
            <p:cNvGrpSpPr/>
            <p:nvPr/>
          </p:nvGrpSpPr>
          <p:grpSpPr>
            <a:xfrm>
              <a:off x="7606146" y="5487629"/>
              <a:ext cx="3768435" cy="1066799"/>
              <a:chOff x="1" y="166255"/>
              <a:chExt cx="3573554" cy="1149927"/>
            </a:xfrm>
            <a:solidFill>
              <a:srgbClr val="9EDAE6"/>
            </a:solidFill>
          </p:grpSpPr>
          <p:sp>
            <p:nvSpPr>
              <p:cNvPr id="62" name="圆角矩形 61"/>
              <p:cNvSpPr/>
              <p:nvPr/>
            </p:nvSpPr>
            <p:spPr>
              <a:xfrm>
                <a:off x="1" y="166255"/>
                <a:ext cx="3573554" cy="11499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872837" y="304801"/>
                <a:ext cx="2556200" cy="895751"/>
              </a:xfrm>
              <a:prstGeom prst="rect">
                <a:avLst/>
              </a:prstGeom>
              <a:grpFill/>
            </p:spPr>
            <p:txBody>
              <a:bodyPr wrap="square" rtlCol="0">
                <a:spAutoFit/>
              </a:bodyPr>
              <a:lstStyle/>
              <a:p>
                <a:r>
                  <a:rPr lang="zh-CN" altLang="en-US" sz="4800" b="1" smtClean="0">
                    <a:solidFill>
                      <a:srgbClr val="55499B"/>
                    </a:solidFill>
                    <a:effectLst>
                      <a:glow rad="101600">
                        <a:schemeClr val="bg1">
                          <a:alpha val="60000"/>
                        </a:schemeClr>
                      </a:glow>
                    </a:effectLst>
                    <a:latin typeface="楷体" pitchFamily="49" charset="-122"/>
                    <a:ea typeface="楷体" pitchFamily="49" charset="-122"/>
                  </a:rPr>
                  <a:t>花的追求</a:t>
                </a:r>
                <a:endParaRPr lang="zh-CN" altLang="en-US" sz="4800" b="1">
                  <a:solidFill>
                    <a:srgbClr val="55499B"/>
                  </a:solidFill>
                  <a:effectLst>
                    <a:glow rad="101600">
                      <a:schemeClr val="bg1">
                        <a:alpha val="60000"/>
                      </a:schemeClr>
                    </a:glow>
                  </a:effectLst>
                  <a:latin typeface="楷体" pitchFamily="49" charset="-122"/>
                  <a:ea typeface="楷体" pitchFamily="49" charset="-122"/>
                </a:endParaRPr>
              </a:p>
            </p:txBody>
          </p:sp>
        </p:grpSp>
        <p:pic>
          <p:nvPicPr>
            <p:cNvPr id="65" name="图片 64" descr="timg (8).jpg"/>
            <p:cNvPicPr>
              <a:picLocks noChangeAspect="1"/>
            </p:cNvPicPr>
            <p:nvPr/>
          </p:nvPicPr>
          <p:blipFill>
            <a:blip r:embed="rId5" cstate="print">
              <a:clrChange>
                <a:clrFrom>
                  <a:srgbClr val="F6F6F6"/>
                </a:clrFrom>
                <a:clrTo>
                  <a:srgbClr val="F6F6F6">
                    <a:alpha val="0"/>
                  </a:srgbClr>
                </a:clrTo>
              </a:clrChange>
            </a:blip>
            <a:stretch>
              <a:fillRect/>
            </a:stretch>
          </p:blipFill>
          <p:spPr>
            <a:xfrm>
              <a:off x="6509978" y="4955091"/>
              <a:ext cx="2065986" cy="2069164"/>
            </a:xfrm>
            <a:prstGeom prst="rect">
              <a:avLst/>
            </a:prstGeom>
          </p:spPr>
        </p:pic>
      </p:grpSp>
    </p:spTree>
    <p:extLst>
      <p:ext uri="{BB962C8B-B14F-4D97-AF65-F5344CB8AC3E}">
        <p14:creationId xmlns:p14="http://schemas.microsoft.com/office/powerpoint/2010/main" val="301710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wipe(left)">
                                      <p:cBhvr>
                                        <p:cTn id="14" dur="500"/>
                                        <p:tgtEl>
                                          <p:spTgt spid="5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left)">
                                      <p:cBhvr>
                                        <p:cTn id="19" dur="500"/>
                                        <p:tgtEl>
                                          <p:spTgt spid="6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left)">
                                      <p:cBhvr>
                                        <p:cTn id="2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5232</TotalTime>
  <Words>1649</Words>
  <Application>Microsoft Office PowerPoint</Application>
  <PresentationFormat>自定义</PresentationFormat>
  <Paragraphs>127</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佳琪 刘</dc:creator>
  <cp:lastModifiedBy>user</cp:lastModifiedBy>
  <cp:revision>1626</cp:revision>
  <dcterms:created xsi:type="dcterms:W3CDTF">2019-02-06T03:20:49Z</dcterms:created>
  <dcterms:modified xsi:type="dcterms:W3CDTF">2019-09-07T12:13:21Z</dcterms:modified>
</cp:coreProperties>
</file>