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28" r:id="rId3"/>
    <p:sldId id="371" r:id="rId5"/>
    <p:sldId id="442" r:id="rId6"/>
    <p:sldId id="441" r:id="rId7"/>
    <p:sldId id="734" r:id="rId8"/>
    <p:sldId id="735" r:id="rId9"/>
    <p:sldId id="731" r:id="rId10"/>
    <p:sldId id="736" r:id="rId11"/>
    <p:sldId id="733" r:id="rId12"/>
    <p:sldId id="732" r:id="rId13"/>
    <p:sldId id="737" r:id="rId14"/>
    <p:sldId id="606" r:id="rId15"/>
    <p:sldId id="685" r:id="rId16"/>
    <p:sldId id="642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806"/>
    <a:srgbClr val="D6EDBC"/>
    <a:srgbClr val="00B24F"/>
    <a:srgbClr val="BFE5E6"/>
    <a:srgbClr val="4972B8"/>
    <a:srgbClr val="FABC00"/>
    <a:srgbClr val="F5A361"/>
    <a:srgbClr val="E6A640"/>
    <a:srgbClr val="754209"/>
    <a:srgbClr val="5B6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-276" y="-804"/>
      </p:cViewPr>
      <p:guideLst>
        <p:guide orient="horz" pos="1826"/>
        <p:guide pos="27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tags" Target="../tags/tag6.xml"/><Relationship Id="rId36" Type="http://schemas.openxmlformats.org/officeDocument/2006/relationships/tags" Target="../tags/tag5.xml"/><Relationship Id="rId35" Type="http://schemas.openxmlformats.org/officeDocument/2006/relationships/tags" Target="../tags/tag4.xml"/><Relationship Id="rId34" Type="http://schemas.openxmlformats.org/officeDocument/2006/relationships/tags" Target="../tags/tag3.xml"/><Relationship Id="rId33" Type="http://schemas.openxmlformats.org/officeDocument/2006/relationships/tags" Target="../tags/tag2.xml"/><Relationship Id="rId32" Type="http://schemas.openxmlformats.org/officeDocument/2006/relationships/tags" Target="../tags/tag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3.xml"/><Relationship Id="rId3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4.xml"/><Relationship Id="rId4" Type="http://schemas.openxmlformats.org/officeDocument/2006/relationships/image" Target="../media/image14.png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9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7.GIF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1677352"/>
            <a:ext cx="9143999" cy="1788319"/>
          </a:xfrm>
          <a:prstGeom prst="rect">
            <a:avLst/>
          </a:prstGeom>
          <a:solidFill>
            <a:schemeClr val="accent3">
              <a:lumMod val="20000"/>
              <a:lumOff val="80000"/>
              <a:alpha val="26000"/>
            </a:schemeClr>
          </a:solidFill>
          <a:ln>
            <a:solidFill>
              <a:schemeClr val="accent1">
                <a:lumMod val="20000"/>
                <a:lumOff val="8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r="900" b="1959"/>
          <a:stretch>
            <a:fillRect/>
          </a:stretch>
        </p:blipFill>
        <p:spPr>
          <a:xfrm>
            <a:off x="91440" y="326390"/>
            <a:ext cx="4572000" cy="4636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9563"/>
          <a:stretch>
            <a:fillRect/>
          </a:stretch>
        </p:blipFill>
        <p:spPr>
          <a:xfrm>
            <a:off x="5459730" y="284480"/>
            <a:ext cx="3432175" cy="46539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09165" y="969645"/>
            <a:ext cx="4132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小鱼（   ）来（   ）去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9465" y="969645"/>
            <a:ext cx="287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9165" y="1842135"/>
            <a:ext cx="4211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壁虎（   ）来（   ）去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9165" y="2603500"/>
            <a:ext cx="4367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燕子（   ）来（   ）去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31060" y="3419475"/>
            <a:ext cx="4210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小狗（   ）来（   ）去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96815" y="969645"/>
            <a:ext cx="234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39465" y="1787525"/>
            <a:ext cx="234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96815" y="1787525"/>
            <a:ext cx="335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91840" y="3419475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6800" y="3419475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39465" y="2603500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76165" y="2603500"/>
            <a:ext cx="47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17" y="-159"/>
            <a:ext cx="905335" cy="8047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985" y="969645"/>
            <a:ext cx="856615" cy="4870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995680" y="1597025"/>
            <a:ext cx="1174750" cy="6337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0485" y="2447290"/>
            <a:ext cx="784225" cy="678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3815" y="3296285"/>
            <a:ext cx="768350" cy="76835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3" grpId="0"/>
      <p:bldP spid="24" grpId="0"/>
      <p:bldP spid="22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4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7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8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917"/>
          <a:stretch>
            <a:fillRect/>
          </a:stretch>
        </p:blipFill>
        <p:spPr>
          <a:xfrm>
            <a:off x="244475" y="3651250"/>
            <a:ext cx="2230755" cy="123444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302260" y="494665"/>
            <a:ext cx="1760855" cy="949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0265" y="916305"/>
            <a:ext cx="6624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小壁虎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说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“小鱼姐姐，您把尾巴借给我行吗？”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4080" y="2844165"/>
            <a:ext cx="1566545" cy="8902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120265" y="2383790"/>
            <a:ext cx="600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小鱼说：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“不行啊，我要用尾巴拨水呢。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75" y="2248853"/>
            <a:ext cx="1476375" cy="1003935"/>
          </a:xfrm>
          <a:prstGeom prst="rect">
            <a:avLst/>
          </a:prstGeom>
        </p:spPr>
      </p:pic>
      <p:pic>
        <p:nvPicPr>
          <p:cNvPr id="19458" name="图片 4"/>
          <p:cNvPicPr>
            <a:picLocks noChangeAspect="1"/>
          </p:cNvPicPr>
          <p:nvPr/>
        </p:nvPicPr>
        <p:blipFill>
          <a:blip r:embed="rId2"/>
          <a:srcRect l="4329" t="39956" r="1694" b="13079"/>
          <a:stretch>
            <a:fillRect/>
          </a:stretch>
        </p:blipFill>
        <p:spPr>
          <a:xfrm>
            <a:off x="6224270" y="3387725"/>
            <a:ext cx="2620645" cy="156781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169545" y="441960"/>
            <a:ext cx="1760855" cy="949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37435" y="781050"/>
            <a:ext cx="6578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小壁虎说：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牛伯伯，您把尾巴借给我行吗？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8400" y="2303145"/>
            <a:ext cx="6192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牛伯伯说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不行啊，我要用尾巴赶蝇子呢。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73" y="-10954"/>
            <a:ext cx="905335" cy="8047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89694" y="842169"/>
            <a:ext cx="1974533" cy="9491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2793"/>
          <a:stretch>
            <a:fillRect/>
          </a:stretch>
        </p:blipFill>
        <p:spPr>
          <a:xfrm>
            <a:off x="7136130" y="2706370"/>
            <a:ext cx="1574800" cy="1204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68525" y="1084580"/>
            <a:ext cx="6624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小壁虎说“燕子阿姨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，您把尾巴借给我行吗？”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54225" y="2245995"/>
            <a:ext cx="685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燕子说：“不行啊，我要用尾巴掌握方向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呢。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482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40" y="3477895"/>
            <a:ext cx="2506980" cy="141287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381" y="-21907"/>
            <a:ext cx="905335" cy="8047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88870" y="1006475"/>
            <a:ext cx="833755" cy="483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鱼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88870" y="2160270"/>
            <a:ext cx="834203" cy="4847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老牛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88870" y="3173571"/>
            <a:ext cx="834203" cy="484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燕子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0634" y="1006634"/>
            <a:ext cx="1877758" cy="48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用尾巴拨水</a:t>
            </a:r>
            <a:endParaRPr lang="zh-CN" altLang="en-US" sz="27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572385" y="4458970"/>
            <a:ext cx="5918835" cy="43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小壁虎最后自己长出了新尾巴（再生功能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0634" y="2113598"/>
            <a:ext cx="2225609" cy="48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用尾巴赶蝇子</a:t>
            </a:r>
            <a:endParaRPr lang="zh-CN" altLang="en-US" sz="27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0634" y="3212783"/>
            <a:ext cx="2573461" cy="48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用尾巴掌握方向</a:t>
            </a:r>
            <a:endParaRPr lang="zh-CN" altLang="en-US" sz="27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256" y="3059589"/>
            <a:ext cx="1048226" cy="9063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565" y="1900238"/>
            <a:ext cx="1476375" cy="1003935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3452495" y="1251585"/>
            <a:ext cx="1393825" cy="132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452495" y="2290445"/>
            <a:ext cx="1393825" cy="132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452495" y="3389630"/>
            <a:ext cx="1393825" cy="132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>
            <a:off x="7334250" y="1003935"/>
            <a:ext cx="654685" cy="26200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074660" y="1003935"/>
            <a:ext cx="736600" cy="3094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尾巴的用处大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4690745" y="3863975"/>
            <a:ext cx="426720" cy="4324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970" y="966470"/>
            <a:ext cx="992505" cy="5645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1836" t="3110" r="19202"/>
          <a:stretch>
            <a:fillRect/>
          </a:stretch>
        </p:blipFill>
        <p:spPr>
          <a:xfrm rot="16200000">
            <a:off x="3385185" y="-559435"/>
            <a:ext cx="2549525" cy="58667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26435" y="100965"/>
            <a:ext cx="24993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chemeClr val="tx1"/>
                </a:solidFill>
                <a:latin typeface="Times New Roman" panose="02020603050405020304" charset="0"/>
                <a:ea typeface="华文新魏" panose="02010800040101010101" charset="-122"/>
                <a:cs typeface="Times New Roman" panose="02020603050405020304" charset="0"/>
              </a:rPr>
              <a:t>28</a:t>
            </a:r>
            <a:r>
              <a:rPr lang="en-US" altLang="zh-CN" sz="5400">
                <a:solidFill>
                  <a:schemeClr val="tx1"/>
                </a:solidFill>
                <a:latin typeface="Times New Roman" panose="02020603050405020304" charset="0"/>
                <a:ea typeface="华文新魏" panose="02010800040101010101" charset="-122"/>
                <a:cs typeface="Times New Roman" panose="02020603050405020304" charset="0"/>
              </a:rPr>
              <a:t>.</a:t>
            </a:r>
            <a:r>
              <a:rPr lang="zh-CN" altLang="en-US" sz="54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新魏" panose="02010800040101010101" charset="-122"/>
              </a:rPr>
              <a:t>枣核</a:t>
            </a:r>
            <a:endParaRPr lang="zh-CN" altLang="en-US" sz="54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华文新魏" panose="02010800040101010101" charset="-122"/>
            </a:endParaRPr>
          </a:p>
        </p:txBody>
      </p:sp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" y="2005330"/>
            <a:ext cx="900430" cy="956310"/>
          </a:xfrm>
          <a:prstGeom prst="rect">
            <a:avLst/>
          </a:prstGeom>
        </p:spPr>
      </p:pic>
      <p:pic>
        <p:nvPicPr>
          <p:cNvPr id="16" name="图片 15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" y="3838575"/>
            <a:ext cx="1679575" cy="1094740"/>
          </a:xfrm>
          <a:prstGeom prst="rect">
            <a:avLst/>
          </a:prstGeom>
        </p:spPr>
      </p:pic>
      <p:pic>
        <p:nvPicPr>
          <p:cNvPr id="17" name="图片 16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525" y="1786255"/>
            <a:ext cx="873125" cy="1003300"/>
          </a:xfrm>
          <a:prstGeom prst="rect">
            <a:avLst/>
          </a:prstGeom>
        </p:spPr>
      </p:pic>
      <p:pic>
        <p:nvPicPr>
          <p:cNvPr id="18" name="图片 17" descr="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900" y="4001135"/>
            <a:ext cx="1113155" cy="9855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63917" y="2207658"/>
            <a:ext cx="6895148" cy="691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6575" y="1339850"/>
            <a:ext cx="7639685" cy="2887345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/>
          </a:p>
        </p:txBody>
      </p:sp>
      <p:sp>
        <p:nvSpPr>
          <p:cNvPr id="11" name="文本框 3"/>
          <p:cNvSpPr txBox="1"/>
          <p:nvPr/>
        </p:nvSpPr>
        <p:spPr>
          <a:xfrm>
            <a:off x="826770" y="462280"/>
            <a:ext cx="208343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自由朗读</a:t>
            </a:r>
            <a:endParaRPr lang="zh-CN" altLang="en-US" sz="2400" dirty="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355" y="150495"/>
            <a:ext cx="864037" cy="9646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38605" y="1454150"/>
            <a:ext cx="60667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自由朗读课文，标出自然段。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用笔圈出不认识的字。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拼音读准确，句子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读通顺。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rcRect l="31509" t="44724" r="43981" b="13235"/>
          <a:stretch>
            <a:fillRect/>
          </a:stretch>
        </p:blipFill>
        <p:spPr>
          <a:xfrm>
            <a:off x="6987540" y="691515"/>
            <a:ext cx="1680845" cy="1621790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3081020" cy="71691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40995" y="139700"/>
            <a:ext cx="171196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>
                <a:latin typeface="黑体" panose="02010609060101010101" pitchFamily="49" charset="-122"/>
                <a:ea typeface="黑体" panose="02010609060101010101" pitchFamily="49" charset="-122"/>
              </a:rPr>
              <a:t>生词</a:t>
            </a:r>
            <a:r>
              <a:rPr lang="zh-CN" altLang="en-US" sz="2400" spc="450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endParaRPr lang="zh-CN" altLang="en-US" sz="2400" spc="4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1045845" y="825500"/>
            <a:ext cx="1153795" cy="8959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9815" y="892810"/>
            <a:ext cx="95377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qiáng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3012440" y="826135"/>
            <a:ext cx="1140460" cy="8953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1045845" y="1954530"/>
            <a:ext cx="1066165" cy="8318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7141210" y="826135"/>
            <a:ext cx="1076325" cy="8712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5180965" y="841375"/>
            <a:ext cx="1129665" cy="8864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3054985" y="2007235"/>
            <a:ext cx="1189990" cy="8159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7142480" y="2007870"/>
            <a:ext cx="1075055" cy="8058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5181600" y="2011045"/>
            <a:ext cx="1129030" cy="8267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云形 19"/>
          <p:cNvSpPr/>
          <p:nvPr/>
        </p:nvSpPr>
        <p:spPr>
          <a:xfrm>
            <a:off x="7166610" y="3140710"/>
            <a:ext cx="1128395" cy="7829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云形 21"/>
          <p:cNvSpPr/>
          <p:nvPr/>
        </p:nvSpPr>
        <p:spPr>
          <a:xfrm>
            <a:off x="5208270" y="3121025"/>
            <a:ext cx="1151255" cy="8305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3081020" y="3148965"/>
            <a:ext cx="1163955" cy="77406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云形 25"/>
          <p:cNvSpPr/>
          <p:nvPr/>
        </p:nvSpPr>
        <p:spPr>
          <a:xfrm>
            <a:off x="985520" y="3093720"/>
            <a:ext cx="1189990" cy="7823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云形 26"/>
          <p:cNvSpPr/>
          <p:nvPr/>
        </p:nvSpPr>
        <p:spPr>
          <a:xfrm>
            <a:off x="1000760" y="4142105"/>
            <a:ext cx="1156335" cy="8521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3054985" y="4142105"/>
            <a:ext cx="1307465" cy="8566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云形 29"/>
          <p:cNvSpPr/>
          <p:nvPr/>
        </p:nvSpPr>
        <p:spPr>
          <a:xfrm>
            <a:off x="5208270" y="4167505"/>
            <a:ext cx="1207770" cy="8058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326130" y="915670"/>
            <a:ext cx="9436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bì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43855" y="916305"/>
            <a:ext cx="6692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zhuō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51395" y="930910"/>
            <a:ext cx="9436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wén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蚊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06830" y="2011045"/>
            <a:ext cx="8051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ǎo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26130" y="2085975"/>
            <a:ext cx="7340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 noProof="0" dirty="0" err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duàn</a:t>
            </a:r>
            <a:endParaRPr lang="en-US" altLang="zh-CN" sz="1800" b="1" noProof="0" dirty="0" err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断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43855" y="2086610"/>
            <a:ext cx="824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nín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12355" y="2086610"/>
            <a:ext cx="8051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bō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拨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01725" y="3185795"/>
            <a:ext cx="9118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shuǎi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甩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29305" y="3186430"/>
            <a:ext cx="8261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gǎn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赶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5535295" y="3167380"/>
            <a:ext cx="783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fáng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房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12355" y="3214370"/>
            <a:ext cx="7327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shǎ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傻</a:t>
            </a: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06830" y="4142105"/>
            <a:ext cx="12007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zhuǎn 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329305" y="4234815"/>
            <a:ext cx="10331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yíng</a:t>
            </a:r>
            <a:endParaRPr lang="zh-CN" altLang="en-US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蝇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35295" y="4204335"/>
            <a:ext cx="11036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bǎi</a:t>
            </a:r>
            <a:endParaRPr lang="zh-CN" altLang="en-US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摆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云形 46"/>
          <p:cNvSpPr/>
          <p:nvPr/>
        </p:nvSpPr>
        <p:spPr>
          <a:xfrm>
            <a:off x="7142480" y="4204335"/>
            <a:ext cx="1129665" cy="78994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20610" y="4188460"/>
            <a:ext cx="8051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pá</a:t>
            </a:r>
            <a:endParaRPr lang="zh-CN" altLang="en-US" sz="1800" b="1">
              <a:solidFill>
                <a:schemeClr val="tx1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4060190" cy="71691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8905" y="139700"/>
            <a:ext cx="305625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>
                <a:latin typeface="黑体" panose="02010609060101010101" pitchFamily="49" charset="-122"/>
                <a:ea typeface="黑体" panose="02010609060101010101" pitchFamily="49" charset="-122"/>
              </a:rPr>
              <a:t>挑战一：生词认读</a:t>
            </a:r>
            <a:endParaRPr lang="zh-CN" altLang="en-US" sz="2400" spc="4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1045845" y="831850"/>
            <a:ext cx="1153795" cy="8959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3015615" y="841375"/>
            <a:ext cx="1140460" cy="8953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1024255" y="1954530"/>
            <a:ext cx="1066165" cy="8318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7141210" y="865505"/>
            <a:ext cx="1076325" cy="8712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5180965" y="841375"/>
            <a:ext cx="1129665" cy="8864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3054985" y="2007235"/>
            <a:ext cx="1189990" cy="81597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7142480" y="2007870"/>
            <a:ext cx="1075055" cy="8058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5181600" y="2011045"/>
            <a:ext cx="1129030" cy="8267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云形 19"/>
          <p:cNvSpPr/>
          <p:nvPr/>
        </p:nvSpPr>
        <p:spPr>
          <a:xfrm>
            <a:off x="7166610" y="3140710"/>
            <a:ext cx="1128395" cy="7829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云形 21"/>
          <p:cNvSpPr/>
          <p:nvPr/>
        </p:nvSpPr>
        <p:spPr>
          <a:xfrm>
            <a:off x="5208270" y="3121025"/>
            <a:ext cx="1151255" cy="8305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3110865" y="3121025"/>
            <a:ext cx="1163955" cy="77406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云形 25"/>
          <p:cNvSpPr/>
          <p:nvPr/>
        </p:nvSpPr>
        <p:spPr>
          <a:xfrm>
            <a:off x="985520" y="3093720"/>
            <a:ext cx="1189990" cy="7823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云形 26"/>
          <p:cNvSpPr/>
          <p:nvPr/>
        </p:nvSpPr>
        <p:spPr>
          <a:xfrm>
            <a:off x="1000760" y="4142105"/>
            <a:ext cx="1156335" cy="85217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3054985" y="4142105"/>
            <a:ext cx="1307465" cy="8566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云形 29"/>
          <p:cNvSpPr/>
          <p:nvPr/>
        </p:nvSpPr>
        <p:spPr>
          <a:xfrm>
            <a:off x="5208270" y="4204335"/>
            <a:ext cx="1207770" cy="8058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270885" y="777875"/>
            <a:ext cx="9436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43855" y="1049655"/>
            <a:ext cx="669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64095" y="1059180"/>
            <a:ext cx="943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蚊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98575" y="1863725"/>
            <a:ext cx="8051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26130" y="2140585"/>
            <a:ext cx="734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断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43855" y="2140585"/>
            <a:ext cx="824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12355" y="2140585"/>
            <a:ext cx="805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拨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45845" y="2920365"/>
            <a:ext cx="911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甩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29940" y="3013075"/>
            <a:ext cx="8261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赶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5527040" y="3054985"/>
            <a:ext cx="783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房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20610" y="3054985"/>
            <a:ext cx="7327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傻</a:t>
            </a: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56665" y="4003675"/>
            <a:ext cx="12007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383280" y="4373245"/>
            <a:ext cx="103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蝇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27040" y="4377055"/>
            <a:ext cx="1102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摆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云形 46"/>
          <p:cNvSpPr/>
          <p:nvPr/>
        </p:nvSpPr>
        <p:spPr>
          <a:xfrm>
            <a:off x="7142480" y="4204335"/>
            <a:ext cx="1129665" cy="78994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12355" y="4377055"/>
            <a:ext cx="805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8575" y="777875"/>
            <a:ext cx="9010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 4"/>
          <p:cNvSpPr/>
          <p:nvPr/>
        </p:nvSpPr>
        <p:spPr>
          <a:xfrm>
            <a:off x="1583690" y="929640"/>
            <a:ext cx="1334135" cy="100266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3859530" y="960755"/>
            <a:ext cx="1254125" cy="10128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1580515" y="2262505"/>
            <a:ext cx="1337310" cy="104965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云形 14"/>
          <p:cNvSpPr/>
          <p:nvPr/>
        </p:nvSpPr>
        <p:spPr>
          <a:xfrm>
            <a:off x="6131560" y="960755"/>
            <a:ext cx="1235710" cy="10121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3859530" y="2327910"/>
            <a:ext cx="1311910" cy="9747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6144260" y="3721735"/>
            <a:ext cx="1367790" cy="9347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6131560" y="2308225"/>
            <a:ext cx="1392555" cy="9944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3859530" y="3760470"/>
            <a:ext cx="1360170" cy="93599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云形 25"/>
          <p:cNvSpPr/>
          <p:nvPr/>
        </p:nvSpPr>
        <p:spPr>
          <a:xfrm>
            <a:off x="1513205" y="3776980"/>
            <a:ext cx="1337945" cy="91948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019550" y="929640"/>
            <a:ext cx="115189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您好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80785" y="1170305"/>
            <a:ext cx="1142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79270" y="2571750"/>
            <a:ext cx="943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拨水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19550" y="2571750"/>
            <a:ext cx="1022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房檐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46190" y="3928110"/>
            <a:ext cx="1076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33830" y="3667760"/>
            <a:ext cx="14173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转身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03370" y="3721735"/>
            <a:ext cx="114871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赶走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75410" y="3822065"/>
            <a:ext cx="1200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9270" y="929640"/>
            <a:ext cx="94361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咬断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6810" y="2571750"/>
            <a:ext cx="1353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捉蚊子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4060190" cy="716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8905" y="139700"/>
            <a:ext cx="305625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altLang="en-US" sz="2400" spc="450" dirty="0">
                <a:latin typeface="黑体" panose="02010609060101010101" pitchFamily="49" charset="-122"/>
                <a:ea typeface="黑体" panose="02010609060101010101" pitchFamily="49" charset="-122"/>
              </a:rPr>
              <a:t>挑战二：词语</a:t>
            </a:r>
            <a:r>
              <a:rPr lang="zh-CN" altLang="en-US" sz="2400" spc="450" dirty="0">
                <a:latin typeface="黑体" panose="02010609060101010101" pitchFamily="49" charset="-122"/>
                <a:ea typeface="黑体" panose="02010609060101010101" pitchFamily="49" charset="-122"/>
              </a:rPr>
              <a:t>认读</a:t>
            </a:r>
            <a:endParaRPr lang="zh-CN" altLang="en-US" sz="2400" spc="45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4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7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8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8" name="Text Box 6"/>
          <p:cNvSpPr txBox="1"/>
          <p:nvPr/>
        </p:nvSpPr>
        <p:spPr>
          <a:xfrm>
            <a:off x="600075" y="1515745"/>
            <a:ext cx="89185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小壁虎向（        ）、（      ）和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）借尾巴，但都没有借到。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2575560" y="1515745"/>
            <a:ext cx="18903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2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小鱼姐姐</a:t>
            </a:r>
            <a:endParaRPr lang="zh-CN" altLang="en-US" sz="32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0840" y="1515745"/>
            <a:ext cx="1594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牛伯伯</a:t>
            </a:r>
            <a:endParaRPr lang="zh-CN" altLang="en-US" sz="3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205" y="2254250"/>
            <a:ext cx="2546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燕子阿姨</a:t>
            </a:r>
            <a:endParaRPr lang="zh-CN" altLang="en-US" sz="32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208" y="3112135"/>
            <a:ext cx="1817687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480000">
            <a:off x="56674" y="509429"/>
            <a:ext cx="1974533" cy="9491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05" y="3439796"/>
            <a:ext cx="1747838" cy="9929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4465" y="3548063"/>
            <a:ext cx="1476375" cy="100393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82270" y="1278255"/>
            <a:ext cx="45027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小壁虎一</a:t>
            </a:r>
            <a:r>
              <a:rPr lang="zh-CN" altLang="en-US" sz="3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尾巴逃走了。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2980" y="1153160"/>
            <a:ext cx="882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 noProof="0" dirty="0" err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zhènɡ</a:t>
            </a:r>
            <a:endParaRPr lang="en-US" altLang="zh-CN" sz="1800" b="1" noProof="0" dirty="0" err="1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2985" y="1201420"/>
            <a:ext cx="948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800" b="1" noProof="0" dirty="0" err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duàn</a:t>
            </a:r>
            <a:endParaRPr lang="en-US" altLang="zh-CN" sz="1800" b="1" noProof="0" dirty="0" err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73" y="-10954"/>
            <a:ext cx="905335" cy="804742"/>
          </a:xfrm>
          <a:prstGeom prst="rect">
            <a:avLst/>
          </a:prstGeom>
        </p:spPr>
      </p:pic>
      <p:pic>
        <p:nvPicPr>
          <p:cNvPr id="9" name="图片 8" descr="t01f9612d7759d4c8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395" y="697865"/>
            <a:ext cx="3254375" cy="392811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0835" y="1351280"/>
            <a:ext cx="80924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没有尾巴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难看哪！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小壁虎想：向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去借一条尾巴呢？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44" t="5333" r="-844" b="-5333"/>
          <a:stretch>
            <a:fillRect/>
          </a:stretch>
        </p:blipFill>
        <p:spPr>
          <a:xfrm>
            <a:off x="5939790" y="2477135"/>
            <a:ext cx="3017520" cy="2263140"/>
          </a:xfrm>
          <a:prstGeom prst="cloud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73" y="-10954"/>
            <a:ext cx="905335" cy="80474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559</Words>
  <Application>WPS 演示</Application>
  <PresentationFormat>全屏显示(16:9)</PresentationFormat>
  <Paragraphs>183</Paragraphs>
  <Slides>14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Arial</vt:lpstr>
      <vt:lpstr>宋体</vt:lpstr>
      <vt:lpstr>Wingdings</vt:lpstr>
      <vt:lpstr>楷体</vt:lpstr>
      <vt:lpstr>Times New Roman</vt:lpstr>
      <vt:lpstr>黑体</vt:lpstr>
      <vt:lpstr>Wingdings</vt:lpstr>
      <vt:lpstr>微软雅黑</vt:lpstr>
      <vt:lpstr>Arial Unicode MS</vt:lpstr>
      <vt:lpstr>Calibri</vt:lpstr>
      <vt:lpstr>华文行楷</vt:lpstr>
      <vt:lpstr>华文隶书</vt:lpstr>
      <vt:lpstr>华文中宋</vt:lpstr>
      <vt:lpstr>华文彩云</vt:lpstr>
      <vt:lpstr>华文仿宋</vt:lpstr>
      <vt:lpstr>华文宋体</vt:lpstr>
      <vt:lpstr>华文新魏</vt:lpstr>
      <vt:lpstr>幼圆</vt:lpstr>
      <vt:lpstr>新宋体</vt:lpstr>
      <vt:lpstr>方正姚体</vt:lpstr>
      <vt:lpstr>等线 Light</vt:lpstr>
      <vt:lpstr>MingLiU-ExtB</vt:lpstr>
      <vt:lpstr>MS PGothic</vt:lpstr>
      <vt:lpstr>Yu Gothic UI Semilight</vt:lpstr>
      <vt:lpstr>Arial Narrow</vt:lpstr>
      <vt:lpstr>Bahnschrift SemiBold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yueji</cp:lastModifiedBy>
  <cp:revision>850</cp:revision>
  <dcterms:created xsi:type="dcterms:W3CDTF">2015-04-02T07:05:00Z</dcterms:created>
  <dcterms:modified xsi:type="dcterms:W3CDTF">2020-06-18T09:34:27Z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