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80" r:id="rId3"/>
    <p:sldId id="302" r:id="rId5"/>
    <p:sldId id="355" r:id="rId6"/>
    <p:sldId id="326" r:id="rId7"/>
    <p:sldId id="330" r:id="rId8"/>
    <p:sldId id="305" r:id="rId9"/>
    <p:sldId id="331" r:id="rId10"/>
    <p:sldId id="329" r:id="rId11"/>
    <p:sldId id="332" r:id="rId12"/>
    <p:sldId id="351" r:id="rId13"/>
    <p:sldId id="352" r:id="rId14"/>
    <p:sldId id="353" r:id="rId15"/>
    <p:sldId id="317" r:id="rId16"/>
    <p:sldId id="354" r:id="rId17"/>
    <p:sldId id="316" r:id="rId18"/>
    <p:sldId id="318" r:id="rId19"/>
    <p:sldId id="319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08" r:id="rId30"/>
    <p:sldId id="325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E6FBFE"/>
    <a:srgbClr val="57D2E3"/>
    <a:srgbClr val="21B1C5"/>
    <a:srgbClr val="B2F3FC"/>
    <a:srgbClr val="4BCFE1"/>
    <a:srgbClr val="CC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22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323DBA7-2D71-4D4F-AC6E-864BB09F0F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6B7A33F-F1A0-4E03-ADBC-485FD40A94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9F1ABCA-9450-4B45-9354-53BF9AA76AF4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5" name="组合 6150"/>
          <p:cNvGrpSpPr/>
          <p:nvPr/>
        </p:nvGrpSpPr>
        <p:grpSpPr bwMode="auto">
          <a:xfrm>
            <a:off x="3691890" y="1836738"/>
            <a:ext cx="4808538" cy="1311275"/>
            <a:chOff x="1323" y="1242"/>
            <a:chExt cx="2475" cy="878"/>
          </a:xfrm>
        </p:grpSpPr>
        <p:sp>
          <p:nvSpPr>
            <p:cNvPr id="10248" name="矩形 6151"/>
            <p:cNvSpPr>
              <a:spLocks noChangeArrowheads="1"/>
            </p:cNvSpPr>
            <p:nvPr/>
          </p:nvSpPr>
          <p:spPr bwMode="auto">
            <a:xfrm>
              <a:off x="1776" y="1242"/>
              <a:ext cx="1573" cy="3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第一单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元 </a:t>
              </a:r>
              <a:r>
                <a:rPr lang="en-US" altLang="zh-CN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课</a:t>
              </a:r>
              <a:endPara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49" name="文本框 6152"/>
            <p:cNvSpPr txBox="1">
              <a:spLocks noChangeArrowheads="1"/>
            </p:cNvSpPr>
            <p:nvPr/>
          </p:nvSpPr>
          <p:spPr bwMode="auto">
            <a:xfrm>
              <a:off x="1323" y="1568"/>
              <a:ext cx="2475" cy="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 dirty="0" smtClean="0">
                  <a:ea typeface="微软雅黑" panose="020B0503020204020204" pitchFamily="34" charset="-122"/>
                  <a:sym typeface="宋体" panose="02010600030101010101" pitchFamily="2" charset="-122"/>
                </a:rPr>
                <a:t>丁香结</a:t>
              </a:r>
              <a:endParaRPr lang="zh-CN" altLang="en-US" sz="4800" b="1" dirty="0"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198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课文小结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867410" y="1492885"/>
            <a:ext cx="9417685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</a:t>
            </a:r>
            <a:r>
              <a:rPr altLang="zh-CN" sz="2400" b="1" dirty="0" smtClean="0">
                <a:solidFill>
                  <a:schemeClr val="tx1"/>
                </a:solidFill>
                <a:ea typeface="微软雅黑" panose="020B0503020204020204" pitchFamily="34" charset="-122"/>
              </a:rPr>
              <a:t>谁说草木无情?它们也各有自己的品性与精神。宗璞笔下的丁香就是如此。作者从多个角度展现了丁香花的形象，丰富了丁香花的内涵，不禁让我们喜欢上了这一簇簇的可爱的丁香花。这是一篇清新雅致的散文，你喜欢作者笔下的丁香花吗？让我们再次走进课文，读一读自己喜欢的部分。</a:t>
            </a:r>
            <a:endParaRPr altLang="zh-CN" sz="2400" b="1" dirty="0" smtClean="0">
              <a:solidFill>
                <a:schemeClr val="tx1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1.学生自由读自己喜欢的部分。</a:t>
            </a:r>
            <a:endParaRPr altLang="zh-CN" sz="24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2.展示读，并说说自己喜欢的原因。</a:t>
            </a:r>
            <a:endParaRPr altLang="zh-CN" sz="24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26936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 dirty="0" smtClean="0">
                <a:solidFill>
                  <a:srgbClr val="C00000"/>
                </a:solidFill>
                <a:ea typeface="微软雅黑" panose="020B0503020204020204" pitchFamily="34" charset="-122"/>
                <a:sym typeface="+mn-ea"/>
              </a:rPr>
              <a:t> </a:t>
            </a:r>
            <a:r>
              <a:rPr altLang="zh-CN" sz="2000" b="1" dirty="0" smtClean="0">
                <a:solidFill>
                  <a:srgbClr val="C00000"/>
                </a:solidFill>
                <a:ea typeface="微软雅黑" panose="020B0503020204020204" pitchFamily="34" charset="-122"/>
                <a:sym typeface="+mn-ea"/>
              </a:rPr>
              <a:t>布置作业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328420" y="2003425"/>
            <a:ext cx="953516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endParaRPr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1.正确、美观地书写本课的生字词。</a:t>
            </a:r>
            <a:endParaRPr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2.能有感情地朗读课文中你喜欢的段落。</a:t>
            </a:r>
            <a:endParaRPr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3695065" y="2037080"/>
            <a:ext cx="4103370" cy="221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endParaRPr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60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第二课时</a:t>
            </a:r>
            <a:endParaRPr lang="zh-CN" sz="60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7" name="矩形 9"/>
          <p:cNvSpPr>
            <a:spLocks noChangeArrowheads="1"/>
          </p:cNvSpPr>
          <p:nvPr/>
        </p:nvSpPr>
        <p:spPr bwMode="auto">
          <a:xfrm>
            <a:off x="241300" y="792163"/>
            <a:ext cx="1198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课文导入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14475" y="1325245"/>
            <a:ext cx="948499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</a:t>
            </a:r>
            <a:r>
              <a:rPr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上节课，我们跟随作者宗璞初步领略了美丽的丁香花，丁香花的形象已经深深印刻在我们的心里，你喜欢哪部分，想不想把你喜欢的句段读给大家听？</a:t>
            </a:r>
            <a:endParaRPr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</a:t>
            </a:r>
            <a:endParaRPr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83665" y="3782695"/>
            <a:ext cx="94246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作者笔下的丁香花到底是什么样子的？作者是怎样描写丁香花的？又赋予丁香花什么样的情感呢？这节课，让我们继续学习第二课《丁香结》。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7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研读第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8177" y="1178142"/>
            <a:ext cx="11613823" cy="1301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思考：这三个自然段分别写了哪里的丁香花，各是怎样的？找出你喜欢的描写丁香花的句子。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616" y="2505456"/>
            <a:ext cx="113659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第一自然段描写了城里街旁、宅院里的丁香花；第二自然段描写的是校园里的丁香花；第三自然段描写的是我家屋外的三棵白丁香。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pic>
        <p:nvPicPr>
          <p:cNvPr id="8" name="图片 7" descr="t01dd42efa353ce7fb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0568" y="3877056"/>
            <a:ext cx="5361432" cy="29809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235869" y="1424456"/>
            <a:ext cx="11758168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ea typeface="微软雅黑" panose="020B0503020204020204" pitchFamily="34" charset="-122"/>
              </a:rPr>
              <a:t>       </a:t>
            </a:r>
            <a:r>
              <a:rPr lang="zh-CN" altLang="zh-CN" sz="3200" b="1" dirty="0" smtClean="0">
                <a:ea typeface="微软雅黑" panose="020B0503020204020204" pitchFamily="34" charset="-122"/>
              </a:rPr>
              <a:t>有的宅院里探出半树银枝妆，星星般的小花缀满枝头，从墙上窥着行人，惹得人走过了，还要回头望。</a:t>
            </a:r>
            <a:endParaRPr lang="zh-CN" altLang="zh-CN" sz="32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这句运用了什么修辞手法？好在哪里？</a:t>
            </a:r>
            <a:endParaRPr lang="zh-CN"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这句话运用拟人的手法，写丁香花呈现的样貌</a:t>
            </a:r>
            <a:r>
              <a:rPr lang="zh-CN" altLang="en-US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，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“探”“窥”两个动词形象地突出了丁香花的体态娇小，姿态动人。</a:t>
            </a:r>
            <a:endParaRPr lang="zh-CN" altLang="zh-CN" sz="32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514033" y="1322959"/>
            <a:ext cx="11253787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ea typeface="微软雅黑" panose="020B0503020204020204" pitchFamily="34" charset="-122"/>
              </a:rPr>
              <a:t>月光下，白得潇洒，紫的朦胧。还有淡淡的幽雅的甜香，非桂非兰，在夜色中也能让人分辨出，这是丁香。</a:t>
            </a:r>
            <a:endParaRPr lang="zh-CN" altLang="zh-CN" sz="28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44152" y="2835113"/>
            <a:ext cx="774148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你从这句中，能知道什么？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8" name="图片 7" descr="t012a9a36163aecf9a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35040" y="3986784"/>
            <a:ext cx="6156960" cy="2871216"/>
          </a:xfrm>
          <a:prstGeom prst="ellipse">
            <a:avLst/>
          </a:prstGeom>
        </p:spPr>
      </p:pic>
      <p:pic>
        <p:nvPicPr>
          <p:cNvPr id="9" name="图片 8" descr="t019e93f6e71696c120.jpg"/>
          <p:cNvPicPr>
            <a:picLocks noChangeAspect="1"/>
          </p:cNvPicPr>
          <p:nvPr/>
        </p:nvPicPr>
        <p:blipFill>
          <a:blip r:embed="rId2" cstate="print"/>
          <a:srcRect l="5867" t="5300" r="4733" b="7700"/>
          <a:stretch>
            <a:fillRect/>
          </a:stretch>
        </p:blipFill>
        <p:spPr>
          <a:xfrm>
            <a:off x="0" y="3995928"/>
            <a:ext cx="5870448" cy="2862072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88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403352" y="1191514"/>
            <a:ext cx="11176000" cy="3886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</a:t>
            </a:r>
            <a:r>
              <a:rPr lang="zh-CN" altLang="zh-CN" sz="2800" b="1" dirty="0" smtClean="0">
                <a:ea typeface="微软雅黑" panose="020B0503020204020204" pitchFamily="34" charset="-122"/>
              </a:rPr>
              <a:t>每到春来，伏案时抬头便看见檐前积雪。雪色映进窗来，香气直透毫端。人也似乎轻灵的多，不那么浑浊笨拙了。从外面回来时，最先映入眼帘的，也是那一片莹白，白下面透出参差的绿，然后才见那两扇红窗。我经历过的春光，几乎都是和这几树丁香联系在一起的。那十字小白花，那样小，却不显得单薄。许多小花形成一簇，许多簇花开满一树，遮掩着我的窗，照耀着我的文思和梦想。</a:t>
            </a:r>
            <a:endParaRPr lang="zh-CN" altLang="zh-CN" sz="2800" b="1" dirty="0"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784" y="5196007"/>
            <a:ext cx="1123797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“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檐前积雪”指的是什么？“香气直透毫端”说明了什么？为什么说“那十字小白花，那样小，却不显得单薄”？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938213" y="1332103"/>
            <a:ext cx="11253787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思考：想想作者是从哪几个方面描写丁香花的？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0080" y="2437644"/>
            <a:ext cx="719632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形状：星星般的小花，许多小花形成一簇；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颜色：紫色、白色；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气味：淡淡的幽雅的甜香。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视觉</a:t>
            </a:r>
            <a:r>
              <a:rPr kumimoji="0" lang="zh-CN" altLang="en-US" sz="28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嗅觉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234125" y="1414399"/>
            <a:ext cx="11253787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思考：在这部分，哪些是作者对丁香花的具体描写？哪些是作者对丁香结的感悟？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 descr="t016bef8bc8f398250f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48272" y="3218688"/>
            <a:ext cx="5443728" cy="3639312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24985" y="2666365"/>
            <a:ext cx="35420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zh-CN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316421" y="1295527"/>
            <a:ext cx="11253787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研读第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4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自然段，思考：雨中的丁香是怎样的？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24150" y="2017394"/>
            <a:ext cx="11066032" cy="19476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8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在细雨迷蒙中，着了水滴的丁香格外妩媚。花墙边两株紫色的，如同印象派的画，线条模糊了，直向窗外的莹白渗过来。让人觉得，丁香确实该和微雨连在一起。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74904" y="3825076"/>
            <a:ext cx="1079906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在这几句中，雨中的丁香具有什么特点？作者运用了什么修辞手法来表现雨中的丁香？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格外妩媚，作者运用了比喻的修辞手法把紫色的丁香比作印象派的画，表现了雨中的丁香色彩仿佛流动一般，紫色与白色自然交融，给人极美的感受。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86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198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课文拓展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270701" y="1213231"/>
            <a:ext cx="11253787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ea typeface="微软雅黑" panose="020B0503020204020204" pitchFamily="34" charset="-122"/>
              </a:rPr>
              <a:t>代赠二首（其一）</a:t>
            </a:r>
            <a:endParaRPr lang="zh-CN" altLang="zh-CN" sz="2400" b="1" dirty="0" smtClean="0"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ea typeface="微软雅黑" panose="020B0503020204020204" pitchFamily="34" charset="-122"/>
              </a:rPr>
              <a:t>李商隐</a:t>
            </a:r>
            <a:endParaRPr lang="zh-CN" altLang="zh-CN" sz="2400" b="1" dirty="0" smtClean="0"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ea typeface="微软雅黑" panose="020B0503020204020204" pitchFamily="34" charset="-122"/>
              </a:rPr>
              <a:t>楼上黄昏欲望休，玉梯横绝月如钩。</a:t>
            </a:r>
            <a:endParaRPr lang="zh-CN" altLang="zh-CN" sz="2400" b="1" dirty="0" smtClean="0"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芭蕉不展丁香结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，同向春风各自愁。</a:t>
            </a:r>
            <a:endParaRPr lang="zh-CN" altLang="zh-CN" sz="2400" b="1" dirty="0" smtClean="0"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ea typeface="微软雅黑" panose="020B0503020204020204" pitchFamily="34" charset="-122"/>
              </a:rPr>
              <a:t>摊破浣溪沙</a:t>
            </a:r>
            <a:endParaRPr lang="zh-CN" altLang="zh-CN" sz="2400" b="1" dirty="0" smtClean="0"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ea typeface="微软雅黑" panose="020B0503020204020204" pitchFamily="34" charset="-122"/>
              </a:rPr>
              <a:t>李璟</a:t>
            </a:r>
            <a:endParaRPr lang="zh-CN" altLang="zh-CN" sz="24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ea typeface="微软雅黑" panose="020B0503020204020204" pitchFamily="34" charset="-122"/>
              </a:rPr>
              <a:t>    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手卷真珠上玉钩，依前春恨锁重楼。风里落花谁是主，思悠悠。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     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青鸟不传云外信，</a:t>
            </a:r>
            <a:r>
              <a:rPr lang="zh-CN"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丁香空结雨中愁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。回首绿波三楚暮，接天流。</a:t>
            </a:r>
            <a:endParaRPr lang="zh-CN" altLang="zh-CN" sz="24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endParaRPr lang="zh-CN" altLang="zh-CN" sz="24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316421" y="1295527"/>
            <a:ext cx="1125378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古人对丁香寄寓着怎样的情感？怎样理解作者引用的古人的诗句，引用它有什么作用？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68363" y="2835281"/>
            <a:ext cx="1152087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芭蕉不展丁香结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丁香空结雨中愁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，这两句诗中把花蕾丛生的丁香，喻人愁心不解，丁香在古人的眼中就是惆怅的代表，愁思的象征。作者引用古诗句有利于表达自己的感情，使意境更加优美。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307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343853" y="1121791"/>
            <a:ext cx="11253787" cy="1951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研读第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5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自然段，思考：什么是丁香结？它有什么象征意义？作者为什么要把丁香花比作丁香结？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1560" y="2697480"/>
            <a:ext cx="91805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ea typeface="微软雅黑" panose="020B0503020204020204" pitchFamily="34" charset="-122"/>
              </a:rPr>
              <a:t>本义：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小小的花苞圆圆的，鼓鼓的，恰如衣襟上的盘花扣。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ea typeface="微软雅黑" panose="020B0503020204020204" pitchFamily="34" charset="-122"/>
              </a:rPr>
              <a:t>象征意义：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人生中不顺心的事（愁怨）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ea typeface="微软雅黑" panose="020B0503020204020204" pitchFamily="34" charset="-122"/>
              </a:rPr>
              <a:t>作者把丁香花比作丁香结的原因有两个：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一是丁香花的花苞圆圆的，鼓鼓的，恰如衣襟上的盘花扣。二是丁香花负担着解不开的愁怨。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453581" y="1533271"/>
            <a:ext cx="11612728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默读第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6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自然段，思考：作者对丁香结什么态度？你从哪里能看出来？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53390" y="2344738"/>
            <a:ext cx="11433810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作者对丁香结的态度是从容、豁达、积极的。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每个人一辈子都有许多不顺心的事，一件完了一件又来。所以丁香结年年都有。结，是解不完的；人生中的问题也是解不完的，不然，岂不是太平淡无味了么？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453581" y="1533271"/>
            <a:ext cx="11612728" cy="2136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结，是解不完的；人生的问题也是解不完的，不然，岂不是太平淡无味了吗？</a:t>
            </a:r>
            <a:endParaRPr lang="zh-CN"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58368" y="3208866"/>
            <a:ext cx="1093622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生活不可能总是一帆风顺的，人生的问题也是永远也解不完的，我们应该正视这些问题，正是因为有了这些永远也解不完的结，我们的人生才充满乐趣，我们的明天才更加灿烂。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348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总结课文：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302752" y="1316454"/>
            <a:ext cx="11612728" cy="4707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丁香的脉脉香气驰骋了作者的想象，也给了我们尺幅千里的功效，让我们感受到了因丁香而带来的欢愉。多少年了，作者心里一直装着丁香，装着“芭蕉不展丁香结”、“丁香空结雨中愁”的诗句。然而，一次雨中的偶然发现，给了作者新的感悟：结，是解不完的；人生的问题也是解不完的，然而正是这解不完的结，才让我们的人生充满了挑战，充满了乐趣。这正是我们要找到的答案。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主题思想：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171575" y="1401763"/>
            <a:ext cx="10769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想一想，这篇文章，作者想要表达怎样的思想感情？</a:t>
            </a: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40804" y="2331149"/>
            <a:ext cx="10680636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生活不可能总是一帆风顺，遇到不顺心的事是经常的，我们应该正视这些问题，把它看作是生活有益的补充，所以，我们要以豁达的态度对待生活中的“结”：生命既需要春光无限的阳春，有丁香如雪，幽雅香甜；同时，也需要细雨中连接的丁香结，愁肠挂肚，百转千回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241300" y="792163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73470" y="1272421"/>
            <a:ext cx="11711139" cy="36625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 1</a:t>
            </a: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、完成同步课时练。</a:t>
            </a:r>
            <a:endParaRPr lang="zh-CN"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 2</a:t>
            </a: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、体会和学习本文的写法，选择你喜欢的一种花，写一个小片段。</a:t>
            </a:r>
            <a:endParaRPr lang="zh-CN"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t014bd5d25b39cf20cc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54496" y="3703320"/>
            <a:ext cx="5937504" cy="315468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课文导入：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1882585" y="5040313"/>
            <a:ext cx="476408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丁香结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 descr="t01fd6601c03d7ca0a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89875" y="3590925"/>
            <a:ext cx="4118610" cy="3044825"/>
          </a:xfrm>
          <a:prstGeom prst="ellipse">
            <a:avLst/>
          </a:prstGeom>
        </p:spPr>
      </p:pic>
      <p:pic>
        <p:nvPicPr>
          <p:cNvPr id="18" name="图片 17" descr="t01432d9a6ebd93e2f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89875" y="792480"/>
            <a:ext cx="4118610" cy="2581910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905" y="1887220"/>
            <a:ext cx="70345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文学作品中许多花草树木都被赋予某种品格，如梅花象征高洁，牡丹代表富贵，菊花寓意坚贞，松柏喻指傲岸长青等。今天，我们来学习的课文——《丁香结》，作者又赋予丁香结什么样的情感呢？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5" name="矩形 9"/>
          <p:cNvSpPr>
            <a:spLocks noChangeArrowheads="1"/>
          </p:cNvSpPr>
          <p:nvPr/>
        </p:nvSpPr>
        <p:spPr bwMode="auto">
          <a:xfrm>
            <a:off x="241300" y="792163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作者简介：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164783" y="1665415"/>
            <a:ext cx="6903529" cy="5170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宗璞，</a:t>
            </a:r>
            <a:r>
              <a:rPr lang="en-US" altLang="zh-CN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1928</a:t>
            </a:r>
            <a:r>
              <a:rPr lang="zh-CN" altLang="zh-CN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年出生，女，原名冯钟璞，著名哲学家冯友兰之女。曾就职于中国社会科学院外国文学研究所。当代作家，从事小说与散文创作。代表性作品有短篇小说《红豆》《弦上的梦》，系列长篇《野葫芦引》和散文《紫藤萝瀑布》等，中篇小说《三生石》。《弦上的梦》和《三生石》分别获全国优秀短篇小说奖和全国优秀长篇小说奖。</a:t>
            </a:r>
            <a:endParaRPr lang="zh-CN" altLang="zh-CN" sz="24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 descr="t0145fc97ee62420cf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76135" y="1353185"/>
            <a:ext cx="4906010" cy="5184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自学提示：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374904" y="1580642"/>
            <a:ext cx="1117396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）自由读课文，借助拼音读准字音，并画出生字词，注意把课文读通顺。</a:t>
            </a:r>
            <a:endParaRPr lang="zh-CN" altLang="zh-CN" sz="32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）用查字典或联系上下文的方法理解词语。</a:t>
            </a:r>
            <a:endParaRPr lang="zh-CN" altLang="zh-CN" sz="32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508000" y="869950"/>
            <a:ext cx="17430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微软雅黑" panose="020B0503020204020204" pitchFamily="34" charset="-122"/>
              </a:rPr>
              <a:t>学习字词：</a:t>
            </a:r>
            <a:endParaRPr lang="zh-CN" altLang="en-US" sz="2000" b="1">
              <a:ea typeface="微软雅黑" panose="020B0503020204020204" pitchFamily="34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2163000" y="1552639"/>
            <a:ext cx="8050847" cy="1646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缀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窥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幽雅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浑浊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笨拙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单薄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</a:t>
            </a:r>
            <a:endParaRPr lang="en-US" altLang="zh-CN" sz="36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遮掩</a:t>
            </a:r>
            <a:r>
              <a:rPr lang="en-US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</a:t>
            </a:r>
            <a:r>
              <a:rPr lang="zh-CN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照耀</a:t>
            </a:r>
            <a:r>
              <a:rPr lang="en-US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</a:t>
            </a:r>
            <a:r>
              <a:rPr lang="zh-CN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花蕾</a:t>
            </a:r>
            <a:r>
              <a:rPr lang="en-US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</a:t>
            </a:r>
            <a:r>
              <a:rPr lang="zh-CN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愁怨</a:t>
            </a:r>
            <a:r>
              <a:rPr lang="en-US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36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断断续续</a:t>
            </a:r>
            <a:endParaRPr lang="zh-CN" altLang="zh-CN" sz="36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pic>
        <p:nvPicPr>
          <p:cNvPr id="6" name="图片 5" descr="008.jpg"/>
          <p:cNvPicPr>
            <a:picLocks noChangeAspect="1"/>
          </p:cNvPicPr>
          <p:nvPr/>
        </p:nvPicPr>
        <p:blipFill>
          <a:blip r:embed="rId1" cstate="print"/>
          <a:srcRect l="6150" t="1200" r="2443" b="55467"/>
          <a:stretch>
            <a:fillRect/>
          </a:stretch>
        </p:blipFill>
        <p:spPr>
          <a:xfrm>
            <a:off x="6931152" y="3657600"/>
            <a:ext cx="5260848" cy="3200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508000" y="869950"/>
            <a:ext cx="17430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ea typeface="微软雅黑" panose="020B0503020204020204" pitchFamily="34" charset="-122"/>
              </a:rPr>
              <a:t>理解词语：</a:t>
            </a:r>
            <a:endParaRPr lang="zh-CN" altLang="en-US" sz="2000" b="1" dirty="0">
              <a:ea typeface="微软雅黑" panose="020B0503020204020204" pitchFamily="34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361632" y="1561783"/>
            <a:ext cx="10163112" cy="4247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幽雅：幽静而雅致。</a:t>
            </a:r>
            <a:endParaRPr lang="zh-CN"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笨拙：反应迟钝，手脚不灵活的、动作难看的。</a:t>
            </a:r>
            <a:endParaRPr lang="zh-CN"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单薄：指身体瘦弱</a:t>
            </a:r>
            <a:r>
              <a:rPr lang="en-US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;</a:t>
            </a: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不强壮。</a:t>
            </a:r>
            <a:endParaRPr lang="zh-CN"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愁怨：忧愁怨恨。</a:t>
            </a:r>
            <a:endParaRPr lang="zh-CN"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断断续续：不连续的。</a:t>
            </a:r>
            <a:endParaRPr lang="zh-CN" altLang="zh-CN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6" name="图片 5" descr="008.jpg"/>
          <p:cNvPicPr>
            <a:picLocks noChangeAspect="1"/>
          </p:cNvPicPr>
          <p:nvPr/>
        </p:nvPicPr>
        <p:blipFill>
          <a:blip r:embed="rId1" cstate="print"/>
          <a:srcRect l="6150" t="1200" r="2443" b="55467"/>
          <a:stretch>
            <a:fillRect/>
          </a:stretch>
        </p:blipFill>
        <p:spPr>
          <a:xfrm>
            <a:off x="6931152" y="3657600"/>
            <a:ext cx="5260848" cy="3200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整体感知：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589534" y="2069255"/>
            <a:ext cx="11447018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《丁香结》写的是作者多少年来心里一直装着丁香，装着古人吟咏丁香的诗句，在一次春雨中忽然发现一柄柄的花蕾恰似一个个的“结”，于是联想到“丁香空结雨中愁”的诗句，开始了作者的人生体悟。从古人的“丁香结”的诗句开始，作者写到了微雨，写到了人生的愁怨和不顺心的事，感悟到了生命需要“结”，否则就平淡无味的人生认识。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2350008" y="1022858"/>
            <a:ext cx="80010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默读课文，思考：课文主要讲了什么？</a:t>
            </a:r>
            <a:endParaRPr lang="zh-CN"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结构梳理：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339365" y="2733173"/>
            <a:ext cx="11654672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第一部分（第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1-3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自然段）：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分别从生长环境、开放态势、花的气味、花的形状、花的颜色描写了丁香花。（主体写丁香花样貌。）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第二部分（第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4-6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自然段）：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分别从古人眼中的丁香花、作者提出的疑问、作者的浮想联翩描写了丁香花。最后以一个反问句作为总结，意义深远，告诉了读者要以豁达胸怀对待人生中的“结”。（主体写作者对丁香结的感悟。）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0" y="1169162"/>
            <a:ext cx="121920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这篇课文一共</a:t>
            </a: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6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个自然段，可以分成几部分？每部分主要讲了什么？</a:t>
            </a: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3277</Words>
  <Application>WPS 演示</Application>
  <PresentationFormat>自定义</PresentationFormat>
  <Paragraphs>189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 Light</vt:lpstr>
      <vt:lpstr>Calibri</vt:lpstr>
      <vt:lpstr>黑体</vt:lpstr>
      <vt:lpstr>Arial Unicode MS</vt:lpstr>
      <vt:lpstr>Times New Roman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lyxu</dc:creator>
  <cp:lastModifiedBy>Administrator</cp:lastModifiedBy>
  <cp:revision>333</cp:revision>
  <dcterms:created xsi:type="dcterms:W3CDTF">2013-07-01T03:05:00Z</dcterms:created>
  <dcterms:modified xsi:type="dcterms:W3CDTF">2018-11-02T11:30:29Z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