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8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84" y="-41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592737-760B-4543-BF97-540C0C6B4E0D}" type="datetimeFigureOut">
              <a:rPr lang="zh-CN" altLang="en-US" smtClean="0"/>
              <a:t>2020-11-2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CD6BFE-F4F7-470F-AC5C-16805A2BA7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00725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36464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82280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91"/>
            <a:ext cx="9144000" cy="5140319"/>
          </a:xfrm>
          <a:prstGeom prst="rect">
            <a:avLst/>
          </a:prstGeom>
        </p:spPr>
      </p:pic>
      <p:sp>
        <p:nvSpPr>
          <p:cNvPr id="4" name="文本占位符 2"/>
          <p:cNvSpPr>
            <a:spLocks noGrp="1"/>
          </p:cNvSpPr>
          <p:nvPr>
            <p:ph idx="1" hasCustomPrompt="1"/>
          </p:nvPr>
        </p:nvSpPr>
        <p:spPr bwMode="auto">
          <a:xfrm>
            <a:off x="1292139" y="2602141"/>
            <a:ext cx="6333104" cy="580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2100"/>
            </a:lvl1pPr>
          </a:lstStyle>
          <a:p>
            <a:pPr lvl="0"/>
            <a:r>
              <a:rPr lang="zh-CN" altLang="en-US" dirty="0"/>
              <a:t>小标题</a:t>
            </a:r>
          </a:p>
        </p:txBody>
      </p:sp>
      <p:sp>
        <p:nvSpPr>
          <p:cNvPr id="23" name="标题 22"/>
          <p:cNvSpPr>
            <a:spLocks noGrp="1"/>
          </p:cNvSpPr>
          <p:nvPr>
            <p:ph type="title" hasCustomPrompt="1"/>
          </p:nvPr>
        </p:nvSpPr>
        <p:spPr>
          <a:xfrm>
            <a:off x="685903" y="1288435"/>
            <a:ext cx="7545579" cy="99441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dirty="0"/>
              <a:t>标题</a:t>
            </a:r>
          </a:p>
        </p:txBody>
      </p:sp>
    </p:spTree>
    <p:extLst>
      <p:ext uri="{BB962C8B-B14F-4D97-AF65-F5344CB8AC3E}">
        <p14:creationId xmlns:p14="http://schemas.microsoft.com/office/powerpoint/2010/main" val="29520649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93231" y="720623"/>
            <a:ext cx="6063164" cy="994410"/>
          </a:xfrm>
        </p:spPr>
        <p:txBody>
          <a:bodyPr/>
          <a:lstStyle>
            <a:lvl1pPr>
              <a:defRPr sz="21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094365" y="1823145"/>
            <a:ext cx="4785293" cy="617220"/>
          </a:xfrm>
        </p:spPr>
        <p:txBody>
          <a:bodyPr/>
          <a:lstStyle>
            <a:lvl1pPr algn="l">
              <a:defRPr sz="1800"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algn="l">
              <a:defRPr sz="1350">
                <a:latin typeface="楷体" panose="02010609060101010101" pitchFamily="49" charset="-122"/>
                <a:ea typeface="楷体" panose="02010609060101010101" pitchFamily="49" charset="-122"/>
              </a:defRPr>
            </a:lvl2pPr>
            <a:lvl3pPr algn="l">
              <a:defRPr sz="1350"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algn="l">
              <a:defRPr sz="1350"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 algn="l">
              <a:defRPr sz="1350"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20649598"/>
      </p:ext>
    </p:extLst>
  </p:cSld>
  <p:clrMapOvr>
    <a:masterClrMapping/>
  </p:clrMapOvr>
  <p:transition>
    <p:checker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08279638"/>
      </p:ext>
    </p:extLst>
  </p:cSld>
  <p:clrMapOvr>
    <a:masterClrMapping/>
  </p:clrMapOvr>
  <p:transition>
    <p:checker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91"/>
            <a:ext cx="9144000" cy="5140319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/>
          <a:lstStyle/>
          <a:p>
            <a:fld id="{81DDD218-60E4-43FA-BE8E-9367FC6BAEEE}" type="datetimeFigureOut">
              <a:rPr lang="zh-CN" altLang="en-US" smtClean="0"/>
              <a:t>2020-11-2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/>
          <a:lstStyle/>
          <a:p>
            <a:fld id="{A6B485CC-7E55-4CCE-8C80-D07F6B7F4AE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 hasCustomPrompt="1"/>
          </p:nvPr>
        </p:nvSpPr>
        <p:spPr>
          <a:xfrm>
            <a:off x="2180564" y="2000265"/>
            <a:ext cx="5181600" cy="1257300"/>
          </a:xfrm>
        </p:spPr>
        <p:txBody>
          <a:bodyPr/>
          <a:lstStyle>
            <a:lvl1pPr>
              <a:defRPr sz="3300"/>
            </a:lvl1pPr>
          </a:lstStyle>
          <a:p>
            <a:pPr lvl="0"/>
            <a:r>
              <a:rPr lang="zh-CN" altLang="en-US" dirty="0"/>
              <a:t>谢    谢</a:t>
            </a:r>
          </a:p>
        </p:txBody>
      </p:sp>
    </p:spTree>
    <p:extLst>
      <p:ext uri="{BB962C8B-B14F-4D97-AF65-F5344CB8AC3E}">
        <p14:creationId xmlns:p14="http://schemas.microsoft.com/office/powerpoint/2010/main" val="34849260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xfrm>
            <a:off x="457200" y="4683919"/>
            <a:ext cx="2133600" cy="357188"/>
          </a:xfrm>
          <a:prstGeom prst="rect">
            <a:avLst/>
          </a:prstGeo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smtClean="0"/>
            </a:lvl1pPr>
          </a:lstStyle>
          <a:p>
            <a:fld id="{81DDD218-60E4-43FA-BE8E-9367FC6BAEEE}" type="datetimeFigureOut">
              <a:rPr lang="zh-CN" altLang="en-US" smtClean="0"/>
              <a:t>2020-11-2</a:t>
            </a:fld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xfrm>
            <a:off x="3124200" y="4683919"/>
            <a:ext cx="2895600" cy="357188"/>
          </a:xfrm>
          <a:prstGeom prst="rect">
            <a:avLst/>
          </a:prstGeo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smtClean="0"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xfrm>
            <a:off x="6553200" y="4683919"/>
            <a:ext cx="2133600" cy="357188"/>
          </a:xfrm>
          <a:prstGeom prst="rect">
            <a:avLst/>
          </a:prstGeo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smtClean="0"/>
            </a:lvl1pPr>
          </a:lstStyle>
          <a:p>
            <a:fld id="{A6B485CC-7E55-4CCE-8C80-D07F6B7F4A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2842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1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05979"/>
            <a:ext cx="8229600" cy="438864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3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1DDD218-60E4-43FA-BE8E-9367FC6BAEEE}" type="datetimeFigureOut">
              <a:rPr lang="zh-CN" altLang="en-US" smtClean="0"/>
              <a:t>2020-11-2</a:t>
            </a:fld>
            <a:endParaRPr lang="zh-CN" altLang="en-US"/>
          </a:p>
        </p:txBody>
      </p:sp>
      <p:sp>
        <p:nvSpPr>
          <p:cNvPr id="4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B485CC-7E55-4CCE-8C80-D07F6B7F4A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4553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90001725"/>
      </p:ext>
    </p:extLst>
  </p:cSld>
  <p:clrMapOvr>
    <a:masterClrMapping/>
  </p:clrMapOvr>
  <p:transition spd="slow" advTm="0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9771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DD218-60E4-43FA-BE8E-9367FC6BAEEE}" type="datetimeFigureOut">
              <a:rPr lang="zh-CN" altLang="en-US" smtClean="0"/>
              <a:t>2020-11-2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485CC-7E55-4CCE-8C80-D07F6B7F4A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2521239"/>
      </p:ext>
    </p:extLst>
  </p:cSld>
  <p:clrMapOvr>
    <a:masterClrMapping/>
  </p:clrMapOvr>
  <p:transition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1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标题占位符 1"/>
          <p:cNvSpPr>
            <a:spLocks noGrp="1"/>
          </p:cNvSpPr>
          <p:nvPr>
            <p:ph type="title"/>
          </p:nvPr>
        </p:nvSpPr>
        <p:spPr bwMode="auto">
          <a:xfrm>
            <a:off x="3357564" y="1365885"/>
            <a:ext cx="2428875" cy="994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/>
              <a:t>大</a:t>
            </a:r>
          </a:p>
        </p:txBody>
      </p:sp>
      <p:sp>
        <p:nvSpPr>
          <p:cNvPr id="1028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3422651" y="2536032"/>
            <a:ext cx="2298700" cy="617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/>
              <a:t>小</a:t>
            </a:r>
          </a:p>
        </p:txBody>
      </p:sp>
    </p:spTree>
    <p:extLst>
      <p:ext uri="{BB962C8B-B14F-4D97-AF65-F5344CB8AC3E}">
        <p14:creationId xmlns:p14="http://schemas.microsoft.com/office/powerpoint/2010/main" val="39785090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p:transition>
    <p:checker dir="vert"/>
  </p:transition>
  <p:txStyles>
    <p:titleStyle>
      <a:lvl1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  <a:cs typeface="+mj-cs"/>
        </a:defRPr>
      </a:lvl1pPr>
      <a:lvl2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97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2pPr>
      <a:lvl3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97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3pPr>
      <a:lvl4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97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4pPr>
      <a:lvl5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97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5pPr>
      <a:lvl6pPr marL="30861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97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61722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97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92583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97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23444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97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algn="ctr" rtl="0" eaLnBrk="1" fontAlgn="base" hangingPunct="1">
        <a:lnSpc>
          <a:spcPct val="90000"/>
        </a:lnSpc>
        <a:spcBef>
          <a:spcPts val="675"/>
        </a:spcBef>
        <a:spcAft>
          <a:spcPct val="0"/>
        </a:spcAft>
        <a:buFont typeface="Arial" panose="020B0604020202020204" pitchFamily="34" charset="0"/>
        <a:defRPr sz="2100" kern="120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  <a:cs typeface="+mn-cs"/>
        </a:defRPr>
      </a:lvl1pPr>
      <a:lvl2pPr marL="462915" indent="-154305" algn="l" rtl="0" eaLnBrk="1" fontAlgn="base" hangingPunct="1">
        <a:lnSpc>
          <a:spcPct val="90000"/>
        </a:lnSpc>
        <a:spcBef>
          <a:spcPts val="338"/>
        </a:spcBef>
        <a:spcAft>
          <a:spcPct val="0"/>
        </a:spcAft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2pPr>
      <a:lvl3pPr marL="771525" indent="-154305" algn="l" rtl="0" eaLnBrk="1" fontAlgn="base" hangingPunct="1">
        <a:lnSpc>
          <a:spcPct val="90000"/>
        </a:lnSpc>
        <a:spcBef>
          <a:spcPts val="338"/>
        </a:spcBef>
        <a:spcAft>
          <a:spcPct val="0"/>
        </a:spcAft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80135" indent="-154305" algn="l" rtl="0" eaLnBrk="1" fontAlgn="base" hangingPunct="1">
        <a:lnSpc>
          <a:spcPct val="90000"/>
        </a:lnSpc>
        <a:spcBef>
          <a:spcPts val="338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388745" indent="-154305" algn="l" rtl="0" eaLnBrk="1" fontAlgn="base" hangingPunct="1">
        <a:lnSpc>
          <a:spcPct val="90000"/>
        </a:lnSpc>
        <a:spcBef>
          <a:spcPts val="338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97355" indent="-154305" algn="l" defTabSz="617220" rtl="0" eaLnBrk="1" latinLnBrk="0" hangingPunct="1">
        <a:lnSpc>
          <a:spcPct val="90000"/>
        </a:lnSpc>
        <a:spcBef>
          <a:spcPts val="338"/>
        </a:spcBef>
        <a:buFont typeface="Arial" panose="020B0604020202020204" pitchFamily="34" charset="0"/>
        <a:buChar char="•"/>
        <a:defRPr sz="1215" kern="1200">
          <a:solidFill>
            <a:schemeClr val="tx1"/>
          </a:solidFill>
          <a:latin typeface="+mn-lt"/>
          <a:ea typeface="+mn-ea"/>
          <a:cs typeface="+mn-cs"/>
        </a:defRPr>
      </a:lvl6pPr>
      <a:lvl7pPr marL="2005965" indent="-154305" algn="l" defTabSz="617220" rtl="0" eaLnBrk="1" latinLnBrk="0" hangingPunct="1">
        <a:lnSpc>
          <a:spcPct val="90000"/>
        </a:lnSpc>
        <a:spcBef>
          <a:spcPts val="338"/>
        </a:spcBef>
        <a:buFont typeface="Arial" panose="020B0604020202020204" pitchFamily="34" charset="0"/>
        <a:buChar char="•"/>
        <a:defRPr sz="1215" kern="1200">
          <a:solidFill>
            <a:schemeClr val="tx1"/>
          </a:solidFill>
          <a:latin typeface="+mn-lt"/>
          <a:ea typeface="+mn-ea"/>
          <a:cs typeface="+mn-cs"/>
        </a:defRPr>
      </a:lvl7pPr>
      <a:lvl8pPr marL="2314575" indent="-154305" algn="l" defTabSz="617220" rtl="0" eaLnBrk="1" latinLnBrk="0" hangingPunct="1">
        <a:lnSpc>
          <a:spcPct val="90000"/>
        </a:lnSpc>
        <a:spcBef>
          <a:spcPts val="338"/>
        </a:spcBef>
        <a:buFont typeface="Arial" panose="020B0604020202020204" pitchFamily="34" charset="0"/>
        <a:buChar char="•"/>
        <a:defRPr sz="1215" kern="1200">
          <a:solidFill>
            <a:schemeClr val="tx1"/>
          </a:solidFill>
          <a:latin typeface="+mn-lt"/>
          <a:ea typeface="+mn-ea"/>
          <a:cs typeface="+mn-cs"/>
        </a:defRPr>
      </a:lvl8pPr>
      <a:lvl9pPr marL="2623185" indent="-154305" algn="l" defTabSz="617220" rtl="0" eaLnBrk="1" latinLnBrk="0" hangingPunct="1">
        <a:lnSpc>
          <a:spcPct val="90000"/>
        </a:lnSpc>
        <a:spcBef>
          <a:spcPts val="338"/>
        </a:spcBef>
        <a:buFont typeface="Arial" panose="020B0604020202020204" pitchFamily="34" charset="0"/>
        <a:buChar char="•"/>
        <a:defRPr sz="121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17220" rtl="0" eaLnBrk="1" latinLnBrk="0" hangingPunct="1">
        <a:defRPr sz="1215" kern="1200">
          <a:solidFill>
            <a:schemeClr val="tx1"/>
          </a:solidFill>
          <a:latin typeface="+mn-lt"/>
          <a:ea typeface="+mn-ea"/>
          <a:cs typeface="+mn-cs"/>
        </a:defRPr>
      </a:lvl1pPr>
      <a:lvl2pPr marL="308610" algn="l" defTabSz="617220" rtl="0" eaLnBrk="1" latinLnBrk="0" hangingPunct="1">
        <a:defRPr sz="1215" kern="1200">
          <a:solidFill>
            <a:schemeClr val="tx1"/>
          </a:solidFill>
          <a:latin typeface="+mn-lt"/>
          <a:ea typeface="+mn-ea"/>
          <a:cs typeface="+mn-cs"/>
        </a:defRPr>
      </a:lvl2pPr>
      <a:lvl3pPr marL="617220" algn="l" defTabSz="617220" rtl="0" eaLnBrk="1" latinLnBrk="0" hangingPunct="1">
        <a:defRPr sz="1215" kern="1200">
          <a:solidFill>
            <a:schemeClr val="tx1"/>
          </a:solidFill>
          <a:latin typeface="+mn-lt"/>
          <a:ea typeface="+mn-ea"/>
          <a:cs typeface="+mn-cs"/>
        </a:defRPr>
      </a:lvl3pPr>
      <a:lvl4pPr marL="925830" algn="l" defTabSz="617220" rtl="0" eaLnBrk="1" latinLnBrk="0" hangingPunct="1">
        <a:defRPr sz="1215" kern="1200">
          <a:solidFill>
            <a:schemeClr val="tx1"/>
          </a:solidFill>
          <a:latin typeface="+mn-lt"/>
          <a:ea typeface="+mn-ea"/>
          <a:cs typeface="+mn-cs"/>
        </a:defRPr>
      </a:lvl4pPr>
      <a:lvl5pPr marL="1234440" algn="l" defTabSz="617220" rtl="0" eaLnBrk="1" latinLnBrk="0" hangingPunct="1">
        <a:defRPr sz="1215" kern="1200">
          <a:solidFill>
            <a:schemeClr val="tx1"/>
          </a:solidFill>
          <a:latin typeface="+mn-lt"/>
          <a:ea typeface="+mn-ea"/>
          <a:cs typeface="+mn-cs"/>
        </a:defRPr>
      </a:lvl5pPr>
      <a:lvl6pPr marL="1543050" algn="l" defTabSz="617220" rtl="0" eaLnBrk="1" latinLnBrk="0" hangingPunct="1">
        <a:defRPr sz="1215" kern="1200">
          <a:solidFill>
            <a:schemeClr val="tx1"/>
          </a:solidFill>
          <a:latin typeface="+mn-lt"/>
          <a:ea typeface="+mn-ea"/>
          <a:cs typeface="+mn-cs"/>
        </a:defRPr>
      </a:lvl6pPr>
      <a:lvl7pPr marL="1851660" algn="l" defTabSz="617220" rtl="0" eaLnBrk="1" latinLnBrk="0" hangingPunct="1">
        <a:defRPr sz="1215" kern="1200">
          <a:solidFill>
            <a:schemeClr val="tx1"/>
          </a:solidFill>
          <a:latin typeface="+mn-lt"/>
          <a:ea typeface="+mn-ea"/>
          <a:cs typeface="+mn-cs"/>
        </a:defRPr>
      </a:lvl7pPr>
      <a:lvl8pPr marL="2160270" algn="l" defTabSz="617220" rtl="0" eaLnBrk="1" latinLnBrk="0" hangingPunct="1">
        <a:defRPr sz="1215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algn="l" defTabSz="617220" rtl="0" eaLnBrk="1" latinLnBrk="0" hangingPunct="1">
        <a:defRPr sz="121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48"/>
          <p:cNvSpPr txBox="1"/>
          <p:nvPr/>
        </p:nvSpPr>
        <p:spPr>
          <a:xfrm>
            <a:off x="0" y="1753384"/>
            <a:ext cx="9143999" cy="992579"/>
          </a:xfrm>
          <a:prstGeom prst="rect">
            <a:avLst/>
          </a:prstGeom>
          <a:noFill/>
          <a:ln w="19050">
            <a:noFill/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6000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伯牙鼓琴</a:t>
            </a:r>
          </a:p>
        </p:txBody>
      </p:sp>
    </p:spTree>
    <p:extLst>
      <p:ext uri="{BB962C8B-B14F-4D97-AF65-F5344CB8AC3E}">
        <p14:creationId xmlns:p14="http://schemas.microsoft.com/office/powerpoint/2010/main" val="172643531"/>
      </p:ext>
    </p:extLst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6" name="Picture 2" descr="http://youimg1.c-ctrip.com/target/fd/tg/g4/M08/20/DF/CggYHVXJ_lOADWrQABaexrk0j5Y49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17770" y="821690"/>
            <a:ext cx="3876675" cy="2860675"/>
          </a:xfrm>
          <a:prstGeom prst="rect">
            <a:avLst/>
          </a:prstGeom>
          <a:noFill/>
          <a:effectLst>
            <a:softEdge rad="63500"/>
          </a:effectLst>
        </p:spPr>
      </p:pic>
      <p:sp>
        <p:nvSpPr>
          <p:cNvPr id="2" name="矩形 1"/>
          <p:cNvSpPr/>
          <p:nvPr/>
        </p:nvSpPr>
        <p:spPr>
          <a:xfrm>
            <a:off x="261620" y="751205"/>
            <a:ext cx="4525645" cy="15684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3200" b="1" cap="none" spc="50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3200" b="1" cap="none" spc="50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方鼓琴而志在太山，锺子期曰：“善哉乎鼓琴，巍巍乎若太山。”</a:t>
            </a:r>
          </a:p>
        </p:txBody>
      </p:sp>
      <p:sp>
        <p:nvSpPr>
          <p:cNvPr id="4" name="矩形 3"/>
          <p:cNvSpPr/>
          <p:nvPr/>
        </p:nvSpPr>
        <p:spPr>
          <a:xfrm>
            <a:off x="297815" y="2561590"/>
            <a:ext cx="4688840" cy="119888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2400" b="1" spc="50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400" b="1" spc="50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译文：</a:t>
            </a:r>
            <a:r>
              <a:rPr lang="zh-CN" altLang="en-US" sz="2400" b="1" spc="50" dirty="0"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伯牙弹琴，心里想着巍峨的泰山，锺子期说：“好啊！这琴声像大山一样高峻！”</a:t>
            </a:r>
          </a:p>
        </p:txBody>
      </p:sp>
    </p:spTree>
    <p:extLst>
      <p:ext uri="{BB962C8B-B14F-4D97-AF65-F5344CB8AC3E}">
        <p14:creationId xmlns:p14="http://schemas.microsoft.com/office/powerpoint/2010/main" val="2192705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88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9512" y="771550"/>
            <a:ext cx="4525645" cy="2061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3200" b="1" cap="none" spc="50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3200" b="1" cap="none" spc="50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少选之间而志在流水，锺子期又曰：“善哉乎鼓琴，汤汤乎若流水。”</a:t>
            </a:r>
          </a:p>
        </p:txBody>
      </p:sp>
      <p:sp>
        <p:nvSpPr>
          <p:cNvPr id="4" name="矩形 3"/>
          <p:cNvSpPr/>
          <p:nvPr/>
        </p:nvSpPr>
        <p:spPr>
          <a:xfrm>
            <a:off x="251267" y="2832760"/>
            <a:ext cx="4537075" cy="119888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2400" b="1" spc="50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400" b="1" spc="50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译文：</a:t>
            </a:r>
            <a:r>
              <a:rPr lang="zh-CN" altLang="en-US" sz="2400" b="1" spc="50" dirty="0"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一会儿又想着流水，锺子期又说：“好啊，这琴声像流水一样浩荡！” 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l="5867" t="6379" r="3111" b="6043"/>
          <a:stretch>
            <a:fillRect/>
          </a:stretch>
        </p:blipFill>
        <p:spPr>
          <a:xfrm>
            <a:off x="4684395" y="910590"/>
            <a:ext cx="4356100" cy="2913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6713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b="5175"/>
          <a:stretch>
            <a:fillRect/>
          </a:stretch>
        </p:blipFill>
        <p:spPr>
          <a:xfrm>
            <a:off x="-6350" y="-22860"/>
            <a:ext cx="9156700" cy="518922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346710" y="1889125"/>
            <a:ext cx="8450580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伯牙当时已是楚国著名的音乐家了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除了高山流水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他的琴声还可能表现哪些动人的场景呢？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285287" y="997233"/>
            <a:ext cx="242824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交流讨论</a:t>
            </a:r>
          </a:p>
        </p:txBody>
      </p:sp>
    </p:spTree>
    <p:extLst>
      <p:ext uri="{BB962C8B-B14F-4D97-AF65-F5344CB8AC3E}">
        <p14:creationId xmlns:p14="http://schemas.microsoft.com/office/powerpoint/2010/main" val="3374080013"/>
      </p:ext>
    </p:extLst>
  </p:cSld>
  <p:clrMapOvr>
    <a:masterClrMapping/>
  </p:clrMapOvr>
  <p:transition>
    <p:checker dir="vert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6181090" y="1476375"/>
            <a:ext cx="262699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sz="32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表现旭日东升的景象</a:t>
            </a:r>
            <a:endParaRPr lang="zh-CN" altLang="en-US" sz="3200" b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788BE980-DE50-473E-9EDC-B2A9698A89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15" y="627534"/>
            <a:ext cx="5524656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2823185"/>
      </p:ext>
    </p:extLst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下雪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460" y="952500"/>
            <a:ext cx="5527675" cy="310324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417310" y="1476375"/>
            <a:ext cx="194818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sz="32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表现下雪</a:t>
            </a:r>
          </a:p>
          <a:p>
            <a:pPr algn="l"/>
            <a:r>
              <a:rPr lang="zh-CN" sz="32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的景象</a:t>
            </a:r>
            <a:endParaRPr lang="zh-CN" altLang="en-US" sz="3200" b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093243098"/>
      </p:ext>
    </p:extLst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280" y="725170"/>
            <a:ext cx="5540375" cy="332422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310630" y="1344295"/>
            <a:ext cx="221678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sz="32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表现秋天的丰收景象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365875" y="2906395"/>
            <a:ext cx="221678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……</a:t>
            </a:r>
          </a:p>
        </p:txBody>
      </p:sp>
    </p:spTree>
    <p:extLst>
      <p:ext uri="{BB962C8B-B14F-4D97-AF65-F5344CB8AC3E}">
        <p14:creationId xmlns:p14="http://schemas.microsoft.com/office/powerpoint/2010/main" val="727560954"/>
      </p:ext>
    </p:extLst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3568" y="2190760"/>
            <a:ext cx="817240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真正的知音是指能彼此了解，心心相印，心意相通的人。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48360" y="771550"/>
            <a:ext cx="7447280" cy="76835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latin typeface="黑体" panose="02010609060101010101" pitchFamily="49" charset="-122"/>
                <a:ea typeface="黑体" panose="02010609060101010101" pitchFamily="49" charset="-122"/>
              </a:rPr>
              <a:t>你认为什么才是真正的知音？</a:t>
            </a:r>
          </a:p>
        </p:txBody>
      </p:sp>
    </p:spTree>
    <p:extLst>
      <p:ext uri="{BB962C8B-B14F-4D97-AF65-F5344CB8AC3E}">
        <p14:creationId xmlns:p14="http://schemas.microsoft.com/office/powerpoint/2010/main" val="3172485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491865" y="-20320"/>
            <a:ext cx="5652135" cy="516382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3723640" y="252730"/>
            <a:ext cx="523430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锺子期死，伯牙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破琴绝弦，终身不复鼓琴，以为世无足复为鼓琴者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sp>
        <p:nvSpPr>
          <p:cNvPr id="4" name="矩形 3"/>
          <p:cNvSpPr/>
          <p:nvPr/>
        </p:nvSpPr>
        <p:spPr>
          <a:xfrm>
            <a:off x="3723640" y="2067694"/>
            <a:ext cx="5312856" cy="209191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spc="50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 spc="50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译文：</a:t>
            </a:r>
            <a:r>
              <a:rPr lang="zh-CN" altLang="en-US" sz="2800" b="1" spc="50" dirty="0"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锺子期死了，伯牙觉得世界上再也找不出比钟子期更了解他的人了，于是，他把心爱的琴摔碎，终身不再弹琴。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lum bright="6000" contrast="6000"/>
          </a:blip>
          <a:stretch>
            <a:fillRect/>
          </a:stretch>
        </p:blipFill>
        <p:spPr>
          <a:xfrm>
            <a:off x="-7620" y="-4445"/>
            <a:ext cx="3515995" cy="5160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119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14869" y="700182"/>
            <a:ext cx="804164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这篇古文所蕴含的道理是什么？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526540" y="2156460"/>
            <a:ext cx="6160135" cy="82994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知音难得，知己难求。</a:t>
            </a:r>
          </a:p>
        </p:txBody>
      </p:sp>
    </p:spTree>
    <p:extLst>
      <p:ext uri="{BB962C8B-B14F-4D97-AF65-F5344CB8AC3E}">
        <p14:creationId xmlns:p14="http://schemas.microsoft.com/office/powerpoint/2010/main" val="336432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dingyue.nosdn.127.net/9lBikN=mIVh7ZsrnrMudQhBTyi41ZPoUOxwFhl=rVbDSV1539681291206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45181" y="781586"/>
            <a:ext cx="4676841" cy="3363838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3" name="TextBox 2"/>
          <p:cNvSpPr txBox="1"/>
          <p:nvPr/>
        </p:nvSpPr>
        <p:spPr>
          <a:xfrm>
            <a:off x="312480" y="1331620"/>
            <a:ext cx="4176464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今天“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高山流水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”这个成语常用来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比喻知音或知己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也比喻乐曲高雅精妙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942927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 descr="http://5b0988e595225.cdn.sohucs.com/images/20171215/32c9fd9db6d4492f8ee62e723fcdc31c.jpeg"/>
          <p:cNvPicPr>
            <a:picLocks noChangeAspect="1" noChangeArrowheads="1"/>
          </p:cNvPicPr>
          <p:nvPr/>
        </p:nvPicPr>
        <p:blipFill>
          <a:blip r:embed="rId3" cstate="print"/>
          <a:srcRect l="9647" r="10134"/>
          <a:stretch>
            <a:fillRect/>
          </a:stretch>
        </p:blipFill>
        <p:spPr bwMode="auto">
          <a:xfrm>
            <a:off x="-14605" y="0"/>
            <a:ext cx="9170035" cy="5143500"/>
          </a:xfrm>
          <a:prstGeom prst="rect">
            <a:avLst/>
          </a:prstGeom>
          <a:noFill/>
        </p:spPr>
      </p:pic>
      <p:sp>
        <p:nvSpPr>
          <p:cNvPr id="19" name="TextBox 18"/>
          <p:cNvSpPr txBox="1"/>
          <p:nvPr/>
        </p:nvSpPr>
        <p:spPr>
          <a:xfrm>
            <a:off x="0" y="3787982"/>
            <a:ext cx="9169400" cy="1360805"/>
          </a:xfrm>
          <a:prstGeom prst="rect">
            <a:avLst/>
          </a:prstGeom>
          <a:solidFill>
            <a:schemeClr val="bg1"/>
          </a:solidFill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pPr algn="just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有朋自远方来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不亦乐乎？人生苦短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知音难求。春秋时期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楚国俞伯牙和锺子期的故事流传至今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成为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结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交朋友的千古楷模。今天我们就来学习这个故事。</a:t>
            </a:r>
          </a:p>
        </p:txBody>
      </p:sp>
    </p:spTree>
    <p:extLst>
      <p:ext uri="{BB962C8B-B14F-4D97-AF65-F5344CB8AC3E}">
        <p14:creationId xmlns:p14="http://schemas.microsoft.com/office/powerpoint/2010/main" val="397806917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971600" y="1491630"/>
            <a:ext cx="6977975" cy="249600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  本文是一篇文言文，讲述了一个流传千古的“高山流水遇知音”的故事。故事的主人公</a:t>
            </a:r>
            <a:r>
              <a:rPr lang="zh-CN" altLang="en-US" sz="27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与</a:t>
            </a:r>
            <a:r>
              <a:rPr lang="zh-CN" altLang="en-US" sz="27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的真挚情谊令人感动。表达了朋友间相互理解、相互欣赏的真挚友情，以及</a:t>
            </a:r>
            <a:r>
              <a:rPr lang="zh-CN" altLang="en-US" sz="27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27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的情感。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79512" y="483265"/>
            <a:ext cx="2481672" cy="561692"/>
            <a:chOff x="179512" y="411510"/>
            <a:chExt cx="2481672" cy="561692"/>
          </a:xfrm>
        </p:grpSpPr>
        <p:sp>
          <p:nvSpPr>
            <p:cNvPr id="16" name="文本框 14"/>
            <p:cNvSpPr txBox="1"/>
            <p:nvPr/>
          </p:nvSpPr>
          <p:spPr>
            <a:xfrm>
              <a:off x="624427" y="411510"/>
              <a:ext cx="2036757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主题概括</a:t>
              </a: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512" y="464187"/>
              <a:ext cx="366860" cy="456338"/>
            </a:xfrm>
            <a:prstGeom prst="rect">
              <a:avLst/>
            </a:prstGeom>
          </p:spPr>
        </p:pic>
      </p:grpSp>
      <p:sp>
        <p:nvSpPr>
          <p:cNvPr id="3" name="文本框 2"/>
          <p:cNvSpPr txBox="1"/>
          <p:nvPr/>
        </p:nvSpPr>
        <p:spPr>
          <a:xfrm>
            <a:off x="1972911" y="2412256"/>
            <a:ext cx="872490" cy="506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伯牙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485079" y="2485812"/>
            <a:ext cx="1217295" cy="506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锺子期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409156" y="3426975"/>
            <a:ext cx="1562100" cy="506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知音难觅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288205" y="3444756"/>
            <a:ext cx="1562100" cy="506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珍惜知音</a:t>
            </a:r>
          </a:p>
        </p:txBody>
      </p:sp>
    </p:spTree>
    <p:extLst>
      <p:ext uri="{BB962C8B-B14F-4D97-AF65-F5344CB8AC3E}">
        <p14:creationId xmlns:p14="http://schemas.microsoft.com/office/powerpoint/2010/main" val="2826541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" grpId="0"/>
      <p:bldP spid="4" grpId="0"/>
      <p:bldP spid="5" grpId="0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0000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715" y="-5715"/>
            <a:ext cx="9163050" cy="515366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91820" y="1104900"/>
            <a:ext cx="8296275" cy="29343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俞伯牙、锺子期相传为春秋时代人，关于他们二人成为知音的传说，《列子》《吕氏春秋》等古书均有记载，也流传于民间。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我国古诗中常有提及，如，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借问人间愁寂意，伯牙绝弦已无声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”“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高山流水琴三弄，明月清风酒一樽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”“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钟期久已没，世上无知音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sp>
        <p:nvSpPr>
          <p:cNvPr id="2" name="文本框 14"/>
          <p:cNvSpPr txBox="1"/>
          <p:nvPr/>
        </p:nvSpPr>
        <p:spPr>
          <a:xfrm>
            <a:off x="624428" y="411510"/>
            <a:ext cx="2003356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拓展延伸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620" y="464186"/>
            <a:ext cx="366860" cy="456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09897"/>
      </p:ext>
    </p:extLst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0000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715" y="-5715"/>
            <a:ext cx="9163050" cy="515366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00591" y="822474"/>
            <a:ext cx="876300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千百年来，许多文人墨客写下了关于友情的名言佳句。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62234" y="1573798"/>
            <a:ext cx="50825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有朋自远方来，不亦乐乎。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95511" y="2198643"/>
            <a:ext cx="50825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海内存知己，天涯若比邻。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13038" y="2840112"/>
            <a:ext cx="671576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莫愁前路无知己，天下谁人不识君。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236276" y="3488184"/>
            <a:ext cx="671576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桃花潭水深千尺，不及汪伦送我情。</a:t>
            </a:r>
          </a:p>
        </p:txBody>
      </p:sp>
    </p:spTree>
    <p:extLst>
      <p:ext uri="{BB962C8B-B14F-4D97-AF65-F5344CB8AC3E}">
        <p14:creationId xmlns:p14="http://schemas.microsoft.com/office/powerpoint/2010/main" val="2940839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4"/>
          <p:cNvSpPr txBox="1"/>
          <p:nvPr/>
        </p:nvSpPr>
        <p:spPr>
          <a:xfrm>
            <a:off x="624428" y="411510"/>
            <a:ext cx="2003356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课堂演练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620" y="464186"/>
            <a:ext cx="366860" cy="456339"/>
          </a:xfrm>
          <a:prstGeom prst="rect">
            <a:avLst/>
          </a:prstGeom>
        </p:spPr>
      </p:pic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431225" y="1049139"/>
            <a:ext cx="7272808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一、选择正确的解释，把序号填入括号。</a:t>
            </a:r>
          </a:p>
        </p:txBody>
      </p:sp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1230717" y="1761318"/>
            <a:ext cx="6682566" cy="9531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绝：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断绝；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穷尽；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走不通的；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独一无二的；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极、最。 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</a:p>
        </p:txBody>
      </p:sp>
      <p:sp>
        <p:nvSpPr>
          <p:cNvPr id="27651" name="Rectangle 3"/>
          <p:cNvSpPr>
            <a:spLocks noChangeArrowheads="1"/>
          </p:cNvSpPr>
          <p:nvPr/>
        </p:nvSpPr>
        <p:spPr bwMode="auto">
          <a:xfrm>
            <a:off x="1187624" y="2931790"/>
            <a:ext cx="7416824" cy="1383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破琴</a:t>
            </a:r>
            <a:r>
              <a:rPr kumimoji="0" lang="zh-CN" sz="28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绝</a:t>
            </a:r>
            <a:r>
              <a:rPr kumimoji="0" 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弦（</a:t>
            </a:r>
            <a:r>
              <a:rPr kumimoji="0" lang="en-US" altLang="zh-CN" sz="2800" b="1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28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   斩尽杀</a:t>
            </a: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绝</a:t>
            </a: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kumimoji="0" lang="en-US" altLang="zh-CN" sz="28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   </a:t>
            </a:r>
            <a:endParaRPr kumimoji="0" lang="en-US" altLang="zh-CN" sz="2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绝</a:t>
            </a: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处逢生（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美妙</a:t>
            </a: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绝</a:t>
            </a: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伦（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   </a:t>
            </a:r>
            <a:endParaRPr kumimoji="0" lang="en-US" altLang="zh-CN" sz="2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绝</a:t>
            </a: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大多数（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   悬崖</a:t>
            </a: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绝</a:t>
            </a: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壁（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</a:p>
        </p:txBody>
      </p:sp>
      <p:sp>
        <p:nvSpPr>
          <p:cNvPr id="13" name="矩形 12"/>
          <p:cNvSpPr/>
          <p:nvPr/>
        </p:nvSpPr>
        <p:spPr>
          <a:xfrm>
            <a:off x="2989364" y="2857957"/>
            <a:ext cx="394335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zh-CN" sz="3200" b="1" cap="none" spc="50" dirty="0">
                <a:ln w="11430"/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14" name="矩形 13"/>
          <p:cNvSpPr/>
          <p:nvPr/>
        </p:nvSpPr>
        <p:spPr>
          <a:xfrm>
            <a:off x="5562171" y="2848556"/>
            <a:ext cx="39626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zh-CN" sz="3200" b="1" spc="50" dirty="0">
                <a:ln w="11430"/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en-US" altLang="zh-CN" sz="3200" b="1" cap="none" spc="50" dirty="0">
              <a:ln w="11430"/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000458" y="3353302"/>
            <a:ext cx="39626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zh-CN" sz="3200" b="1" spc="50" dirty="0">
                <a:ln w="11430"/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en-US" altLang="zh-CN" sz="3200" b="1" cap="none" spc="50" dirty="0">
              <a:ln w="11430"/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562171" y="3343901"/>
            <a:ext cx="39626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zh-CN" sz="3200" b="1" spc="50" dirty="0">
                <a:ln w="11430"/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</a:t>
            </a:r>
            <a:endParaRPr lang="en-US" altLang="zh-CN" sz="3200" b="1" cap="none" spc="50" dirty="0">
              <a:ln w="11430"/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011551" y="3785350"/>
            <a:ext cx="39626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zh-CN" sz="3200" b="1" spc="50" dirty="0">
                <a:ln w="11430"/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</a:t>
            </a:r>
            <a:endParaRPr lang="en-US" altLang="zh-CN" sz="3200" b="1" cap="none" spc="50" dirty="0">
              <a:ln w="11430"/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562171" y="3775949"/>
            <a:ext cx="39626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zh-CN" sz="3200" b="1" spc="50" dirty="0">
                <a:ln w="11430"/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en-US" altLang="zh-CN" sz="3200" b="1" cap="none" spc="50" dirty="0">
              <a:ln w="11430"/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2286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8" grpId="0"/>
      <p:bldP spid="1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09" name="Rectangle 1"/>
          <p:cNvSpPr>
            <a:spLocks noChangeArrowheads="1"/>
          </p:cNvSpPr>
          <p:nvPr/>
        </p:nvSpPr>
        <p:spPr bwMode="auto">
          <a:xfrm>
            <a:off x="396240" y="559118"/>
            <a:ext cx="8425180" cy="37941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二、伯牙“终身不复鼓琴”的原因是</a:t>
            </a:r>
            <a:r>
              <a:rPr kumimoji="0" lang="zh-CN" altLang="en-US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 </a:t>
            </a:r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  <a:r>
              <a:rPr kumimoji="0" lang="zh-CN" altLang="en-US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）</a:t>
            </a:r>
            <a:endParaRPr kumimoji="0" lang="zh-CN" altLang="en-US" sz="32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kumimoji="0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kumimoji="0" lang="en-US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kumimoji="0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因为他已经把琴摔了</a:t>
            </a: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kumimoji="0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无琴可弹</a:t>
            </a:r>
            <a:r>
              <a:rPr kumimoji="0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</a:p>
          <a:p>
            <a:pPr marL="0" marR="0" lvl="0" indent="0" algn="l" defTabSz="914400" rtl="0" eaLnBrk="0" fontAlgn="base" latinLnBrk="0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kumimoji="0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kumimoji="0" 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kumimoji="0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因为他觉得世界上再也找不到知音了。</a:t>
            </a:r>
          </a:p>
          <a:p>
            <a:pPr marL="0" marR="0" lvl="0" indent="0" algn="l" defTabSz="914400" rtl="0" eaLnBrk="0" fontAlgn="base" latinLnBrk="0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kumimoji="0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kumimoji="0" 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kumimoji="0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因为他觉得世界上已经没有配得上听他的琴的人了。</a:t>
            </a:r>
          </a:p>
          <a:p>
            <a:pPr marL="0" marR="0" lvl="0" indent="0" algn="l" defTabSz="914400" rtl="0" eaLnBrk="0" fontAlgn="base" latinLnBrk="0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kumimoji="0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</a:t>
            </a:r>
            <a:r>
              <a:rPr kumimoji="0" lang="en-US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kumimoji="0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因为他太悲伤了</a:t>
            </a: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kumimoji="0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每次弹琴都控制不住自己</a:t>
            </a:r>
            <a:r>
              <a:rPr kumimoji="0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</a:p>
        </p:txBody>
      </p:sp>
      <p:sp>
        <p:nvSpPr>
          <p:cNvPr id="3" name="矩形 2"/>
          <p:cNvSpPr/>
          <p:nvPr/>
        </p:nvSpPr>
        <p:spPr>
          <a:xfrm>
            <a:off x="7605273" y="657885"/>
            <a:ext cx="53251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zh-CN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endParaRPr lang="en-US" altLang="zh-CN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3244865"/>
      </p:ext>
    </p:extLst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546100" y="732155"/>
            <a:ext cx="8051800" cy="275152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20000"/>
              </a:lnSpc>
            </a:pPr>
            <a:r>
              <a:rPr lang="zh-CN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三、对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lang="zh-CN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知音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</a:t>
            </a:r>
            <a:r>
              <a:rPr lang="zh-CN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一词理解正确的是</a:t>
            </a:r>
            <a:r>
              <a:rPr lang="zh-CN" sz="3200" b="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    ）</a:t>
            </a:r>
            <a:endParaRPr lang="zh-CN" sz="3200" b="0" dirty="0">
              <a:ea typeface="微软雅黑" panose="020B0503020204020204" charset="-122"/>
              <a:cs typeface="Times New Roman" panose="02020603050405020304" charset="0"/>
            </a:endParaRPr>
          </a:p>
          <a:p>
            <a:pPr indent="0">
              <a:lnSpc>
                <a:spcPct val="12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</a:t>
            </a:r>
            <a:r>
              <a:rPr 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能弹出美妙音韵的人。</a:t>
            </a:r>
          </a:p>
          <a:p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</a:t>
            </a:r>
            <a:r>
              <a:rPr 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理解自己的心意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有共同语言的人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</a:t>
            </a:r>
            <a:r>
              <a:rPr 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能够听懂别人弹琴的人。</a:t>
            </a:r>
          </a:p>
          <a:p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</a:t>
            </a:r>
            <a:r>
              <a:rPr 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对音律有研究的人。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336938" y="627534"/>
            <a:ext cx="53251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zh-CN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endParaRPr lang="en-US" altLang="zh-CN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8780458"/>
      </p:ext>
    </p:extLst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09" name="Rectangle 1"/>
          <p:cNvSpPr>
            <a:spLocks noChangeArrowheads="1"/>
          </p:cNvSpPr>
          <p:nvPr/>
        </p:nvSpPr>
        <p:spPr bwMode="auto">
          <a:xfrm>
            <a:off x="467995" y="701993"/>
            <a:ext cx="8167370" cy="29337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四、下面诗句中不能表现友情的一句是</a:t>
            </a:r>
            <a:r>
              <a:rPr kumimoji="0" lang="zh-CN" altLang="en-US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</a:t>
            </a:r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  <a:r>
              <a:rPr kumimoji="0" lang="zh-CN" altLang="en-US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）</a:t>
            </a:r>
            <a:endParaRPr kumimoji="0" lang="zh-CN" altLang="en-US" sz="32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A.</a:t>
            </a: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劝君更尽一杯酒，西出阳关无故人。</a:t>
            </a: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B.</a:t>
            </a: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故人西辞黄鹤楼，烟花三月下扬州。</a:t>
            </a: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C.</a:t>
            </a: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春风又绿江南岸，明月何时照我还。</a:t>
            </a:r>
            <a:endParaRPr kumimoji="0" lang="en-US" altLang="zh-CN" sz="2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D.</a:t>
            </a: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桃花潭水深千尺，不及汪伦送我情。</a:t>
            </a:r>
            <a:endParaRPr kumimoji="0" lang="en-US" altLang="zh-CN" sz="2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903992" y="771550"/>
            <a:ext cx="52450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zh-CN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</a:t>
            </a:r>
            <a:endParaRPr lang="en-US" altLang="zh-CN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7535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文本框 14"/>
          <p:cNvSpPr txBox="1"/>
          <p:nvPr/>
        </p:nvSpPr>
        <p:spPr>
          <a:xfrm>
            <a:off x="653667" y="422324"/>
            <a:ext cx="403383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朗读课文 扫清障碍</a:t>
            </a:r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041" y="489080"/>
            <a:ext cx="366860" cy="456339"/>
          </a:xfrm>
          <a:prstGeom prst="rect">
            <a:avLst/>
          </a:prstGeom>
        </p:spPr>
      </p:pic>
      <p:sp>
        <p:nvSpPr>
          <p:cNvPr id="12292" name="文本框 64"/>
          <p:cNvSpPr txBox="1"/>
          <p:nvPr/>
        </p:nvSpPr>
        <p:spPr>
          <a:xfrm>
            <a:off x="1925732" y="2754884"/>
            <a:ext cx="608489" cy="108394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哉</a:t>
            </a:r>
          </a:p>
        </p:txBody>
      </p:sp>
      <p:sp>
        <p:nvSpPr>
          <p:cNvPr id="12294" name="文本框 64"/>
          <p:cNvSpPr txBox="1"/>
          <p:nvPr/>
        </p:nvSpPr>
        <p:spPr>
          <a:xfrm>
            <a:off x="3939426" y="2754884"/>
            <a:ext cx="999303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巍</a:t>
            </a:r>
          </a:p>
        </p:txBody>
      </p:sp>
      <p:grpSp>
        <p:nvGrpSpPr>
          <p:cNvPr id="103" name="组合 7"/>
          <p:cNvGrpSpPr/>
          <p:nvPr/>
        </p:nvGrpSpPr>
        <p:grpSpPr>
          <a:xfrm>
            <a:off x="3939426" y="2749348"/>
            <a:ext cx="1029163" cy="1085656"/>
            <a:chOff x="2437" y="2032"/>
            <a:chExt cx="1244" cy="1264"/>
          </a:xfrm>
        </p:grpSpPr>
        <p:sp>
          <p:nvSpPr>
            <p:cNvPr id="10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07" name="组合 7"/>
          <p:cNvGrpSpPr/>
          <p:nvPr/>
        </p:nvGrpSpPr>
        <p:grpSpPr>
          <a:xfrm>
            <a:off x="1925732" y="2754140"/>
            <a:ext cx="1029163" cy="1085656"/>
            <a:chOff x="2437" y="2032"/>
            <a:chExt cx="1244" cy="1264"/>
          </a:xfrm>
        </p:grpSpPr>
        <p:sp>
          <p:nvSpPr>
            <p:cNvPr id="10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1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" name="组合 1"/>
          <p:cNvGrpSpPr/>
          <p:nvPr/>
        </p:nvGrpSpPr>
        <p:grpSpPr>
          <a:xfrm>
            <a:off x="754564" y="1312856"/>
            <a:ext cx="1121491" cy="438582"/>
            <a:chOff x="467544" y="523551"/>
            <a:chExt cx="1121491" cy="438582"/>
          </a:xfrm>
        </p:grpSpPr>
        <p:sp>
          <p:nvSpPr>
            <p:cNvPr id="67" name="TextBox 11"/>
            <p:cNvSpPr txBox="1">
              <a:spLocks noChangeArrowheads="1"/>
            </p:cNvSpPr>
            <p:nvPr/>
          </p:nvSpPr>
          <p:spPr bwMode="auto">
            <a:xfrm>
              <a:off x="467544" y="523551"/>
              <a:ext cx="1121491" cy="438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b="1" dirty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我会写</a:t>
              </a:r>
            </a:p>
          </p:txBody>
        </p:sp>
        <p:sp>
          <p:nvSpPr>
            <p:cNvPr id="69" name="矩形 68"/>
            <p:cNvSpPr/>
            <p:nvPr/>
          </p:nvSpPr>
          <p:spPr>
            <a:xfrm>
              <a:off x="1504535" y="591566"/>
              <a:ext cx="36000" cy="32400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0" name="矩形 69"/>
            <p:cNvSpPr/>
            <p:nvPr/>
          </p:nvSpPr>
          <p:spPr>
            <a:xfrm>
              <a:off x="487913" y="617000"/>
              <a:ext cx="36000" cy="32400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62" name="矩形 61"/>
          <p:cNvSpPr/>
          <p:nvPr/>
        </p:nvSpPr>
        <p:spPr>
          <a:xfrm>
            <a:off x="2069242" y="2154838"/>
            <a:ext cx="857368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>
                <a:latin typeface="宋体" panose="02010600030101010101" pitchFamily="2" charset="-122"/>
                <a:ea typeface="宋体" panose="02010600030101010101" pitchFamily="2" charset="-122"/>
              </a:rPr>
              <a:t>zāi</a:t>
            </a:r>
          </a:p>
        </p:txBody>
      </p:sp>
      <p:sp>
        <p:nvSpPr>
          <p:cNvPr id="63" name="矩形 62"/>
          <p:cNvSpPr/>
          <p:nvPr/>
        </p:nvSpPr>
        <p:spPr>
          <a:xfrm>
            <a:off x="4112048" y="2156004"/>
            <a:ext cx="857368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err="1">
                <a:latin typeface="宋体" panose="02010600030101010101" pitchFamily="2" charset="-122"/>
                <a:ea typeface="宋体" panose="02010600030101010101" pitchFamily="2" charset="-122"/>
              </a:rPr>
              <a:t>wēi</a:t>
            </a:r>
            <a:endParaRPr lang="zh-CN" altLang="en-US" sz="3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64"/>
          <p:cNvSpPr txBox="1"/>
          <p:nvPr/>
        </p:nvSpPr>
        <p:spPr>
          <a:xfrm>
            <a:off x="5788546" y="2738374"/>
            <a:ext cx="999303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弦</a:t>
            </a:r>
          </a:p>
        </p:txBody>
      </p:sp>
      <p:grpSp>
        <p:nvGrpSpPr>
          <p:cNvPr id="4" name="组合 7"/>
          <p:cNvGrpSpPr/>
          <p:nvPr/>
        </p:nvGrpSpPr>
        <p:grpSpPr>
          <a:xfrm>
            <a:off x="5788546" y="2732838"/>
            <a:ext cx="1029163" cy="1085656"/>
            <a:chOff x="2437" y="2032"/>
            <a:chExt cx="1244" cy="1264"/>
          </a:xfrm>
        </p:grpSpPr>
        <p:sp>
          <p:nvSpPr>
            <p:cNvPr id="5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7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8" name="矩形 7"/>
          <p:cNvSpPr/>
          <p:nvPr/>
        </p:nvSpPr>
        <p:spPr>
          <a:xfrm>
            <a:off x="5868144" y="2139702"/>
            <a:ext cx="949960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err="1">
                <a:latin typeface="宋体" panose="02010600030101010101" pitchFamily="2" charset="-122"/>
                <a:ea typeface="宋体" panose="02010600030101010101" pitchFamily="2" charset="-122"/>
              </a:rPr>
              <a:t>xián</a:t>
            </a:r>
            <a:endParaRPr lang="zh-CN" altLang="en-US" sz="3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73406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  <p:bldP spid="12294" grpId="0"/>
      <p:bldP spid="62" grpId="0"/>
      <p:bldP spid="62" grpId="1"/>
      <p:bldP spid="63" grpId="0"/>
      <p:bldP spid="63" grpId="1"/>
      <p:bldP spid="3" grpId="0"/>
      <p:bldP spid="8" grpId="0"/>
      <p:bldP spid="8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2106" y="1991891"/>
            <a:ext cx="7272808" cy="26765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伯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牙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鼓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琴，锺子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期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听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之。方鼓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琴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而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志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在太山，锺子期曰：“善哉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乎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鼓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琴，巍巍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乎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若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太山。”少选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之间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而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志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在流水。锺子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期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又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曰：“善哉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乎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鼓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琴，汤汤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乎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若流水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。”锺子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期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死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伯牙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破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琴绝弦，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终身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不复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鼓琴，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以为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世无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足复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为鼓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琴者。</a:t>
            </a:r>
          </a:p>
        </p:txBody>
      </p:sp>
      <p:sp>
        <p:nvSpPr>
          <p:cNvPr id="3" name="文本框 14"/>
          <p:cNvSpPr txBox="1"/>
          <p:nvPr/>
        </p:nvSpPr>
        <p:spPr>
          <a:xfrm>
            <a:off x="536936" y="364403"/>
            <a:ext cx="214737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互动课堂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490" y="417080"/>
            <a:ext cx="366860" cy="456338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202565" y="916305"/>
            <a:ext cx="885444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试着读一读课文，注意停顿，读出文言文的节奏和韵味。</a:t>
            </a:r>
          </a:p>
        </p:txBody>
      </p:sp>
    </p:spTree>
    <p:extLst>
      <p:ext uri="{BB962C8B-B14F-4D97-AF65-F5344CB8AC3E}">
        <p14:creationId xmlns:p14="http://schemas.microsoft.com/office/powerpoint/2010/main" val="1236392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9882" y="267494"/>
            <a:ext cx="52882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小组合作，疏通文意。</a:t>
            </a:r>
          </a:p>
        </p:txBody>
      </p:sp>
      <p:sp>
        <p:nvSpPr>
          <p:cNvPr id="3" name="矩形 2"/>
          <p:cNvSpPr/>
          <p:nvPr/>
        </p:nvSpPr>
        <p:spPr>
          <a:xfrm>
            <a:off x="649882" y="1233954"/>
            <a:ext cx="8132445" cy="3046095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l"/>
            <a:r>
              <a:rPr lang="zh-CN" altLang="en-US" sz="3200" cap="all" spc="0" dirty="0">
                <a:solidFill>
                  <a:srgbClr val="0000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善：</a:t>
            </a:r>
            <a:r>
              <a:rPr lang="zh-CN" altLang="en-US" sz="3200" b="1" cap="all" spc="0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擅长。</a:t>
            </a:r>
            <a:r>
              <a:rPr lang="zh-CN" altLang="en-US" sz="3200" cap="all" spc="0" dirty="0">
                <a:solidFill>
                  <a:srgbClr val="0000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鼓：</a:t>
            </a:r>
            <a:r>
              <a:rPr lang="zh-CN" altLang="en-US" sz="3200" b="1" cap="all" spc="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弹。  </a:t>
            </a:r>
            <a:r>
              <a:rPr lang="zh-CN" altLang="en-US" sz="3200" cap="all" dirty="0">
                <a:solidFill>
                  <a:srgbClr val="0000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志：</a:t>
            </a:r>
            <a:r>
              <a:rPr lang="zh-CN" altLang="en-US" sz="3200" b="1" cap="all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心志，情志。</a:t>
            </a:r>
          </a:p>
          <a:p>
            <a:pPr algn="l"/>
            <a:r>
              <a:rPr lang="zh-CN" altLang="en-US" sz="3200" cap="all" dirty="0">
                <a:solidFill>
                  <a:srgbClr val="0000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太山：</a:t>
            </a:r>
            <a:r>
              <a:rPr lang="zh-CN" altLang="en-US" sz="3200" b="1" cap="all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+mn-ea"/>
              </a:rPr>
              <a:t>泛指大山，高山。一说指东岳泰山。</a:t>
            </a:r>
            <a:endParaRPr lang="en-US" altLang="zh-CN" sz="3200" cap="all" dirty="0">
              <a:solidFill>
                <a:srgbClr val="0000FF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algn="l"/>
            <a:r>
              <a:rPr lang="zh-CN" altLang="en-US" sz="3200" cap="all" dirty="0">
                <a:solidFill>
                  <a:srgbClr val="0000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善哉：</a:t>
            </a:r>
            <a:r>
              <a:rPr lang="zh-CN" altLang="en-US" sz="3200" b="1" cap="all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好啊。哉，语气词，表示感叹。</a:t>
            </a:r>
            <a:endParaRPr lang="en-US" altLang="zh-CN" sz="3200" cap="all" dirty="0">
              <a:solidFill>
                <a:srgbClr val="0000FF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algn="l"/>
            <a:r>
              <a:rPr lang="zh-CN" altLang="en-US" sz="3200" cap="all" spc="0" dirty="0">
                <a:solidFill>
                  <a:srgbClr val="0000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巍巍：</a:t>
            </a:r>
            <a:r>
              <a:rPr lang="zh-CN" altLang="en-US" sz="3200" b="1" cap="all" spc="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高大的样子。</a:t>
            </a:r>
            <a:r>
              <a:rPr lang="zh-CN" altLang="en-US" sz="3200" cap="all" spc="0" dirty="0">
                <a:solidFill>
                  <a:srgbClr val="0000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r>
              <a:rPr lang="zh-CN" altLang="en-US" sz="3200" cap="all" dirty="0">
                <a:solidFill>
                  <a:srgbClr val="0000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若：</a:t>
            </a:r>
            <a:r>
              <a:rPr lang="zh-CN" altLang="en-US" sz="3200" b="1" cap="all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+mn-ea"/>
              </a:rPr>
              <a:t>像。</a:t>
            </a:r>
            <a:r>
              <a:rPr lang="zh-CN" altLang="en-US" sz="3200" cap="all" spc="0" dirty="0">
                <a:solidFill>
                  <a:srgbClr val="0000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</a:p>
          <a:p>
            <a:pPr algn="l"/>
            <a:r>
              <a:rPr lang="zh-CN" altLang="en-US" sz="3200" cap="all" spc="0" dirty="0">
                <a:solidFill>
                  <a:srgbClr val="0000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少选：</a:t>
            </a:r>
            <a:r>
              <a:rPr lang="zh-CN" altLang="en-US" sz="3200" b="1" cap="all" spc="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形容极短的时间。</a:t>
            </a:r>
            <a:r>
              <a:rPr lang="zh-CN" altLang="en-US" sz="3200" cap="all" spc="0" dirty="0">
                <a:solidFill>
                  <a:srgbClr val="0000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</a:p>
          <a:p>
            <a:pPr algn="l"/>
            <a:r>
              <a:rPr lang="zh-CN" altLang="en-US" sz="3200" cap="all" spc="0" dirty="0">
                <a:solidFill>
                  <a:srgbClr val="0000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汤汤</a:t>
            </a:r>
            <a:r>
              <a:rPr lang="zh-CN" altLang="en-US" sz="3200" cap="all" dirty="0">
                <a:solidFill>
                  <a:srgbClr val="0000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：</a:t>
            </a:r>
            <a:r>
              <a:rPr lang="zh-CN" altLang="en-US" sz="3200" b="1" cap="all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水流大而急的样子。</a:t>
            </a:r>
            <a:endParaRPr lang="zh-CN" altLang="en-US" sz="3200" b="1" cap="all" spc="0" dirty="0">
              <a:effectLst/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57318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lum contrast="6000"/>
          </a:blip>
          <a:srcRect b="11479"/>
          <a:stretch>
            <a:fillRect/>
          </a:stretch>
        </p:blipFill>
        <p:spPr>
          <a:xfrm>
            <a:off x="635" y="0"/>
            <a:ext cx="9142730" cy="515556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381250" y="360045"/>
            <a:ext cx="6120130" cy="70675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4000" b="1" cap="none" spc="50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伯牙鼓琴，锺子期听之。</a:t>
            </a:r>
          </a:p>
        </p:txBody>
      </p:sp>
      <p:sp>
        <p:nvSpPr>
          <p:cNvPr id="4" name="矩形 3"/>
          <p:cNvSpPr/>
          <p:nvPr/>
        </p:nvSpPr>
        <p:spPr>
          <a:xfrm>
            <a:off x="3234055" y="1183005"/>
            <a:ext cx="5113655" cy="119888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600" b="1" spc="50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译文：</a:t>
            </a:r>
            <a:r>
              <a:rPr lang="zh-CN" altLang="en-US" sz="3600" b="1" spc="50" dirty="0"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伯牙弹琴，锺子期倾听。</a:t>
            </a:r>
          </a:p>
        </p:txBody>
      </p:sp>
    </p:spTree>
    <p:extLst>
      <p:ext uri="{BB962C8B-B14F-4D97-AF65-F5344CB8AC3E}">
        <p14:creationId xmlns:p14="http://schemas.microsoft.com/office/powerpoint/2010/main" val="1908056839"/>
      </p:ext>
    </p:extLst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898833" y="1419116"/>
          <a:ext cx="7128792" cy="26543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633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18915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37626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39445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dirty="0">
                          <a:solidFill>
                            <a:srgbClr val="FFFF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伯牙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kern="1200" dirty="0">
                          <a:solidFill>
                            <a:srgbClr val="FFFF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锺子期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3596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kern="1200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国籍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/>
                      <a:r>
                        <a:rPr lang="zh-CN" altLang="en-US" sz="3200" b="1" kern="120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（楚国）晋国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/>
                      <a:r>
                        <a:rPr lang="zh-CN" altLang="en-US" sz="3200" b="1" kern="120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楚国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639462">
                <a:tc>
                  <a:txBody>
                    <a:bodyPr/>
                    <a:lstStyle/>
                    <a:p>
                      <a:pPr marL="0" algn="ctr" defTabSz="685800" rtl="0" eaLnBrk="1" latinLnBrk="0" hangingPunct="1"/>
                      <a:r>
                        <a:rPr lang="zh-CN" altLang="en-US" sz="3200" b="1" kern="1200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身份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/>
                      <a:r>
                        <a:rPr lang="zh-CN" altLang="en-US" sz="3200" b="1" kern="120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上大夫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/>
                      <a:r>
                        <a:rPr lang="zh-CN" altLang="en-US" sz="3200" b="1" kern="120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樵夫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39462">
                <a:tc>
                  <a:txBody>
                    <a:bodyPr/>
                    <a:lstStyle/>
                    <a:p>
                      <a:pPr marL="0" algn="ctr" defTabSz="685800" rtl="0" eaLnBrk="1" latinLnBrk="0" hangingPunct="1"/>
                      <a:r>
                        <a:rPr lang="zh-CN" altLang="en-US" sz="3200" b="1" kern="1200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穿着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/>
                      <a:r>
                        <a:rPr lang="zh-CN" altLang="en-US" sz="3200" b="1" kern="120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绸缎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/>
                      <a:r>
                        <a:rPr lang="zh-CN" altLang="en-US" sz="3200" b="1" kern="120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布衣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621665" y="585470"/>
            <a:ext cx="25908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了解</a:t>
            </a:r>
            <a:r>
              <a:rPr lang="zh-CN" altLang="en-US" sz="40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人物</a:t>
            </a:r>
          </a:p>
        </p:txBody>
      </p:sp>
    </p:spTree>
    <p:extLst>
      <p:ext uri="{BB962C8B-B14F-4D97-AF65-F5344CB8AC3E}">
        <p14:creationId xmlns:p14="http://schemas.microsoft.com/office/powerpoint/2010/main" val="3719080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lum contrast="6000"/>
          </a:blip>
          <a:srcRect b="11479"/>
          <a:stretch>
            <a:fillRect/>
          </a:stretch>
        </p:blipFill>
        <p:spPr>
          <a:xfrm>
            <a:off x="635" y="0"/>
            <a:ext cx="9142730" cy="515556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895600" y="370840"/>
            <a:ext cx="536638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4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这是一个关于什么的故事？</a:t>
            </a:r>
          </a:p>
        </p:txBody>
      </p:sp>
      <p:sp>
        <p:nvSpPr>
          <p:cNvPr id="5" name="爆炸形 1 4"/>
          <p:cNvSpPr/>
          <p:nvPr/>
        </p:nvSpPr>
        <p:spPr>
          <a:xfrm>
            <a:off x="1315993" y="2291348"/>
            <a:ext cx="5400600" cy="2448272"/>
          </a:xfrm>
          <a:prstGeom prst="irregularSeal1">
            <a:avLst/>
          </a:prstGeom>
          <a:solidFill>
            <a:srgbClr val="FFFF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知音</a:t>
            </a:r>
          </a:p>
        </p:txBody>
      </p:sp>
    </p:spTree>
    <p:extLst>
      <p:ext uri="{BB962C8B-B14F-4D97-AF65-F5344CB8AC3E}">
        <p14:creationId xmlns:p14="http://schemas.microsoft.com/office/powerpoint/2010/main" val="2593249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 descr="http://5b0988e595225.cdn.sohucs.com/images/20171215/32c9fd9db6d4492f8ee62e723fcdc31c.jpeg"/>
          <p:cNvPicPr>
            <a:picLocks noChangeAspect="1" noChangeArrowheads="1"/>
          </p:cNvPicPr>
          <p:nvPr/>
        </p:nvPicPr>
        <p:blipFill>
          <a:blip r:embed="rId2" cstate="print"/>
          <a:srcRect l="9647" r="10134"/>
          <a:stretch>
            <a:fillRect/>
          </a:stretch>
        </p:blipFill>
        <p:spPr bwMode="auto">
          <a:xfrm>
            <a:off x="-14605" y="0"/>
            <a:ext cx="9170035" cy="5143500"/>
          </a:xfrm>
          <a:prstGeom prst="rect">
            <a:avLst/>
          </a:prstGeom>
          <a:noFill/>
        </p:spPr>
      </p:pic>
      <p:sp>
        <p:nvSpPr>
          <p:cNvPr id="2" name="矩形 1"/>
          <p:cNvSpPr/>
          <p:nvPr/>
        </p:nvSpPr>
        <p:spPr>
          <a:xfrm>
            <a:off x="-12700" y="82550"/>
            <a:ext cx="9169400" cy="1445260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4400" b="1" cap="none" spc="0" dirty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altLang="en-US" sz="4400" b="1" cap="none" spc="0" dirty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从哪句话可以看出锺子期堪称伯牙的“知音”？</a:t>
            </a:r>
          </a:p>
        </p:txBody>
      </p:sp>
    </p:spTree>
    <p:extLst>
      <p:ext uri="{BB962C8B-B14F-4D97-AF65-F5344CB8AC3E}">
        <p14:creationId xmlns:p14="http://schemas.microsoft.com/office/powerpoint/2010/main" val="2672709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语文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语文" id="{284F4A03-5DAA-4E2D-AB7A-1EEB082BC5D5}" vid="{D88B2B3C-F8D3-4BCE-A456-B32D109A505B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伯牙鼓琴</Template>
  <TotalTime>9</TotalTime>
  <Words>1058</Words>
  <Application>Microsoft Office PowerPoint</Application>
  <PresentationFormat>全屏显示(16:9)</PresentationFormat>
  <Paragraphs>100</Paragraphs>
  <Slides>26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7" baseType="lpstr">
      <vt:lpstr>语文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hj</cp:lastModifiedBy>
  <cp:revision>2</cp:revision>
  <dcterms:created xsi:type="dcterms:W3CDTF">2019-10-28T06:41:15Z</dcterms:created>
  <dcterms:modified xsi:type="dcterms:W3CDTF">2020-11-02T04:20:44Z</dcterms:modified>
</cp:coreProperties>
</file>