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31" r:id="rId3"/>
    <p:sldId id="257" r:id="rId4"/>
    <p:sldId id="401" r:id="rId5"/>
    <p:sldId id="329" r:id="rId6"/>
    <p:sldId id="258" r:id="rId8"/>
    <p:sldId id="468" r:id="rId9"/>
    <p:sldId id="260" r:id="rId10"/>
    <p:sldId id="262" r:id="rId11"/>
    <p:sldId id="263" r:id="rId12"/>
    <p:sldId id="264" r:id="rId13"/>
    <p:sldId id="265" r:id="rId14"/>
    <p:sldId id="284" r:id="rId15"/>
    <p:sldId id="261" r:id="rId16"/>
    <p:sldId id="266" r:id="rId17"/>
    <p:sldId id="285" r:id="rId18"/>
    <p:sldId id="267" r:id="rId19"/>
    <p:sldId id="279" r:id="rId20"/>
    <p:sldId id="281" r:id="rId21"/>
    <p:sldId id="330" r:id="rId22"/>
    <p:sldId id="278" r:id="rId23"/>
    <p:sldId id="275" r:id="rId24"/>
    <p:sldId id="276" r:id="rId25"/>
    <p:sldId id="469" r:id="rId26"/>
    <p:sldId id="277" r:id="rId27"/>
    <p:sldId id="282" r:id="rId28"/>
    <p:sldId id="283" r:id="rId29"/>
    <p:sldId id="269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70" r:id="rId38"/>
    <p:sldId id="300" r:id="rId39"/>
    <p:sldId id="301" r:id="rId40"/>
    <p:sldId id="302" r:id="rId41"/>
    <p:sldId id="286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4" r:id="rId54"/>
    <p:sldId id="315" r:id="rId55"/>
    <p:sldId id="287" r:id="rId56"/>
    <p:sldId id="288" r:id="rId57"/>
    <p:sldId id="316" r:id="rId58"/>
    <p:sldId id="317" r:id="rId59"/>
    <p:sldId id="289" r:id="rId60"/>
    <p:sldId id="318" r:id="rId61"/>
    <p:sldId id="319" r:id="rId62"/>
    <p:sldId id="320" r:id="rId63"/>
    <p:sldId id="290" r:id="rId6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66" Type="http://schemas.openxmlformats.org/officeDocument/2006/relationships/viewProps" Target="viewProps.xml"/><Relationship Id="rId65" Type="http://schemas.openxmlformats.org/officeDocument/2006/relationships/presProps" Target="presProps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31D191-1682-4CCD-9810-89E0ECFAD06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1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3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1519236-EEDB-401C-BB8C-267B342068D5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microsoft.com/office/2007/relationships/media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2235;&#19978;&#31532;6&#21333;&#20803;&#12298;&#25645;&#30707;&#12299;\&#37026;&#28113;&#32418;&#12298;&#25645;&#30707;&#12299;\&#28165;&#26216;&#30340;&#33452;&#33459;%20&#38050;&#29748;.mp3" TargetMode="External"/><Relationship Id="rId3" Type="http://schemas.openxmlformats.org/officeDocument/2006/relationships/audio" Target="file:///D:\&#35821;&#25991;&#25945;&#23398;\&#28145;&#22323;&#20027;&#39064;&#38405;&#35835;&#30740;&#31350;&#38498;\&#22806;&#20986;&#22521;&#35757;&#35838;&#22530;&#12289;&#35762;&#24231;\&#29616;&#22330;&#35838;&#22530;&#23637;&#31034;\&#37026;&#28113;&#32418;&#35838;&#22530;\&#22235;&#19978;&#31532;6&#21333;&#20803;&#12298;&#25645;&#30707;&#12299;\&#37026;&#28113;&#32418;&#12298;&#25645;&#30707;&#12299;\&#28165;&#26216;&#30340;&#33452;&#33459;%20&#38050;&#29748;.mp3" TargetMode="Externa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21_04"/>
          <p:cNvPicPr>
            <a:picLocks noChangeAspect="1"/>
          </p:cNvPicPr>
          <p:nvPr/>
        </p:nvPicPr>
        <p:blipFill>
          <a:blip r:embed="rId1"/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1"/>
          <p:cNvSpPr txBox="1"/>
          <p:nvPr/>
        </p:nvSpPr>
        <p:spPr>
          <a:xfrm>
            <a:off x="1042988" y="2276475"/>
            <a:ext cx="6049962" cy="1493520"/>
          </a:xfrm>
          <a:prstGeom prst="rect">
            <a:avLst/>
          </a:prstGeom>
          <a:solidFill>
            <a:srgbClr val="33CC33">
              <a:alpha val="50980"/>
            </a:srgb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dirty="0"/>
              <a:t>四上</a:t>
            </a:r>
            <a:r>
              <a:rPr lang="en-US" altLang="zh-CN" sz="6000" b="1"/>
              <a:t>《</a:t>
            </a:r>
            <a:r>
              <a:rPr lang="zh-CN" altLang="en-US" sz="6000" b="1" dirty="0"/>
              <a:t>搭石</a:t>
            </a:r>
            <a:r>
              <a:rPr lang="en-US" altLang="zh-CN" sz="6000" b="1"/>
              <a:t>》</a:t>
            </a:r>
            <a:endParaRPr lang="en-US" altLang="zh-CN" sz="60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/>
              <a:t>    ——</a:t>
            </a:r>
            <a:r>
              <a:rPr lang="zh-CN" altLang="en-US" b="1" dirty="0"/>
              <a:t>主题阅读教学  陈德汉</a:t>
            </a:r>
            <a:endParaRPr lang="en-US" altLang="zh-CN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"/>
          <p:cNvSpPr/>
          <p:nvPr/>
        </p:nvSpPr>
        <p:spPr>
          <a:xfrm>
            <a:off x="395288" y="1052513"/>
            <a:ext cx="8424862" cy="486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），从（         ）找来一些（        ）的石头，按照（        ）的间隔，在小溪里横着摆上一排，让人们从上面踏过，这就是搭石。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1095375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水的深浅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713" y="1873250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河的两岸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2689225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平整方正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3429000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二尺左右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"/>
          <p:cNvSpPr/>
          <p:nvPr/>
        </p:nvSpPr>
        <p:spPr>
          <a:xfrm>
            <a:off x="395288" y="1052513"/>
            <a:ext cx="8424862" cy="486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），从（         ）找来一些（        ）的石头，按照（        ）的间隔，在小溪里（              ），让人们从上面踏过，这就是搭石。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1095375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水的深浅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713" y="1873250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河的两岸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2689225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平整方正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7450" y="3429000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二尺左右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350" y="4279900"/>
            <a:ext cx="3570288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横着摆上一排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矩形 1"/>
          <p:cNvSpPr/>
          <p:nvPr/>
        </p:nvSpPr>
        <p:spPr>
          <a:xfrm>
            <a:off x="395288" y="1052513"/>
            <a:ext cx="8424862" cy="4862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），从（         ）找来一些（        ）的石头，按照（        ）的间隔，在小溪里（              ），让人们从上面（      ），这就是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搭石</a:t>
            </a:r>
            <a:r>
              <a:rPr lang="zh-CN" altLang="en-US" sz="4000" dirty="0">
                <a:latin typeface="宋体" panose="02010600030101010101" pitchFamily="2" charset="-122"/>
              </a:rPr>
              <a:t>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73038" y="476250"/>
            <a:ext cx="8797925" cy="37861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自学提示，批注阅读二：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44500" marR="0" lvl="0" indent="-444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444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）读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搭石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和主题读写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写作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&lt;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搭石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的前前后后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两篇课文，用“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——”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画出直接赞美搭石的句子。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44500" marR="0" lvl="0" indent="-444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2" descr="21_04"/>
          <p:cNvPicPr>
            <a:picLocks noChangeAspect="1"/>
          </p:cNvPicPr>
          <p:nvPr/>
        </p:nvPicPr>
        <p:blipFill>
          <a:blip r:embed="rId1"/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69875" y="765175"/>
            <a:ext cx="8604250" cy="5016500"/>
          </a:xfrm>
          <a:prstGeom prst="rect">
            <a:avLst/>
          </a:prstGeom>
          <a:solidFill>
            <a:schemeClr val="accent1">
              <a:lumMod val="90000"/>
              <a:alpha val="73000"/>
            </a:schemeClr>
          </a:solidFill>
        </p:spPr>
        <p:txBody>
          <a:bodyPr>
            <a:spAutoFit/>
          </a:bodyPr>
          <a:lstStyle/>
          <a:p>
            <a:pPr marL="1333500" marR="0" lvl="0" indent="-1333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搭石，构成了家乡的一道风景。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33500" marR="0" lvl="0" indent="-1333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333500" marR="0" lvl="0" indent="-1333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一排排搭石，任人走，任人踏，它们联结着故乡的小路，也联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356235" marR="0" lvl="0" indent="-9779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结乡亲们美好的情感。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33500" marR="0" lvl="0" indent="-1333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333500" marR="0" lvl="0" indent="-1333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噢，搭石上有新意，搭石上有美，搭石上有情。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327025" y="333375"/>
            <a:ext cx="8796338" cy="440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自学提示，批注阅读二：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44500" marR="0" lvl="0" indent="-444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44500" marR="0" lvl="0" indent="-4445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）默读思考：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读一读课后的思考题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“课文许多地方都使我们感受到“美”，有看得见的具体的美，也有看不见的心灵的“美”。用“    ”画出来。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3492500" y="4292600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339975" y="476250"/>
            <a:ext cx="6553200" cy="2124075"/>
          </a:xfrm>
          <a:prstGeom prst="rect">
            <a:avLst/>
          </a:prstGeom>
          <a:solidFill>
            <a:schemeClr val="accent1">
              <a:alpha val="65881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如果别处都有搭石，唯独这一处没有，人们会谴责这里的人懒惰。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339975" y="476250"/>
            <a:ext cx="6553200" cy="2124075"/>
          </a:xfrm>
          <a:prstGeom prst="rect">
            <a:avLst/>
          </a:prstGeom>
          <a:solidFill>
            <a:schemeClr val="accent1">
              <a:alpha val="65881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如果别处都有搭石，唯独这一处没有，人们会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（    ）</a:t>
            </a:r>
            <a:r>
              <a:rPr lang="zh-CN" altLang="en-US" sz="4400" b="1" dirty="0">
                <a:latin typeface="楷体_GB2312" pitchFamily="1" charset="-122"/>
              </a:rPr>
              <a:t>这里的人懒惰。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339975" y="476250"/>
            <a:ext cx="6553200" cy="2124075"/>
          </a:xfrm>
          <a:prstGeom prst="rect">
            <a:avLst/>
          </a:prstGeom>
          <a:solidFill>
            <a:schemeClr val="accent1">
              <a:alpha val="65881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如果别处都有搭石，唯独这一处没有，人们会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谴责</a:t>
            </a:r>
            <a:r>
              <a:rPr lang="zh-CN" altLang="en-US" sz="4400" b="1" dirty="0">
                <a:latin typeface="楷体_GB2312" pitchFamily="1" charset="-122"/>
              </a:rPr>
              <a:t>这里的人懒惰。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339975" y="476250"/>
            <a:ext cx="6553200" cy="2124075"/>
          </a:xfrm>
          <a:prstGeom prst="rect">
            <a:avLst/>
          </a:prstGeom>
          <a:solidFill>
            <a:schemeClr val="accent1">
              <a:alpha val="65881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如果别处都有搭石，唯独这一处没有，人们会谴责这里的人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懒惰</a:t>
            </a:r>
            <a:r>
              <a:rPr lang="zh-CN" altLang="en-US" sz="4400" b="1" dirty="0">
                <a:latin typeface="楷体_GB2312" pitchFamily="1" charset="-122"/>
              </a:rPr>
              <a:t>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-114935" y="-1069975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3"/>
          <p:cNvSpPr txBox="1"/>
          <p:nvPr/>
        </p:nvSpPr>
        <p:spPr>
          <a:xfrm>
            <a:off x="283210" y="643890"/>
            <a:ext cx="4906645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/>
              <a:t>《</a:t>
            </a:r>
            <a:r>
              <a:rPr lang="zh-CN" altLang="en-US" sz="2800" b="1" dirty="0"/>
              <a:t>主题读写</a:t>
            </a:r>
            <a:r>
              <a:rPr lang="en-US" altLang="zh-CN" sz="2800" b="1"/>
              <a:t>》</a:t>
            </a:r>
            <a:r>
              <a:rPr lang="zh-CN" altLang="en-US" sz="2800" b="1" dirty="0"/>
              <a:t>单元小诗</a:t>
            </a:r>
            <a:endParaRPr lang="en-US" altLang="zh-CN" sz="2800" b="1"/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000" b="1" dirty="0"/>
              <a:t>师生接读</a:t>
            </a:r>
            <a:endParaRPr lang="zh-CN" altLang="en-US" sz="2000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666750" y="2094865"/>
            <a:ext cx="6597015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28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师：将一地爱的花瓣，</a:t>
            </a:r>
            <a:r>
              <a:rPr lang="zh-CN" altLang="en-US" sz="2800" b="0" u="none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生：一片片揉进我的心波，</a:t>
            </a:r>
            <a:r>
              <a:rPr lang="zh-CN" altLang="en-US" sz="28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师：从心底最柔软的地方出发，</a:t>
            </a:r>
            <a:r>
              <a:rPr lang="zh-CN" altLang="en-US" sz="2800" b="0" u="none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生：驾清风，伴明月，</a:t>
            </a:r>
            <a:r>
              <a:rPr lang="zh-CN" altLang="en-US" sz="28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师：为孩子的梦里加点牛奶，</a:t>
            </a:r>
            <a:r>
              <a:rPr lang="zh-CN" altLang="en-US" sz="2800" b="0" u="none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生：给年轻人的心上放点果酱，</a:t>
            </a:r>
            <a:r>
              <a:rPr lang="zh-CN" altLang="en-US" sz="28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师：帮老年人的回忆抹点蜜糖。</a:t>
            </a:r>
            <a:r>
              <a:rPr lang="zh-CN" altLang="en-US" sz="2800" b="0" u="none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生：噢！差点忘了，</a:t>
            </a:r>
            <a:r>
              <a:rPr lang="zh-CN" altLang="en-US" sz="2800" b="0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师：还要给窗前的茉莉洒点月光。</a:t>
            </a:r>
            <a:endParaRPr lang="zh-CN" altLang="en-US" sz="2800" b="0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979613" y="476250"/>
            <a:ext cx="6913562" cy="2773680"/>
          </a:xfrm>
          <a:prstGeom prst="rect">
            <a:avLst/>
          </a:prstGeom>
          <a:solidFill>
            <a:schemeClr val="accent1">
              <a:alpha val="65881"/>
            </a:schemeClr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-88900" algn="l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如果别处都有搭石，唯独这一处没有，人们会谴责这里的人懒惰。看来，这里的人们都很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勤劳</a:t>
            </a:r>
            <a:r>
              <a:rPr lang="zh-CN" altLang="en-US" sz="4400" b="1" dirty="0">
                <a:latin typeface="楷体_GB2312" pitchFamily="1" charset="-122"/>
                <a:sym typeface="+mn-ea"/>
              </a:rPr>
              <a:t>。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     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矩形 1"/>
          <p:cNvSpPr/>
          <p:nvPr/>
        </p:nvSpPr>
        <p:spPr>
          <a:xfrm>
            <a:off x="555625" y="1304925"/>
            <a:ext cx="7705725" cy="3011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如果别处都有搭石，唯独</a:t>
            </a:r>
            <a:r>
              <a:rPr lang="zh-CN" altLang="en-US" sz="4400" b="1" u="sng" dirty="0">
                <a:latin typeface="楷体_GB2312" pitchFamily="1" charset="-122"/>
              </a:rPr>
              <a:t>       </a:t>
            </a:r>
            <a:endParaRPr lang="en-US" altLang="zh-CN" sz="4400" b="1" u="sng">
              <a:latin typeface="楷体_GB2312" pitchFamily="1" charset="-122"/>
            </a:endParaRPr>
          </a:p>
          <a:p>
            <a:pPr marL="88900" lvl="0" indent="-8890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400" b="1" u="sng">
                <a:solidFill>
                  <a:srgbClr val="FF0000"/>
                </a:solidFill>
                <a:latin typeface="楷体_GB2312" pitchFamily="1" charset="-122"/>
              </a:rPr>
              <a:t>          </a:t>
            </a:r>
            <a:r>
              <a:rPr lang="zh-CN" altLang="en-US" sz="4400" b="1" dirty="0">
                <a:latin typeface="楷体_GB2312" pitchFamily="1" charset="-122"/>
              </a:rPr>
              <a:t>这一处没有，人们会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谴责</a:t>
            </a:r>
            <a:r>
              <a:rPr lang="zh-CN" altLang="en-US" sz="4400" b="1" dirty="0">
                <a:latin typeface="楷体_GB2312" pitchFamily="1" charset="-122"/>
              </a:rPr>
              <a:t>这里的人懒惰。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矩形 1"/>
          <p:cNvSpPr/>
          <p:nvPr/>
        </p:nvSpPr>
        <p:spPr>
          <a:xfrm>
            <a:off x="555625" y="1304925"/>
            <a:ext cx="7705725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如果</a:t>
            </a:r>
            <a:r>
              <a:rPr lang="zh-CN" altLang="en-US" sz="4400" b="1" dirty="0">
                <a:latin typeface="楷体_GB2312" pitchFamily="1" charset="-122"/>
              </a:rPr>
              <a:t>别处都有搭石，唯独这一处没有，人们会谴责这里的人懒惰。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9" name="矩形 1"/>
          <p:cNvSpPr/>
          <p:nvPr/>
        </p:nvSpPr>
        <p:spPr>
          <a:xfrm>
            <a:off x="555625" y="1304925"/>
            <a:ext cx="8077835" cy="4114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如果</a:t>
            </a:r>
            <a:r>
              <a:rPr lang="zh-CN" altLang="en-US" sz="4400" b="1" dirty="0">
                <a:latin typeface="楷体_GB2312" pitchFamily="1" charset="-122"/>
              </a:rPr>
              <a:t>别处都有搭石，唯独这一处没有，人们会谴责道：　（　　　　　　） ，因为这里的人们（　　　　　）。 </a:t>
            </a:r>
            <a:endParaRPr lang="zh-CN" altLang="en-US" sz="4400" b="1" dirty="0">
              <a:latin typeface="楷体_GB2312" pitchFamily="1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endParaRPr lang="zh-CN" altLang="en-US" sz="4400" b="1" u="sng" dirty="0">
              <a:latin typeface="楷体_GB2312" pitchFamily="1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</a:t>
            </a:r>
            <a:endParaRPr lang="zh-CN" altLang="en-US" sz="4400" b="1" dirty="0">
              <a:latin typeface="楷体_GB2312" pitchFamily="1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矩形 2"/>
          <p:cNvSpPr/>
          <p:nvPr/>
        </p:nvSpPr>
        <p:spPr>
          <a:xfrm>
            <a:off x="269875" y="539750"/>
            <a:ext cx="8604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搭石，构成了家乡的一道风景。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矩形 2"/>
          <p:cNvSpPr/>
          <p:nvPr/>
        </p:nvSpPr>
        <p:spPr>
          <a:xfrm>
            <a:off x="-33337" y="-122237"/>
            <a:ext cx="8604250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宋体" panose="02010600030101010101" pitchFamily="2" charset="-122"/>
              </a:rPr>
              <a:t>一排排搭石，任人走，任人踏，它们联结着故乡的小路，也联结乡亲们美好的情感。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矩形 2"/>
          <p:cNvSpPr/>
          <p:nvPr/>
        </p:nvSpPr>
        <p:spPr>
          <a:xfrm>
            <a:off x="-180975" y="-19050"/>
            <a:ext cx="860425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噢，搭石上有新意，搭石上有美，搭石上有情。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上了点年岁的人，无论怎样急着赶路，只要发现哪块搭石不平稳，一定会放下带的东西，找来合适的石头搭上，再在上边踏上几个来回，直到满意了才肯离开。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3796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矩形 1"/>
          <p:cNvSpPr/>
          <p:nvPr/>
        </p:nvSpPr>
        <p:spPr>
          <a:xfrm>
            <a:off x="3419475" y="333375"/>
            <a:ext cx="5292725" cy="646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dirty="0"/>
              <a:t>       上了点年岁的人，</a:t>
            </a:r>
            <a:r>
              <a:rPr lang="zh-CN" altLang="en-US" sz="3600" dirty="0">
                <a:solidFill>
                  <a:srgbClr val="FF0000"/>
                </a:solidFill>
              </a:rPr>
              <a:t>可能急着赶去</a:t>
            </a:r>
            <a:r>
              <a:rPr lang="zh-CN" altLang="en-US" sz="3600" u="sng" dirty="0">
                <a:solidFill>
                  <a:srgbClr val="FF0000"/>
                </a:solidFill>
              </a:rPr>
              <a:t>         </a:t>
            </a:r>
            <a:r>
              <a:rPr lang="zh-CN" altLang="en-US" sz="3600" dirty="0">
                <a:solidFill>
                  <a:srgbClr val="FF0000"/>
                </a:solidFill>
              </a:rPr>
              <a:t>，可能急着赶去  </a:t>
            </a:r>
            <a:r>
              <a:rPr lang="zh-CN" altLang="en-US" sz="3600" u="sng" dirty="0">
                <a:solidFill>
                  <a:srgbClr val="FF0000"/>
                </a:solidFill>
              </a:rPr>
              <a:t>         </a:t>
            </a:r>
            <a:r>
              <a:rPr lang="zh-CN" altLang="en-US" sz="3600" dirty="0">
                <a:solidFill>
                  <a:srgbClr val="FF0000"/>
                </a:solidFill>
              </a:rPr>
              <a:t>，还可能急着赶去</a:t>
            </a:r>
            <a:r>
              <a:rPr lang="zh-CN" altLang="en-US" sz="3600" u="sng" dirty="0">
                <a:solidFill>
                  <a:srgbClr val="FF0000"/>
                </a:solidFill>
              </a:rPr>
              <a:t>          </a:t>
            </a:r>
            <a:r>
              <a:rPr lang="zh-CN" altLang="en-US" sz="3600" dirty="0">
                <a:solidFill>
                  <a:srgbClr val="FF0000"/>
                </a:solidFill>
              </a:rPr>
              <a:t> ，</a:t>
            </a:r>
            <a:r>
              <a:rPr lang="zh-CN" altLang="en-US" sz="3600" dirty="0"/>
              <a:t>无论怎样急着赶路，只要发现哪块搭石不平稳，一定会放下带的东西，找来合适的石头搭上，再在上边踏上几个来回，直到满意了才肯离开。</a:t>
            </a:r>
            <a:endParaRPr lang="zh-CN" altLang="en-US" sz="3600" dirty="0"/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4820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矩形 1"/>
          <p:cNvSpPr/>
          <p:nvPr/>
        </p:nvSpPr>
        <p:spPr>
          <a:xfrm>
            <a:off x="3419475" y="333375"/>
            <a:ext cx="5292725" cy="585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dirty="0"/>
              <a:t>       上了点年岁的人，无论怎样急着赶路，只要发现哪块搭石不平稳，       </a:t>
            </a:r>
            <a:r>
              <a:rPr lang="zh-CN" altLang="en-US" sz="3600" u="sng" dirty="0"/>
              <a:t>                </a:t>
            </a:r>
            <a:endParaRPr lang="en-US" altLang="zh-CN" sz="3600" u="sng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</a:rPr>
              <a:t>心里想：</a:t>
            </a:r>
            <a:r>
              <a:rPr lang="zh-CN" altLang="en-US" sz="3600" b="1" u="sng" dirty="0">
                <a:solidFill>
                  <a:srgbClr val="FF0000"/>
                </a:solidFill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r>
              <a:rPr lang="zh-CN" altLang="en-US" sz="3600" dirty="0"/>
              <a:t>这么想了，就一定会放下带的东西，找来合适的石头搭上，再在上边踏上几个来回，直到满意了才肯离开。</a:t>
            </a:r>
            <a:endParaRPr lang="zh-CN" altLang="en-US" sz="3600" dirty="0"/>
          </a:p>
          <a:p>
            <a:pPr marL="0" lvl="0" indent="0">
              <a:spcBef>
                <a:spcPct val="0"/>
              </a:spcBef>
              <a:buNone/>
            </a:pPr>
            <a:endParaRPr lang="zh-CN" altLang="en-US" sz="3600" dirty="0"/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5844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3"/>
          <p:cNvSpPr>
            <a:spLocks noGrp="1"/>
          </p:cNvSpPr>
          <p:nvPr>
            <p:ph type="body" sz="half"/>
          </p:nvPr>
        </p:nvSpPr>
        <p:spPr>
          <a:xfrm>
            <a:off x="0" y="2276475"/>
            <a:ext cx="8964613" cy="4581525"/>
          </a:xfrm>
        </p:spPr>
        <p:txBody>
          <a:bodyPr vert="horz" wrap="square" anchor="t"/>
          <a:lstStyle>
            <a:lvl1pPr lvl="0">
              <a:defRPr sz="2800" kern="1200"/>
            </a:lvl1pPr>
            <a:lvl2pPr lvl="1">
              <a:defRPr sz="2400" kern="1200"/>
            </a:lvl2pPr>
            <a:lvl3pPr lvl="2">
              <a:defRPr sz="2000" kern="1200"/>
            </a:lvl3pPr>
            <a:lvl4pPr lvl="3">
              <a:defRPr sz="1800" kern="1200"/>
            </a:lvl4pPr>
            <a:lvl5pPr lvl="4">
              <a:defRPr sz="1800" kern="1200"/>
            </a:lvl5pPr>
          </a:lstStyle>
          <a:p>
            <a:pPr lvl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 b="1"/>
              <a:t>间隔</a:t>
            </a:r>
            <a:r>
              <a:rPr lang="zh-CN" altLang="en-US" sz="4000" b="1">
                <a:solidFill>
                  <a:srgbClr val="003399"/>
                </a:solidFill>
              </a:rPr>
              <a:t>           </a:t>
            </a:r>
            <a:r>
              <a:rPr lang="zh-CN" altLang="en-US" sz="4000" b="1">
                <a:solidFill>
                  <a:srgbClr val="FF3300"/>
                </a:solidFill>
              </a:rPr>
              <a:t>懒惰</a:t>
            </a:r>
            <a:r>
              <a:rPr lang="zh-CN" altLang="en-US" sz="4000" b="1">
                <a:solidFill>
                  <a:srgbClr val="003399"/>
                </a:solidFill>
              </a:rPr>
              <a:t>         </a:t>
            </a:r>
            <a:r>
              <a:rPr lang="zh-CN" altLang="en-US" sz="4000" b="1"/>
              <a:t>俗语</a:t>
            </a:r>
            <a:r>
              <a:rPr lang="zh-CN" altLang="en-US" sz="4000" b="1">
                <a:solidFill>
                  <a:srgbClr val="003399"/>
                </a:solidFill>
              </a:rPr>
              <a:t>          </a:t>
            </a:r>
            <a:r>
              <a:rPr lang="zh-CN" altLang="en-US" sz="4000" b="1"/>
              <a:t>平衡</a:t>
            </a:r>
            <a:r>
              <a:rPr lang="zh-CN" altLang="en-US" sz="4000" b="1">
                <a:solidFill>
                  <a:srgbClr val="003399"/>
                </a:solidFill>
              </a:rPr>
              <a:t>    </a:t>
            </a:r>
            <a:endParaRPr lang="zh-CN" altLang="en-US" sz="4000" b="1">
              <a:solidFill>
                <a:srgbClr val="003399"/>
              </a:solidFill>
            </a:endParaRPr>
          </a:p>
          <a:p>
            <a:pPr lvl="0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4000" b="1">
              <a:solidFill>
                <a:srgbClr val="003399"/>
              </a:solidFill>
            </a:endParaRPr>
          </a:p>
          <a:p>
            <a:pPr lvl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 b="1"/>
              <a:t>有序</a:t>
            </a:r>
            <a:r>
              <a:rPr lang="zh-CN" altLang="en-US" sz="4000" b="1">
                <a:solidFill>
                  <a:srgbClr val="003399"/>
                </a:solidFill>
              </a:rPr>
              <a:t>           </a:t>
            </a:r>
            <a:r>
              <a:rPr lang="zh-CN" altLang="en-US" sz="4000" b="1">
                <a:solidFill>
                  <a:srgbClr val="FF3300"/>
                </a:solidFill>
              </a:rPr>
              <a:t>谴责</a:t>
            </a:r>
            <a:r>
              <a:rPr lang="zh-CN" altLang="en-US" sz="4000" b="1">
                <a:solidFill>
                  <a:srgbClr val="003399"/>
                </a:solidFill>
              </a:rPr>
              <a:t>         </a:t>
            </a:r>
            <a:r>
              <a:rPr lang="zh-CN" altLang="en-US" sz="4000" b="1"/>
              <a:t>协调          伏下     </a:t>
            </a:r>
            <a:endParaRPr lang="zh-CN" altLang="en-US" sz="4000" b="1"/>
          </a:p>
          <a:p>
            <a:pPr lvl="0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4000" b="1"/>
          </a:p>
          <a:p>
            <a:pPr lvl="0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4000" b="1"/>
              <a:t>       </a:t>
            </a:r>
            <a:r>
              <a:rPr lang="zh-CN" altLang="en-US" sz="4000" b="1">
                <a:solidFill>
                  <a:srgbClr val="FF3300"/>
                </a:solidFill>
              </a:rPr>
              <a:t>人影绰绰</a:t>
            </a:r>
            <a:r>
              <a:rPr lang="zh-CN" altLang="en-US" sz="4000" b="1"/>
              <a:t>        </a:t>
            </a:r>
            <a:r>
              <a:rPr lang="zh-CN" altLang="en-US" sz="4000" b="1">
                <a:solidFill>
                  <a:srgbClr val="003399"/>
                </a:solidFill>
              </a:rPr>
              <a:t>          </a:t>
            </a:r>
            <a:r>
              <a:rPr lang="zh-CN" altLang="en-US" sz="4000" b="1"/>
              <a:t>理所当然</a:t>
            </a:r>
            <a:endParaRPr lang="zh-CN" altLang="en-US" sz="4000" b="1"/>
          </a:p>
        </p:txBody>
      </p:sp>
      <p:pic>
        <p:nvPicPr>
          <p:cNvPr id="5123" name="Picture 4" descr="16"/>
          <p:cNvPicPr>
            <a:picLocks noChangeAspect="1"/>
          </p:cNvPicPr>
          <p:nvPr>
            <p:ph sz="quarter" idx="1"/>
          </p:nvPr>
        </p:nvPicPr>
        <p:blipFill>
          <a:blip r:embed="rId1"/>
          <a:stretch>
            <a:fillRect/>
          </a:stretch>
        </p:blipFill>
        <p:spPr>
          <a:xfrm>
            <a:off x="395288" y="404813"/>
            <a:ext cx="1057275" cy="1838325"/>
          </a:xfrm>
        </p:spPr>
      </p:pic>
      <p:pic>
        <p:nvPicPr>
          <p:cNvPr id="5124" name="Picture 5" descr="32"/>
          <p:cNvPicPr>
            <a:picLocks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239000" y="4953000"/>
            <a:ext cx="1905000" cy="1905000"/>
          </a:xfrm>
        </p:spPr>
      </p:pic>
      <p:sp>
        <p:nvSpPr>
          <p:cNvPr id="5125" name="灯片编号占位符 7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9A0DB2DC-4C9A-4742-B13C-FB6460FD3503}" type="slidenum">
              <a:rPr lang="zh-CN" altLang="en-US" sz="1400" b="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6" name="页脚占位符 8"/>
          <p:cNvSpPr txBox="1">
            <a:spLocks noGrp="1"/>
          </p:cNvSpPr>
          <p:nvPr/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1" hangingPunct="1"/>
            <a:endParaRPr lang="en-US" altLang="x-none" sz="14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7" name="WordArt 3"/>
          <p:cNvSpPr>
            <a:spLocks noTextEdit="1"/>
          </p:cNvSpPr>
          <p:nvPr/>
        </p:nvSpPr>
        <p:spPr>
          <a:xfrm>
            <a:off x="1619250" y="0"/>
            <a:ext cx="3025775" cy="18446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识词：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dirty="0"/>
              <a:t>上了点年岁的人，无论怎样急着赶路，只要发现哪块搭石不平稳，一定会放下带的东西， 来到河的两岸，</a:t>
            </a:r>
            <a:r>
              <a:rPr lang="zh-CN" altLang="en-US" sz="3600" dirty="0">
                <a:solidFill>
                  <a:srgbClr val="FF0000"/>
                </a:solidFill>
              </a:rPr>
              <a:t>只见他</a:t>
            </a:r>
            <a:r>
              <a:rPr lang="zh-CN" altLang="en-US" sz="3600" u="sng" dirty="0">
                <a:solidFill>
                  <a:srgbClr val="FF0000"/>
                </a:solidFill>
              </a:rPr>
              <a:t>               </a:t>
            </a:r>
            <a:r>
              <a:rPr lang="zh-CN" altLang="en-US" sz="3600" dirty="0">
                <a:solidFill>
                  <a:srgbClr val="FF0000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找</a:t>
            </a:r>
            <a:r>
              <a:rPr lang="zh-CN" altLang="en-US" sz="3600" dirty="0"/>
              <a:t>来合适的石头搭上，再在上边踏上几个来回，直到满意了才肯离开。</a:t>
            </a:r>
            <a:endParaRPr lang="zh-CN" altLang="en-US" sz="3600" dirty="0"/>
          </a:p>
          <a:p>
            <a:pPr marL="0" lvl="0" indent="0">
              <a:spcBef>
                <a:spcPct val="0"/>
              </a:spcBef>
              <a:buNone/>
            </a:pPr>
            <a:endParaRPr lang="zh-CN" altLang="en-US" sz="3600" dirty="0"/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6868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3600" dirty="0"/>
              <a:t>       上了点年岁的人，无论怎样急着赶路，只要发现哪块搭石不平稳，一定会放下带的东西，找来合适的石头搭上，再在上边踏上几个来回，直到满意了才肯离开，</a:t>
            </a:r>
            <a:r>
              <a:rPr lang="zh-CN" altLang="en-US" sz="3600" b="1" dirty="0">
                <a:solidFill>
                  <a:srgbClr val="FF0000"/>
                </a:solidFill>
              </a:rPr>
              <a:t>这真是一位</a:t>
            </a:r>
            <a:r>
              <a:rPr lang="zh-CN" altLang="en-US" sz="3600" b="1" u="sng" dirty="0">
                <a:solidFill>
                  <a:srgbClr val="FF0000"/>
                </a:solidFill>
              </a:rPr>
              <a:t>                </a:t>
            </a:r>
            <a:endParaRPr lang="en-US" altLang="zh-CN" sz="3600" b="1" u="sng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sz="3600" b="1" u="sng">
                <a:solidFill>
                  <a:srgbClr val="FF0000"/>
                </a:solidFill>
              </a:rPr>
              <a:t>                </a:t>
            </a:r>
            <a:r>
              <a:rPr lang="zh-CN" altLang="en-US" sz="3600" b="1" dirty="0">
                <a:solidFill>
                  <a:srgbClr val="FF0000"/>
                </a:solidFill>
              </a:rPr>
              <a:t>的老人</a:t>
            </a:r>
            <a:r>
              <a:rPr lang="zh-CN" altLang="en-US" sz="3600" dirty="0"/>
              <a:t>。</a:t>
            </a:r>
            <a:endParaRPr lang="zh-CN" altLang="en-US" sz="3600" dirty="0"/>
          </a:p>
          <a:p>
            <a:pPr marL="0" lvl="0" indent="0">
              <a:spcBef>
                <a:spcPct val="0"/>
              </a:spcBef>
              <a:buNone/>
            </a:pPr>
            <a:endParaRPr lang="zh-CN" altLang="en-US" sz="3600" dirty="0"/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7892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上了点年岁的人，无论怎样急着赶路，只要发现哪块搭石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不平稳</a:t>
            </a:r>
            <a:r>
              <a:rPr lang="zh-CN" altLang="en-US" sz="3600" b="1" dirty="0">
                <a:latin typeface="宋体" panose="02010600030101010101" pitchFamily="2" charset="-122"/>
              </a:rPr>
              <a:t>，一定会放下带的东西，找来合适的石头搭上，再在上边踏上几个来回，直到满意了才肯离开。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9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上了点年岁的人，无论怎样急着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赶路</a:t>
            </a:r>
            <a:r>
              <a:rPr lang="zh-CN" altLang="en-US" sz="3600" b="1" dirty="0">
                <a:latin typeface="宋体" panose="02010600030101010101" pitchFamily="2" charset="-122"/>
              </a:rPr>
              <a:t>，只要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发现</a:t>
            </a:r>
            <a:r>
              <a:rPr lang="zh-CN" altLang="en-US" sz="3600" b="1" dirty="0">
                <a:latin typeface="宋体" panose="02010600030101010101" pitchFamily="2" charset="-122"/>
              </a:rPr>
              <a:t>哪块搭石不平稳，一定会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放下</a:t>
            </a:r>
            <a:r>
              <a:rPr lang="zh-CN" altLang="en-US" sz="3600" b="1" dirty="0">
                <a:latin typeface="宋体" panose="02010600030101010101" pitchFamily="2" charset="-122"/>
              </a:rPr>
              <a:t>带的东西，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找来</a:t>
            </a:r>
            <a:r>
              <a:rPr lang="zh-CN" altLang="en-US" sz="3600" b="1" dirty="0">
                <a:latin typeface="宋体" panose="02010600030101010101" pitchFamily="2" charset="-122"/>
              </a:rPr>
              <a:t>合适的石头搭上，再在上边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踏上</a:t>
            </a:r>
            <a:r>
              <a:rPr lang="zh-CN" altLang="en-US" sz="3600" b="1" dirty="0">
                <a:latin typeface="宋体" panose="02010600030101010101" pitchFamily="2" charset="-122"/>
              </a:rPr>
              <a:t>几个来回，直到满意了才肯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离开</a:t>
            </a:r>
            <a:r>
              <a:rPr lang="zh-CN" altLang="en-US" sz="3600" b="1" dirty="0">
                <a:latin typeface="宋体" panose="02010600030101010101" pitchFamily="2" charset="-122"/>
              </a:rPr>
              <a:t>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39940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1"/>
          <p:cNvSpPr/>
          <p:nvPr/>
        </p:nvSpPr>
        <p:spPr>
          <a:xfrm>
            <a:off x="3419475" y="333375"/>
            <a:ext cx="5292725" cy="590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上了点年岁的人，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无论</a:t>
            </a:r>
            <a:r>
              <a:rPr lang="zh-CN" altLang="en-US" sz="3600" b="1" dirty="0">
                <a:latin typeface="宋体" panose="02010600030101010101" pitchFamily="2" charset="-122"/>
              </a:rPr>
              <a:t>怎样急着赶路，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只要</a:t>
            </a:r>
            <a:r>
              <a:rPr lang="zh-CN" altLang="en-US" sz="3600" b="1" dirty="0">
                <a:latin typeface="宋体" panose="02010600030101010101" pitchFamily="2" charset="-122"/>
              </a:rPr>
              <a:t>发现哪块搭石不平稳，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一定</a:t>
            </a:r>
            <a:r>
              <a:rPr lang="zh-CN" altLang="en-US" sz="3600" b="1" dirty="0">
                <a:latin typeface="宋体" panose="02010600030101010101" pitchFamily="2" charset="-122"/>
              </a:rPr>
              <a:t>会放下带的东西，找来合适的石头搭上，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再</a:t>
            </a:r>
            <a:r>
              <a:rPr lang="zh-CN" altLang="en-US" sz="3600" b="1" dirty="0">
                <a:latin typeface="宋体" panose="02010600030101010101" pitchFamily="2" charset="-122"/>
              </a:rPr>
              <a:t>在上边踏上几个来回，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直到</a:t>
            </a:r>
            <a:r>
              <a:rPr lang="zh-CN" altLang="en-US" sz="3600" b="1" dirty="0">
                <a:latin typeface="宋体" panose="02010600030101010101" pitchFamily="2" charset="-122"/>
              </a:rPr>
              <a:t>满意了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才</a:t>
            </a:r>
            <a:r>
              <a:rPr lang="zh-CN" altLang="en-US" sz="3600" b="1" dirty="0">
                <a:latin typeface="宋体" panose="02010600030101010101" pitchFamily="2" charset="-122"/>
              </a:rPr>
              <a:t>肯离开。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40964" name="图片 2"/>
          <p:cNvPicPr>
            <a:picLocks noChangeAspect="1"/>
          </p:cNvPicPr>
          <p:nvPr/>
        </p:nvPicPr>
        <p:blipFill>
          <a:blip r:embed="rId2"/>
          <a:srcRect b="36317"/>
          <a:stretch>
            <a:fillRect/>
          </a:stretch>
        </p:blipFill>
        <p:spPr>
          <a:xfrm>
            <a:off x="107950" y="1557338"/>
            <a:ext cx="3167063" cy="273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矩形 1"/>
          <p:cNvSpPr/>
          <p:nvPr/>
        </p:nvSpPr>
        <p:spPr>
          <a:xfrm>
            <a:off x="133350" y="549275"/>
            <a:ext cx="8550275" cy="4646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读写联动：</a:t>
            </a:r>
            <a:endParaRPr lang="en-US" altLang="zh-CN" sz="4000" b="1">
              <a:latin typeface="宋体" panose="02010600030101010101" pitchFamily="2" charset="-122"/>
            </a:endParaRPr>
          </a:p>
          <a:p>
            <a:pPr marL="0" lvl="0" indent="0" algn="just">
              <a:spcBef>
                <a:spcPct val="0"/>
              </a:spcBef>
              <a:buNone/>
            </a:pPr>
            <a:endParaRPr lang="zh-CN" altLang="en-US" sz="4000" dirty="0">
              <a:latin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 u="sng" dirty="0">
                <a:latin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宋体" panose="02010600030101010101" pitchFamily="2" charset="-122"/>
              </a:rPr>
              <a:t>的人，无论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宋体" panose="02010600030101010101" pitchFamily="2" charset="-122"/>
              </a:rPr>
              <a:t>，只要发现哪块搭石不平稳，一定会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  </a:t>
            </a:r>
            <a:r>
              <a:rPr lang="zh-CN" altLang="en-US" sz="3600" b="1" dirty="0">
                <a:latin typeface="宋体" panose="02010600030101010101" pitchFamily="2" charset="-122"/>
              </a:rPr>
              <a:t>，找来合适的石头搭上，再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    </a:t>
            </a:r>
            <a:r>
              <a:rPr lang="zh-CN" altLang="en-US" sz="3600" b="1" dirty="0">
                <a:latin typeface="宋体" panose="02010600030101010101" pitchFamily="2" charset="-122"/>
              </a:rPr>
              <a:t>，直到</a:t>
            </a:r>
            <a:r>
              <a:rPr lang="zh-CN" altLang="en-US" sz="3600" b="1" u="sng" dirty="0">
                <a:latin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宋体" panose="02010600030101010101" pitchFamily="2" charset="-122"/>
              </a:rPr>
              <a:t>才肯离开。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5" name="矩形 2"/>
          <p:cNvSpPr/>
          <p:nvPr/>
        </p:nvSpPr>
        <p:spPr>
          <a:xfrm>
            <a:off x="269875" y="539750"/>
            <a:ext cx="8604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搭石，构成了家乡的一道风景。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矩形 2"/>
          <p:cNvSpPr/>
          <p:nvPr/>
        </p:nvSpPr>
        <p:spPr>
          <a:xfrm>
            <a:off x="-33337" y="-122237"/>
            <a:ext cx="8604250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宋体" panose="02010600030101010101" pitchFamily="2" charset="-122"/>
              </a:rPr>
              <a:t>一排排搭石，任人走，任人踏，它们联结着故乡的小路，也联结乡亲们美好的情感。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矩形 2"/>
          <p:cNvSpPr/>
          <p:nvPr/>
        </p:nvSpPr>
        <p:spPr>
          <a:xfrm>
            <a:off x="-180975" y="-19050"/>
            <a:ext cx="860425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噢，搭石上有新意，搭石上有美，搭石上有情。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7108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9" name="矩形 4"/>
          <p:cNvSpPr/>
          <p:nvPr/>
        </p:nvSpPr>
        <p:spPr>
          <a:xfrm>
            <a:off x="520700" y="560388"/>
            <a:ext cx="7775575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800" b="1" dirty="0">
                <a:latin typeface="楷体_GB2312" pitchFamily="1" charset="-122"/>
              </a:rPr>
              <a:t>     每当上工、下工，一行人走搭石的时候，动作是那么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1" charset="-122"/>
              </a:rPr>
              <a:t>协</a:t>
            </a:r>
            <a:r>
              <a:rPr lang="zh-CN" altLang="en-US" sz="4800" b="1" dirty="0">
                <a:latin typeface="楷体_GB2312" pitchFamily="1" charset="-122"/>
              </a:rPr>
              <a:t>调有序！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1188" y="952500"/>
            <a:ext cx="5184775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5400" dirty="0"/>
              <a:t>山</a:t>
            </a:r>
            <a:r>
              <a:rPr lang="zh-CN" altLang="en-US" sz="5400" b="1" dirty="0">
                <a:solidFill>
                  <a:srgbClr val="FF0000"/>
                </a:solidFill>
              </a:rPr>
              <a:t>洪暴</a:t>
            </a:r>
            <a:r>
              <a:rPr lang="zh-CN" altLang="en-US" sz="5400" dirty="0"/>
              <a:t>发</a:t>
            </a:r>
            <a:endParaRPr lang="zh-CN" altLang="en-US" sz="5400" dirty="0"/>
          </a:p>
        </p:txBody>
      </p:sp>
      <p:sp>
        <p:nvSpPr>
          <p:cNvPr id="5" name="文本框 4"/>
          <p:cNvSpPr txBox="1"/>
          <p:nvPr/>
        </p:nvSpPr>
        <p:spPr>
          <a:xfrm>
            <a:off x="5292725" y="911225"/>
            <a:ext cx="518318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5400" dirty="0"/>
              <a:t>溪水猛</a:t>
            </a:r>
            <a:r>
              <a:rPr lang="zh-CN" altLang="en-US" sz="5400" b="1" dirty="0">
                <a:solidFill>
                  <a:srgbClr val="FF0000"/>
                </a:solidFill>
              </a:rPr>
              <a:t>涨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2725" y="2936875"/>
            <a:ext cx="51831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5400" dirty="0"/>
              <a:t>脱鞋挽</a:t>
            </a:r>
            <a:r>
              <a:rPr lang="zh-CN" altLang="en-US" sz="5400" b="1" dirty="0">
                <a:solidFill>
                  <a:srgbClr val="FF0000"/>
                </a:solidFill>
              </a:rPr>
              <a:t>裤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225" y="2133600"/>
            <a:ext cx="51847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人们出工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4075" y="3057525"/>
            <a:ext cx="518477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收工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7088" y="3975100"/>
            <a:ext cx="5184775" cy="92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赶集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7088" y="4879975"/>
            <a:ext cx="51847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访友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444500" y="5754688"/>
            <a:ext cx="5184775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来来去去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2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3" name="矩形 4"/>
          <p:cNvSpPr/>
          <p:nvPr/>
        </p:nvSpPr>
        <p:spPr>
          <a:xfrm>
            <a:off x="457200" y="260350"/>
            <a:ext cx="8229600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自学提示，批注阅读：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endParaRPr lang="zh-CN" altLang="en-US" b="1" dirty="0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4800" dirty="0"/>
              <a:t>       请再读课文第三自然段，哪些句子说明了协调有序的意思？用“</a:t>
            </a:r>
            <a:r>
              <a:rPr lang="en-US" altLang="zh-CN" sz="4800"/>
              <a:t>——”</a:t>
            </a:r>
            <a:r>
              <a:rPr lang="zh-CN" altLang="en-US" sz="4800" dirty="0"/>
              <a:t>画出来。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9156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7" name="矩形 4"/>
          <p:cNvSpPr/>
          <p:nvPr/>
        </p:nvSpPr>
        <p:spPr>
          <a:xfrm>
            <a:off x="2700338" y="41275"/>
            <a:ext cx="4967287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前面的抬起脚，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后面的紧跟上去，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踏踏的声音，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像轻快的音乐；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清波漾漾，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人影绰绰，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/>
              <a:t>给人画一般的美感。</a:t>
            </a:r>
            <a:endParaRPr lang="zh-CN" altLang="en-US" dirty="0"/>
          </a:p>
        </p:txBody>
      </p:sp>
      <p:pic>
        <p:nvPicPr>
          <p:cNvPr id="2" name="清晨的芬芳 钢琴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7988" y="6092825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0" showWhenStopped="1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0180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1" name="矩形 4"/>
          <p:cNvSpPr/>
          <p:nvPr/>
        </p:nvSpPr>
        <p:spPr>
          <a:xfrm>
            <a:off x="684213" y="188913"/>
            <a:ext cx="8208962" cy="550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全体起立，我在前面走，你们在后面跟</a:t>
            </a:r>
            <a:endParaRPr lang="zh-CN" altLang="en-US" dirty="0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   </a:t>
            </a:r>
            <a:endParaRPr lang="en-US" altLang="zh-CN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前面的抬起右脚</a:t>
            </a:r>
            <a:r>
              <a:rPr lang="en-US" altLang="zh-CN"/>
              <a:t>——</a:t>
            </a:r>
            <a:endParaRPr lang="zh-CN" altLang="en-US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前面的抬起左脚</a:t>
            </a:r>
            <a:r>
              <a:rPr lang="en-US" altLang="zh-CN"/>
              <a:t>——</a:t>
            </a:r>
            <a:endParaRPr lang="zh-CN" altLang="en-US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前面的迈出的步子多大</a:t>
            </a:r>
            <a:r>
              <a:rPr lang="en-US" altLang="zh-CN"/>
              <a:t>——</a:t>
            </a:r>
            <a:endParaRPr lang="en-US" altLang="zh-CN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前面的踏步速度多快</a:t>
            </a:r>
            <a:r>
              <a:rPr lang="en-US" altLang="zh-CN"/>
              <a:t>——</a:t>
            </a:r>
            <a:endParaRPr lang="en-US" altLang="zh-CN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前面的担子在右肩</a:t>
            </a:r>
            <a:r>
              <a:rPr lang="en-US" altLang="zh-CN"/>
              <a:t>——</a:t>
            </a:r>
            <a:endParaRPr lang="zh-CN" altLang="en-US" dirty="0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dirty="0"/>
              <a:t>前面的担子左右摇晃</a:t>
            </a:r>
            <a:r>
              <a:rPr lang="en-US" altLang="zh-CN"/>
              <a:t>——</a:t>
            </a:r>
            <a:endParaRPr lang="zh-CN" alt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04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5" name="矩形 4"/>
          <p:cNvSpPr/>
          <p:nvPr/>
        </p:nvSpPr>
        <p:spPr>
          <a:xfrm>
            <a:off x="2700338" y="41275"/>
            <a:ext cx="4967287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踏踏的声音，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像轻快的音乐；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清波漾漾，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人影绰绰，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/>
              <a:t>给人画一般的美感。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2228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矩形 4"/>
          <p:cNvSpPr/>
          <p:nvPr/>
        </p:nvSpPr>
        <p:spPr>
          <a:xfrm>
            <a:off x="827088" y="803275"/>
            <a:ext cx="68405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/>
              <a:t>       人们走搭石不能抢路，也不能突然止步。如果前面的人突然停住，后边的人没处落脚，就会掉进水里。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3252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3" name="矩形 4"/>
          <p:cNvSpPr/>
          <p:nvPr/>
        </p:nvSpPr>
        <p:spPr>
          <a:xfrm>
            <a:off x="827088" y="803275"/>
            <a:ext cx="684053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/>
              <a:t>       人们走搭石</a:t>
            </a:r>
            <a:r>
              <a:rPr lang="zh-CN" altLang="en-US" b="1" dirty="0">
                <a:solidFill>
                  <a:srgbClr val="FF0000"/>
                </a:solidFill>
              </a:rPr>
              <a:t>不能</a:t>
            </a:r>
            <a:r>
              <a:rPr lang="zh-CN" altLang="en-US" b="1" dirty="0"/>
              <a:t>抢路，</a:t>
            </a:r>
            <a:r>
              <a:rPr lang="zh-CN" altLang="en-US" b="1" dirty="0">
                <a:solidFill>
                  <a:srgbClr val="FF0000"/>
                </a:solidFill>
              </a:rPr>
              <a:t>也不能</a:t>
            </a:r>
            <a:r>
              <a:rPr lang="zh-CN" altLang="en-US" b="1" dirty="0"/>
              <a:t>突然止步。</a:t>
            </a:r>
            <a:r>
              <a:rPr lang="zh-CN" altLang="en-US" b="1" dirty="0">
                <a:solidFill>
                  <a:srgbClr val="0070C0"/>
                </a:solidFill>
              </a:rPr>
              <a:t>如果</a:t>
            </a:r>
            <a:r>
              <a:rPr lang="zh-CN" altLang="en-US" b="1" dirty="0"/>
              <a:t>前面的人突然停住，后边的人没处落脚，</a:t>
            </a:r>
            <a:r>
              <a:rPr lang="zh-CN" altLang="en-US" b="1" dirty="0">
                <a:solidFill>
                  <a:srgbClr val="0070C0"/>
                </a:solidFill>
              </a:rPr>
              <a:t>就</a:t>
            </a:r>
            <a:r>
              <a:rPr lang="zh-CN" altLang="en-US" b="1" dirty="0"/>
              <a:t>会掉进水里。</a:t>
            </a:r>
            <a:endParaRPr lang="zh-CN" altLang="en-US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4276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7" name="矩形 4"/>
          <p:cNvSpPr/>
          <p:nvPr/>
        </p:nvSpPr>
        <p:spPr>
          <a:xfrm>
            <a:off x="827088" y="803275"/>
            <a:ext cx="7705725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dirty="0"/>
              <a:t>      </a:t>
            </a:r>
            <a:r>
              <a:rPr lang="zh-CN" altLang="en-US" sz="4000" dirty="0"/>
              <a:t>人们走搭石</a:t>
            </a:r>
            <a:r>
              <a:rPr lang="zh-CN" altLang="en-US" sz="4000" dirty="0">
                <a:solidFill>
                  <a:srgbClr val="FF0000"/>
                </a:solidFill>
              </a:rPr>
              <a:t>不能</a:t>
            </a:r>
            <a:r>
              <a:rPr lang="zh-CN" altLang="en-US" sz="4000" dirty="0"/>
              <a:t> </a:t>
            </a:r>
            <a:r>
              <a:rPr lang="zh-CN" altLang="en-US" sz="4000" u="sng" dirty="0"/>
              <a:t>            </a:t>
            </a:r>
            <a:r>
              <a:rPr lang="zh-CN" altLang="en-US" sz="4000" dirty="0"/>
              <a:t>，</a:t>
            </a:r>
            <a:endParaRPr lang="en-US" altLang="zh-CN" sz="4000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也不能</a:t>
            </a:r>
            <a:r>
              <a:rPr lang="zh-CN" altLang="en-US" sz="4000" u="sng" dirty="0"/>
              <a:t>         </a:t>
            </a:r>
            <a:r>
              <a:rPr lang="en-US" altLang="zh-CN" sz="4000" u="sng"/>
              <a:t>  </a:t>
            </a:r>
            <a:r>
              <a:rPr lang="zh-CN" altLang="en-US" sz="4000" dirty="0"/>
              <a:t>；</a:t>
            </a:r>
            <a:r>
              <a:rPr lang="zh-CN" altLang="en-US" sz="4000" dirty="0">
                <a:solidFill>
                  <a:srgbClr val="0070C0"/>
                </a:solidFill>
              </a:rPr>
              <a:t>如果</a:t>
            </a:r>
            <a:r>
              <a:rPr lang="zh-CN" altLang="en-US" sz="4000" u="sng" dirty="0"/>
              <a:t>               </a:t>
            </a:r>
            <a:r>
              <a:rPr lang="zh-CN" altLang="en-US" sz="4000" dirty="0"/>
              <a:t>，后面的</a:t>
            </a:r>
            <a:r>
              <a:rPr lang="zh-CN" altLang="en-US" sz="4000" dirty="0">
                <a:solidFill>
                  <a:srgbClr val="0070C0"/>
                </a:solidFill>
              </a:rPr>
              <a:t>就</a:t>
            </a:r>
            <a:r>
              <a:rPr lang="zh-CN" altLang="en-US" sz="4000" u="sng" dirty="0"/>
              <a:t>                        </a:t>
            </a:r>
            <a:r>
              <a:rPr lang="zh-CN" altLang="en-US" sz="4000" dirty="0"/>
              <a:t>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5300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1" name="矩形 4"/>
          <p:cNvSpPr/>
          <p:nvPr/>
        </p:nvSpPr>
        <p:spPr>
          <a:xfrm>
            <a:off x="827088" y="803275"/>
            <a:ext cx="7705725" cy="3048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男：当我见到人们抢公共汽车的时候，心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0070C0"/>
                </a:solidFill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</a:rPr>
              <a:t>里便幽幽地想到家乡的潺潺小溪，想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0070C0"/>
                </a:solidFill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</a:rPr>
              <a:t>到山里人走搭石的情景：</a:t>
            </a:r>
            <a:endParaRPr lang="zh-CN" altLang="en-US" b="1" dirty="0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女：一个人跟着一个，动作协调有序，足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</a:t>
            </a:r>
            <a:r>
              <a:rPr lang="zh-CN" altLang="en-US" b="1" dirty="0">
                <a:solidFill>
                  <a:srgbClr val="FF0000"/>
                </a:solidFill>
              </a:rPr>
              <a:t>音踏踏，水声淙淙，人影绰绰。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6324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矩形 4"/>
          <p:cNvSpPr/>
          <p:nvPr/>
        </p:nvSpPr>
        <p:spPr>
          <a:xfrm>
            <a:off x="287338" y="423863"/>
            <a:ext cx="8569325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70C0"/>
                </a:solidFill>
              </a:rPr>
              <a:t>男：当我见人们无序地匆匆横穿马路的时候，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0070C0"/>
                </a:solidFill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</a:rPr>
              <a:t>心里便幽幽地想到家乡的潺潺小溪，想</a:t>
            </a:r>
            <a:endParaRPr lang="en-US" altLang="zh-CN" b="1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0070C0"/>
                </a:solidFill>
              </a:rPr>
              <a:t>       </a:t>
            </a:r>
            <a:r>
              <a:rPr lang="zh-CN" altLang="en-US" b="1" dirty="0">
                <a:solidFill>
                  <a:srgbClr val="0070C0"/>
                </a:solidFill>
              </a:rPr>
              <a:t>到山里人走搭石的情景：</a:t>
            </a:r>
            <a:endParaRPr lang="zh-CN" altLang="en-US" b="1" dirty="0">
              <a:solidFill>
                <a:srgbClr val="0070C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endParaRPr lang="en-US" altLang="zh-CN"/>
          </a:p>
          <a:p>
            <a:pPr marL="0" lvl="0" indent="0"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女：每当上工、下工，一行人走搭石的时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候，动作是那么协调有序！前面的抬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起脚，后面的紧跟上去，踏踏的声音，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像轻快的音乐；清波漾漾，人影绰绰，</a:t>
            </a:r>
            <a:endParaRPr lang="en-US" altLang="zh-CN" b="1">
              <a:solidFill>
                <a:srgbClr val="FF0000"/>
              </a:solidFill>
            </a:endParaRPr>
          </a:p>
          <a:p>
            <a:pPr marL="0" lvl="0" indent="0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</a:rPr>
              <a:t>给人画一般的美感。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-26987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8" name="图片 2"/>
          <p:cNvPicPr>
            <a:picLocks noChangeAspect="1"/>
          </p:cNvPicPr>
          <p:nvPr/>
        </p:nvPicPr>
        <p:blipFill>
          <a:blip r:embed="rId2"/>
          <a:srcRect t="31799"/>
          <a:stretch>
            <a:fillRect/>
          </a:stretch>
        </p:blipFill>
        <p:spPr>
          <a:xfrm>
            <a:off x="0" y="3429000"/>
            <a:ext cx="9144000" cy="350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矩形 4"/>
          <p:cNvSpPr/>
          <p:nvPr/>
        </p:nvSpPr>
        <p:spPr>
          <a:xfrm>
            <a:off x="-180975" y="377825"/>
            <a:ext cx="8569325" cy="3540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endParaRPr lang="en-US" altLang="zh-CN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/>
              <a:t>               每当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、</a:t>
            </a:r>
            <a:r>
              <a:rPr lang="zh-CN" altLang="en-US" b="1" u="sng" dirty="0"/>
              <a:t>        </a:t>
            </a:r>
            <a:r>
              <a:rPr lang="zh-CN" altLang="en-US" b="1" dirty="0"/>
              <a:t>，</a:t>
            </a:r>
            <a:r>
              <a:rPr lang="zh-CN" altLang="en-US" b="1" u="sng" dirty="0"/>
              <a:t>        </a:t>
            </a:r>
            <a:r>
              <a:rPr lang="zh-CN" altLang="en-US" b="1" dirty="0"/>
              <a:t>走搭石的时</a:t>
            </a:r>
            <a:endParaRPr lang="en-US" altLang="zh-CN" b="1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/>
              <a:t>       </a:t>
            </a:r>
            <a:r>
              <a:rPr lang="zh-CN" altLang="en-US" b="1" dirty="0"/>
              <a:t>候，动作是那么</a:t>
            </a:r>
            <a:r>
              <a:rPr lang="zh-CN" altLang="en-US" b="1" u="sng" dirty="0"/>
              <a:t>               </a:t>
            </a:r>
            <a:r>
              <a:rPr lang="zh-CN" altLang="en-US" b="1" dirty="0"/>
              <a:t>！前面的</a:t>
            </a:r>
            <a:r>
              <a:rPr lang="zh-CN" altLang="en-US" b="1" u="sng" dirty="0"/>
              <a:t>        </a:t>
            </a:r>
            <a:r>
              <a:rPr lang="zh-CN" altLang="en-US" b="1" dirty="0"/>
              <a:t>，</a:t>
            </a:r>
            <a:endParaRPr lang="en-US" altLang="zh-CN" b="1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/>
              <a:t>       </a:t>
            </a:r>
            <a:r>
              <a:rPr lang="zh-CN" altLang="en-US" b="1" dirty="0"/>
              <a:t>后面的</a:t>
            </a:r>
            <a:r>
              <a:rPr lang="zh-CN" altLang="en-US" b="1" u="sng" dirty="0"/>
              <a:t>            </a:t>
            </a:r>
            <a:r>
              <a:rPr lang="zh-CN" altLang="en-US" b="1" dirty="0"/>
              <a:t>，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的声音，像</a:t>
            </a:r>
            <a:r>
              <a:rPr lang="zh-CN" altLang="en-US" b="1" u="sng" dirty="0"/>
              <a:t>         </a:t>
            </a:r>
            <a:r>
              <a:rPr lang="zh-CN" altLang="en-US" b="1" dirty="0"/>
              <a:t>；</a:t>
            </a:r>
            <a:r>
              <a:rPr lang="zh-CN" altLang="en-US" b="1" u="sng" dirty="0"/>
              <a:t>              </a:t>
            </a:r>
            <a:r>
              <a:rPr lang="en-US" altLang="zh-CN" b="1" u="sng"/>
              <a:t>                       </a:t>
            </a:r>
            <a:endParaRPr lang="en-US" altLang="zh-CN" b="1" u="sng"/>
          </a:p>
          <a:p>
            <a:pPr marL="0" lv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b="1"/>
              <a:t>       </a:t>
            </a:r>
            <a:r>
              <a:rPr lang="en-US" altLang="zh-CN" b="1" u="sng"/>
              <a:t>           </a:t>
            </a:r>
            <a:r>
              <a:rPr lang="zh-CN" altLang="en-US" b="1" dirty="0"/>
              <a:t>，</a:t>
            </a:r>
            <a:r>
              <a:rPr lang="zh-CN" altLang="en-US" b="1" u="sng" dirty="0"/>
              <a:t>          </a:t>
            </a:r>
            <a:r>
              <a:rPr lang="zh-CN" altLang="en-US" b="1" dirty="0"/>
              <a:t>，给人</a:t>
            </a:r>
            <a:r>
              <a:rPr lang="zh-CN" altLang="en-US" b="1" u="sng" dirty="0"/>
              <a:t>              </a:t>
            </a:r>
            <a:r>
              <a:rPr lang="zh-CN" altLang="en-US" b="1" dirty="0"/>
              <a:t>的美感。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1"/>
          <p:cNvSpPr/>
          <p:nvPr/>
        </p:nvSpPr>
        <p:spPr>
          <a:xfrm>
            <a:off x="827088" y="404813"/>
            <a:ext cx="7705725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73355" lvl="0" indent="-173355" algn="just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自学提示，批注阅读：</a:t>
            </a:r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latin typeface="Times New Roman" panose="02020603050405020304" pitchFamily="18" charset="0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）默读课文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搭石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r>
              <a:rPr lang="zh-CN" altLang="en-US" sz="3600" b="1" dirty="0">
                <a:latin typeface="宋体" panose="02010600030101010101" pitchFamily="2" charset="-122"/>
              </a:rPr>
              <a:t>和主题读写中的</a:t>
            </a:r>
            <a:r>
              <a:rPr lang="en-US" altLang="zh-CN" sz="3600" b="1">
                <a:latin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</a:rPr>
              <a:t>写作</a:t>
            </a:r>
            <a:r>
              <a:rPr lang="en-US" altLang="zh-CN" sz="3600" b="1">
                <a:latin typeface="Times New Roman" panose="02020603050405020304" pitchFamily="18" charset="0"/>
              </a:rPr>
              <a:t>&lt;</a:t>
            </a:r>
            <a:r>
              <a:rPr lang="zh-CN" altLang="en-US" sz="3600" b="1" dirty="0">
                <a:latin typeface="宋体" panose="02010600030101010101" pitchFamily="2" charset="-122"/>
              </a:rPr>
              <a:t>搭石</a:t>
            </a:r>
            <a:r>
              <a:rPr lang="en-US" altLang="zh-CN" sz="3600" b="1">
                <a:latin typeface="Times New Roman" panose="02020603050405020304" pitchFamily="18" charset="0"/>
              </a:rPr>
              <a:t>&gt;</a:t>
            </a:r>
            <a:r>
              <a:rPr lang="zh-CN" altLang="en-US" sz="3600" b="1" dirty="0">
                <a:latin typeface="宋体" panose="02010600030101010101" pitchFamily="2" charset="-122"/>
              </a:rPr>
              <a:t>的前前后后</a:t>
            </a:r>
            <a:r>
              <a:rPr lang="en-US" altLang="zh-CN" sz="3600" b="1">
                <a:latin typeface="宋体" panose="02010600030101010101" pitchFamily="2" charset="-122"/>
              </a:rPr>
              <a:t>》</a:t>
            </a:r>
            <a:endParaRPr lang="en-US" altLang="zh-CN" sz="3600" b="1">
              <a:latin typeface="宋体" panose="02010600030101010101" pitchFamily="2" charset="-122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）什么叫搭石？画出两篇课文中的句子。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endParaRPr lang="zh-CN" altLang="en-US" sz="3600" dirty="0">
              <a:latin typeface="Times New Roman" panose="02020603050405020304" pitchFamily="18" charset="0"/>
            </a:endParaRPr>
          </a:p>
          <a:p>
            <a:pPr marL="173355" lvl="0" indent="-173355" algn="just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600" b="1">
                <a:solidFill>
                  <a:srgbClr val="00206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3600" b="1" dirty="0">
                <a:solidFill>
                  <a:srgbClr val="002060"/>
                </a:solidFill>
                <a:latin typeface="宋体" panose="02010600030101010101" pitchFamily="2" charset="-122"/>
              </a:rPr>
              <a:t>）比一比，两篇课文中写的搭石有什么不同？</a:t>
            </a:r>
            <a:endParaRPr lang="zh-CN" altLang="en-US" sz="3600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矩形 2"/>
          <p:cNvSpPr/>
          <p:nvPr/>
        </p:nvSpPr>
        <p:spPr>
          <a:xfrm>
            <a:off x="269875" y="539750"/>
            <a:ext cx="8604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搭石，构成了家乡的一道风景。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939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矩形 2"/>
          <p:cNvSpPr/>
          <p:nvPr/>
        </p:nvSpPr>
        <p:spPr>
          <a:xfrm>
            <a:off x="-33337" y="-122237"/>
            <a:ext cx="8604250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宋体" panose="02010600030101010101" pitchFamily="2" charset="-122"/>
              </a:rPr>
              <a:t>一排排搭石，任人走，任人踏，它们联结着故乡的小路，也联结乡亲们美好的情感。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矩形 2"/>
          <p:cNvSpPr/>
          <p:nvPr/>
        </p:nvSpPr>
        <p:spPr>
          <a:xfrm>
            <a:off x="-180975" y="-19050"/>
            <a:ext cx="860425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噢，搭石上有新意，搭石上有美，搭石上有情。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44" name="矩形 1"/>
          <p:cNvSpPr/>
          <p:nvPr/>
        </p:nvSpPr>
        <p:spPr>
          <a:xfrm>
            <a:off x="395288" y="765175"/>
            <a:ext cx="8353425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假如遇上老人来搭石，年轻人总要伏下身子背老人过去，人们把这看成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理所当然</a:t>
            </a:r>
            <a:r>
              <a:rPr lang="zh-CN" altLang="en-US" sz="4400" b="1" dirty="0">
                <a:latin typeface="楷体_GB2312" pitchFamily="1" charset="-122"/>
              </a:rPr>
              <a:t>的事。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3452813" y="6467475"/>
            <a:ext cx="955675" cy="98425"/>
          </a:xfrm>
          <a:custGeom>
            <a:avLst/>
            <a:gdLst>
              <a:gd name="connsiteX0" fmla="*/ 0 w 955343"/>
              <a:gd name="connsiteY0" fmla="*/ 1858 h 98196"/>
              <a:gd name="connsiteX1" fmla="*/ 109182 w 955343"/>
              <a:gd name="connsiteY1" fmla="*/ 42801 h 98196"/>
              <a:gd name="connsiteX2" fmla="*/ 136477 w 955343"/>
              <a:gd name="connsiteY2" fmla="*/ 1858 h 98196"/>
              <a:gd name="connsiteX3" fmla="*/ 286603 w 955343"/>
              <a:gd name="connsiteY3" fmla="*/ 42801 h 98196"/>
              <a:gd name="connsiteX4" fmla="*/ 327546 w 955343"/>
              <a:gd name="connsiteY4" fmla="*/ 15506 h 98196"/>
              <a:gd name="connsiteX5" fmla="*/ 423080 w 955343"/>
              <a:gd name="connsiteY5" fmla="*/ 56449 h 98196"/>
              <a:gd name="connsiteX6" fmla="*/ 464023 w 955343"/>
              <a:gd name="connsiteY6" fmla="*/ 70097 h 98196"/>
              <a:gd name="connsiteX7" fmla="*/ 532262 w 955343"/>
              <a:gd name="connsiteY7" fmla="*/ 56449 h 98196"/>
              <a:gd name="connsiteX8" fmla="*/ 545910 w 955343"/>
              <a:gd name="connsiteY8" fmla="*/ 15506 h 98196"/>
              <a:gd name="connsiteX9" fmla="*/ 586853 w 955343"/>
              <a:gd name="connsiteY9" fmla="*/ 42801 h 98196"/>
              <a:gd name="connsiteX10" fmla="*/ 627797 w 955343"/>
              <a:gd name="connsiteY10" fmla="*/ 56449 h 98196"/>
              <a:gd name="connsiteX11" fmla="*/ 709683 w 955343"/>
              <a:gd name="connsiteY11" fmla="*/ 42801 h 98196"/>
              <a:gd name="connsiteX12" fmla="*/ 723331 w 955343"/>
              <a:gd name="connsiteY12" fmla="*/ 1858 h 98196"/>
              <a:gd name="connsiteX13" fmla="*/ 791570 w 955343"/>
              <a:gd name="connsiteY13" fmla="*/ 15506 h 98196"/>
              <a:gd name="connsiteX14" fmla="*/ 928047 w 955343"/>
              <a:gd name="connsiteY14" fmla="*/ 83744 h 98196"/>
              <a:gd name="connsiteX15" fmla="*/ 955343 w 955343"/>
              <a:gd name="connsiteY15" fmla="*/ 15506 h 98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55343" h="98196">
                <a:moveTo>
                  <a:pt x="0" y="1858"/>
                </a:moveTo>
                <a:cubicBezTo>
                  <a:pt x="38972" y="33036"/>
                  <a:pt x="60605" y="81662"/>
                  <a:pt x="109182" y="42801"/>
                </a:cubicBezTo>
                <a:cubicBezTo>
                  <a:pt x="121990" y="32555"/>
                  <a:pt x="127379" y="15506"/>
                  <a:pt x="136477" y="1858"/>
                </a:cubicBezTo>
                <a:cubicBezTo>
                  <a:pt x="259616" y="32642"/>
                  <a:pt x="210070" y="17290"/>
                  <a:pt x="286603" y="42801"/>
                </a:cubicBezTo>
                <a:cubicBezTo>
                  <a:pt x="300251" y="33703"/>
                  <a:pt x="311308" y="17826"/>
                  <a:pt x="327546" y="15506"/>
                </a:cubicBezTo>
                <a:cubicBezTo>
                  <a:pt x="371732" y="9194"/>
                  <a:pt x="389545" y="39681"/>
                  <a:pt x="423080" y="56449"/>
                </a:cubicBezTo>
                <a:cubicBezTo>
                  <a:pt x="435947" y="62883"/>
                  <a:pt x="450375" y="65548"/>
                  <a:pt x="464023" y="70097"/>
                </a:cubicBezTo>
                <a:cubicBezTo>
                  <a:pt x="486769" y="65548"/>
                  <a:pt x="512961" y="69316"/>
                  <a:pt x="532262" y="56449"/>
                </a:cubicBezTo>
                <a:cubicBezTo>
                  <a:pt x="544232" y="48469"/>
                  <a:pt x="531954" y="18995"/>
                  <a:pt x="545910" y="15506"/>
                </a:cubicBezTo>
                <a:cubicBezTo>
                  <a:pt x="561823" y="11528"/>
                  <a:pt x="572182" y="35466"/>
                  <a:pt x="586853" y="42801"/>
                </a:cubicBezTo>
                <a:cubicBezTo>
                  <a:pt x="599720" y="49235"/>
                  <a:pt x="614149" y="51900"/>
                  <a:pt x="627797" y="56449"/>
                </a:cubicBezTo>
                <a:cubicBezTo>
                  <a:pt x="655092" y="51900"/>
                  <a:pt x="685657" y="56530"/>
                  <a:pt x="709683" y="42801"/>
                </a:cubicBezTo>
                <a:cubicBezTo>
                  <a:pt x="722173" y="35664"/>
                  <a:pt x="709683" y="6407"/>
                  <a:pt x="723331" y="1858"/>
                </a:cubicBezTo>
                <a:cubicBezTo>
                  <a:pt x="745337" y="-5477"/>
                  <a:pt x="768824" y="10957"/>
                  <a:pt x="791570" y="15506"/>
                </a:cubicBezTo>
                <a:cubicBezTo>
                  <a:pt x="861511" y="120416"/>
                  <a:pt x="813802" y="102785"/>
                  <a:pt x="928047" y="83744"/>
                </a:cubicBezTo>
                <a:cubicBezTo>
                  <a:pt x="944912" y="33151"/>
                  <a:pt x="935261" y="55668"/>
                  <a:pt x="955343" y="15506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9725" y="404813"/>
            <a:ext cx="8137525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88900" marR="0" lvl="0" indent="-889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8900" marR="0" lvl="0" indent="-889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8900" marR="0" lvl="0" indent="-889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助人对于我来说，生命的意义在于设身处地替人着想，忧他人之忧，乐他人之乐。                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88900" marR="0" lvl="0" indent="-8890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（美国  爱因斯坦）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相知无远近，万里尚为邻。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   ——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（唐 张九龄）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2469" name="矩形 2"/>
          <p:cNvSpPr/>
          <p:nvPr/>
        </p:nvSpPr>
        <p:spPr>
          <a:xfrm>
            <a:off x="971550" y="404813"/>
            <a:ext cx="7345363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年轻人能这样助人为乐，那是因为他知道这样一句名言：</a:t>
            </a:r>
            <a:endParaRPr lang="zh-CN" altLang="en-US" sz="1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3490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1" name="矩形 1"/>
          <p:cNvSpPr/>
          <p:nvPr/>
        </p:nvSpPr>
        <p:spPr>
          <a:xfrm>
            <a:off x="395288" y="765175"/>
            <a:ext cx="8353425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假如遇上老人来搭石，年轻人总要伏下身子背老人过去，人们把这看成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理所当然</a:t>
            </a:r>
            <a:r>
              <a:rPr lang="zh-CN" altLang="en-US" sz="4400" b="1" dirty="0">
                <a:latin typeface="楷体_GB2312" pitchFamily="1" charset="-122"/>
              </a:rPr>
              <a:t>的事。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63492" name="矩形 2"/>
          <p:cNvSpPr/>
          <p:nvPr/>
        </p:nvSpPr>
        <p:spPr>
          <a:xfrm>
            <a:off x="1223963" y="5989638"/>
            <a:ext cx="6696075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sz="1800" dirty="0">
                <a:latin typeface="宋体" panose="02010600030101010101" pitchFamily="2" charset="-122"/>
              </a:rPr>
              <a:t>把助人之美、尊老之美印在我们的心里，化作我们的朗读：</a:t>
            </a:r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451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5" name="矩形 1"/>
          <p:cNvSpPr/>
          <p:nvPr/>
        </p:nvSpPr>
        <p:spPr>
          <a:xfrm>
            <a:off x="395288" y="765175"/>
            <a:ext cx="8353425" cy="2122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假如</a:t>
            </a:r>
            <a:r>
              <a:rPr lang="zh-CN" altLang="en-US" sz="4400" b="1" dirty="0">
                <a:latin typeface="楷体_GB2312" pitchFamily="1" charset="-122"/>
              </a:rPr>
              <a:t>遇上老人来搭石，年轻人总要伏下身子背老人过去，人们把这看成</a:t>
            </a:r>
            <a:r>
              <a:rPr lang="zh-CN" altLang="en-US" sz="4400" b="1" dirty="0">
                <a:solidFill>
                  <a:srgbClr val="FF0000"/>
                </a:solidFill>
                <a:latin typeface="楷体_GB2312" pitchFamily="1" charset="-122"/>
              </a:rPr>
              <a:t>理所当然</a:t>
            </a:r>
            <a:r>
              <a:rPr lang="zh-CN" altLang="en-US" sz="4400" b="1" dirty="0">
                <a:latin typeface="楷体_GB2312" pitchFamily="1" charset="-122"/>
              </a:rPr>
              <a:t>的事。</a:t>
            </a:r>
            <a:endParaRPr lang="zh-CN" altLang="en-US" sz="4400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288" y="3487738"/>
            <a:ext cx="8353425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sz="4400" b="1" dirty="0">
                <a:latin typeface="楷体_GB2312" pitchFamily="1" charset="-122"/>
              </a:rPr>
              <a:t>     假如遇上</a:t>
            </a:r>
            <a:r>
              <a:rPr lang="zh-CN" altLang="en-US" sz="4400" b="1" u="sng" dirty="0">
                <a:solidFill>
                  <a:srgbClr val="FF0000"/>
                </a:solidFill>
                <a:latin typeface="楷体_GB2312" pitchFamily="1" charset="-122"/>
              </a:rPr>
              <a:t>       </a:t>
            </a:r>
            <a:r>
              <a:rPr lang="zh-CN" altLang="en-US" sz="4400" b="1" dirty="0">
                <a:latin typeface="楷体_GB2312" pitchFamily="1" charset="-122"/>
              </a:rPr>
              <a:t>来搭石，年轻人总要</a:t>
            </a:r>
            <a:r>
              <a:rPr lang="zh-CN" altLang="en-US" sz="4400" b="1" u="sng" dirty="0">
                <a:solidFill>
                  <a:srgbClr val="FF0000"/>
                </a:solidFill>
                <a:latin typeface="楷体_GB2312" pitchFamily="1" charset="-122"/>
              </a:rPr>
              <a:t>           </a:t>
            </a:r>
            <a:r>
              <a:rPr lang="zh-CN" altLang="en-US" sz="4400" b="1" dirty="0">
                <a:latin typeface="楷体_GB2312" pitchFamily="1" charset="-122"/>
              </a:rPr>
              <a:t>，人们把这看成理所当然的事。</a:t>
            </a:r>
            <a:endParaRPr lang="zh-CN" altLang="en-US" sz="4400" b="1" dirty="0">
              <a:latin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553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5539" name="矩形 1"/>
          <p:cNvSpPr/>
          <p:nvPr/>
        </p:nvSpPr>
        <p:spPr>
          <a:xfrm>
            <a:off x="736600" y="620713"/>
            <a:ext cx="7343775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en-US" altLang="zh-CN" sz="3600"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</a:rPr>
              <a:t>写作</a:t>
            </a:r>
            <a:r>
              <a:rPr lang="en-US" altLang="zh-CN" sz="3600">
                <a:latin typeface="宋体" panose="02010600030101010101" pitchFamily="2" charset="-122"/>
              </a:rPr>
              <a:t>&lt;</a:t>
            </a:r>
            <a:r>
              <a:rPr lang="zh-CN" altLang="en-US" sz="3600" dirty="0">
                <a:latin typeface="宋体" panose="02010600030101010101" pitchFamily="2" charset="-122"/>
              </a:rPr>
              <a:t>搭石</a:t>
            </a:r>
            <a:r>
              <a:rPr lang="en-US" altLang="zh-CN" sz="3600">
                <a:latin typeface="宋体" panose="02010600030101010101" pitchFamily="2" charset="-122"/>
              </a:rPr>
              <a:t>&gt;</a:t>
            </a:r>
            <a:r>
              <a:rPr lang="zh-CN" altLang="en-US" sz="3600" dirty="0">
                <a:latin typeface="宋体" panose="02010600030101010101" pitchFamily="2" charset="-122"/>
              </a:rPr>
              <a:t>前前后后</a:t>
            </a:r>
            <a:r>
              <a:rPr lang="en-US" altLang="zh-CN" sz="3600">
                <a:latin typeface="宋体" panose="02010600030101010101" pitchFamily="2" charset="-122"/>
              </a:rPr>
              <a:t>》</a:t>
            </a:r>
            <a:r>
              <a:rPr lang="zh-CN" altLang="en-US" sz="4800" dirty="0">
                <a:latin typeface="宋体" panose="02010600030101010101" pitchFamily="2" charset="-122"/>
              </a:rPr>
              <a:t>：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endParaRPr lang="en-US" altLang="zh-CN" sz="4800"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en-US" altLang="zh-CN" sz="4800">
                <a:latin typeface="宋体" panose="02010600030101010101" pitchFamily="2" charset="-122"/>
              </a:rPr>
              <a:t>    </a:t>
            </a:r>
            <a:r>
              <a:rPr lang="zh-CN" altLang="en-US" sz="4800" b="1" dirty="0">
                <a:latin typeface="宋体" panose="02010600030101010101" pitchFamily="2" charset="-122"/>
              </a:rPr>
              <a:t>年轻人背老人，大人抱娃娃，在记忆里，他们如留在水中的倒影。</a:t>
            </a:r>
            <a:endParaRPr lang="zh-CN" altLang="en-US" sz="4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2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3" name="矩形 2"/>
          <p:cNvSpPr/>
          <p:nvPr/>
        </p:nvSpPr>
        <p:spPr>
          <a:xfrm>
            <a:off x="269875" y="539750"/>
            <a:ext cx="86042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搭石，构成了家乡的一道风景。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矩形 2"/>
          <p:cNvSpPr/>
          <p:nvPr/>
        </p:nvSpPr>
        <p:spPr>
          <a:xfrm>
            <a:off x="-33337" y="-122237"/>
            <a:ext cx="8604250" cy="3724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    </a:t>
            </a:r>
            <a:r>
              <a:rPr lang="zh-CN" altLang="en-US" sz="4000" b="1" dirty="0">
                <a:latin typeface="宋体" panose="02010600030101010101" pitchFamily="2" charset="-122"/>
              </a:rPr>
              <a:t>一排排搭石，任人走，任人踏，它们联结着故乡的小路，也联结乡亲们美好的情感。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8" descr="图片155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57563"/>
            <a:ext cx="9144000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5"/>
          <p:cNvSpPr txBox="1"/>
          <p:nvPr/>
        </p:nvSpPr>
        <p:spPr>
          <a:xfrm>
            <a:off x="0" y="42863"/>
            <a:ext cx="9144000" cy="628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endParaRPr lang="zh-CN" altLang="en-US" sz="32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172" name="Line 9"/>
          <p:cNvSpPr/>
          <p:nvPr/>
        </p:nvSpPr>
        <p:spPr>
          <a:xfrm flipH="1">
            <a:off x="4211638" y="3284538"/>
            <a:ext cx="576262" cy="2592387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3" name="Line 10"/>
          <p:cNvSpPr/>
          <p:nvPr/>
        </p:nvSpPr>
        <p:spPr>
          <a:xfrm>
            <a:off x="4787900" y="3284538"/>
            <a:ext cx="71438" cy="2736850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4" name="Line 11"/>
          <p:cNvSpPr/>
          <p:nvPr/>
        </p:nvSpPr>
        <p:spPr>
          <a:xfrm>
            <a:off x="4787900" y="3284538"/>
            <a:ext cx="647700" cy="2665412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5" name="Line 12"/>
          <p:cNvSpPr/>
          <p:nvPr/>
        </p:nvSpPr>
        <p:spPr>
          <a:xfrm>
            <a:off x="4787900" y="3284538"/>
            <a:ext cx="1150938" cy="2592387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6" name="Line 13"/>
          <p:cNvSpPr/>
          <p:nvPr/>
        </p:nvSpPr>
        <p:spPr>
          <a:xfrm>
            <a:off x="4787900" y="3284538"/>
            <a:ext cx="1512888" cy="2303462"/>
          </a:xfrm>
          <a:prstGeom prst="line">
            <a:avLst/>
          </a:prstGeom>
          <a:ln w="57150" cap="flat" cmpd="sng">
            <a:solidFill>
              <a:srgbClr val="CC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7177" name="Text Box 14"/>
          <p:cNvSpPr txBox="1"/>
          <p:nvPr/>
        </p:nvSpPr>
        <p:spPr>
          <a:xfrm>
            <a:off x="0" y="0"/>
            <a:ext cx="9144000" cy="33883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师：</a:t>
            </a:r>
            <a:r>
              <a:rPr lang="en-US" altLang="x-none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x-none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年年雨季过后，秋风将至之时，人们为了不涉凉水，在每一个跨溪水里摆上一排方石，这就叫“</a:t>
            </a:r>
            <a:r>
              <a:rPr lang="en-US" altLang="x-none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搭石</a:t>
            </a:r>
            <a:r>
              <a:rPr lang="en-US" altLang="x-none" sz="28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en-US" altLang="x-none" sz="28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生：进入秋天，天气变凉，家乡的人们会根据水的深浅，从河的两岸找来一些平整方正的石头，按照二尺左右的间隔，在小溪里横着摆上一排，让人们从上面踏过，这就是</a:t>
            </a:r>
            <a:r>
              <a:rPr lang="zh-CN" altLang="en-US" sz="2800" b="1" dirty="0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搭石</a:t>
            </a:r>
            <a:r>
              <a:rPr lang="zh-CN" altLang="en-US" sz="3600" b="1" dirty="0">
                <a:latin typeface="楷体_GB2312" pitchFamily="1" charset="-122"/>
                <a:ea typeface="楷体_GB2312" pitchFamily="1" charset="-122"/>
              </a:rPr>
              <a:t>。</a:t>
            </a:r>
            <a:endParaRPr lang="zh-CN" altLang="en-US" sz="3600" b="1" dirty="0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7178" name="灯片编号占位符 9"/>
          <p:cNvSpPr txBox="1">
            <a:spLocks noGrp="1"/>
          </p:cNvSpPr>
          <p:nvPr/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eaLnBrk="1" hangingPunct="1"/>
            <a:fld id="{9A0DB2DC-4C9A-4742-B13C-FB6460FD3503}" type="slidenum">
              <a:rPr lang="en-US" altLang="x-none" sz="1400" b="0" dirty="0">
                <a:latin typeface="Comic Sans MS" panose="030F0702030302020204" pitchFamily="66" charset="0"/>
                <a:ea typeface="宋体" panose="02010600030101010101" pitchFamily="2" charset="-122"/>
              </a:rPr>
            </a:fld>
            <a:endParaRPr lang="en-US" altLang="x-none" sz="1400" b="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9" name="页脚占位符 10"/>
          <p:cNvSpPr txBox="1">
            <a:spLocks noGrp="1"/>
          </p:cNvSpPr>
          <p:nvPr/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ctr" eaLnBrk="1" hangingPunct="1"/>
            <a:endParaRPr lang="en-US" altLang="x-none" sz="1400" b="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80" name="矩形 11"/>
          <p:cNvSpPr/>
          <p:nvPr/>
        </p:nvSpPr>
        <p:spPr>
          <a:xfrm>
            <a:off x="4359275" y="3375025"/>
            <a:ext cx="4254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x-none" sz="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endParaRPr lang="zh-CN" altLang="en-US" sz="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矩形 12"/>
          <p:cNvSpPr/>
          <p:nvPr/>
        </p:nvSpPr>
        <p:spPr>
          <a:xfrm>
            <a:off x="4511675" y="3527425"/>
            <a:ext cx="425450" cy="1079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x-none" sz="1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http://www.lspjy.com</a:t>
            </a:r>
            <a:endParaRPr lang="zh-CN" altLang="en-US" sz="1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49275"/>
            <a:ext cx="9144000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8611" name="矩形 2"/>
          <p:cNvSpPr/>
          <p:nvPr/>
        </p:nvSpPr>
        <p:spPr>
          <a:xfrm>
            <a:off x="-180975" y="-19050"/>
            <a:ext cx="8604250" cy="1876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33500" lvl="0" indent="-1333500" algn="just">
              <a:spcBef>
                <a:spcPct val="0"/>
              </a:spcBef>
              <a:buNone/>
            </a:pPr>
            <a:endParaRPr lang="en-US" altLang="zh-CN" sz="4000">
              <a:latin typeface="宋体" panose="02010600030101010101" pitchFamily="2" charset="-122"/>
            </a:endParaRPr>
          </a:p>
          <a:p>
            <a:pPr marL="1333500" lvl="0" indent="-1333500" algn="just">
              <a:spcBef>
                <a:spcPct val="0"/>
              </a:spcBef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   噢，搭石上有新意，搭石上有美，搭石上有情。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矩形 1"/>
          <p:cNvSpPr/>
          <p:nvPr/>
        </p:nvSpPr>
        <p:spPr>
          <a:xfrm>
            <a:off x="323850" y="-93662"/>
            <a:ext cx="8820150" cy="892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</a:t>
            </a:r>
            <a:r>
              <a:rPr lang="zh-CN" altLang="en-US" sz="2000" dirty="0">
                <a:latin typeface="宋体" panose="02010600030101010101" pitchFamily="2" charset="-122"/>
              </a:rPr>
              <a:t>乡亲们默默奉献、一心为他人着想的生活传统，乡亲们相亲相爱、友好互助的美好情感，如水中的倒影清晰可见。正如李华的诗：</a:t>
            </a:r>
            <a:endParaRPr lang="zh-CN" altLang="en-US" sz="2000" dirty="0">
              <a:latin typeface="Times New Roman" panose="02020603050405020304" pitchFamily="18" charset="0"/>
            </a:endParaRPr>
          </a:p>
        </p:txBody>
      </p:sp>
      <p:sp>
        <p:nvSpPr>
          <p:cNvPr id="69636" name="矩形 2"/>
          <p:cNvSpPr/>
          <p:nvPr/>
        </p:nvSpPr>
        <p:spPr>
          <a:xfrm>
            <a:off x="1331913" y="855663"/>
            <a:ext cx="7627937" cy="600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爱心是风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吹遍每个角落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;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爱心是云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点缀整片天空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;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爱心是雨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滋润大地万物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;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爱心是树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遮挡炽热夏阳。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爱心是风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</a:rPr>
              <a:t>卷来浓密的云</a:t>
            </a:r>
            <a:r>
              <a:rPr lang="en-US" altLang="zh-CN" b="1">
                <a:solidFill>
                  <a:srgbClr val="002060"/>
                </a:solidFill>
                <a:latin typeface="Times New Roman" panose="02020603050405020304" pitchFamily="18" charset="0"/>
              </a:rPr>
              <a:t>;</a:t>
            </a:r>
            <a:endParaRPr lang="zh-CN" altLang="en-US" b="1" dirty="0">
              <a:solidFill>
                <a:srgbClr val="002060"/>
              </a:solidFill>
              <a:latin typeface="Times New Roman" panose="02020603050405020304" pitchFamily="18" charset="0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爱心是云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</a:rPr>
              <a:t>化作及时的雨</a:t>
            </a:r>
            <a:r>
              <a:rPr lang="en-US" altLang="zh-CN" b="1">
                <a:solidFill>
                  <a:srgbClr val="002060"/>
                </a:solidFill>
                <a:latin typeface="宋体" panose="02010600030101010101" pitchFamily="2" charset="-122"/>
              </a:rPr>
              <a:t>; </a:t>
            </a:r>
            <a:endParaRPr lang="zh-CN" altLang="en-US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爱心是雨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</a:rPr>
              <a:t>滋润久旱的树</a:t>
            </a:r>
            <a:r>
              <a:rPr lang="en-US" altLang="zh-CN" b="1">
                <a:solidFill>
                  <a:srgbClr val="002060"/>
                </a:solidFill>
                <a:latin typeface="宋体" panose="02010600030101010101" pitchFamily="2" charset="-122"/>
              </a:rPr>
              <a:t>; </a:t>
            </a:r>
            <a:endParaRPr lang="zh-CN" altLang="en-US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爱心是树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</a:rPr>
              <a:t>为你撑起绿阴。</a:t>
            </a:r>
            <a:endParaRPr lang="zh-CN" altLang="en-US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爱心是光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002060"/>
                </a:solidFill>
                <a:latin typeface="宋体" panose="02010600030101010101" pitchFamily="2" charset="-122"/>
              </a:rPr>
              <a:t>照溶寒冬的雪</a:t>
            </a:r>
            <a:r>
              <a:rPr lang="en-US" altLang="zh-CN" b="1">
                <a:solidFill>
                  <a:srgbClr val="002060"/>
                </a:solidFill>
                <a:latin typeface="宋体" panose="02010600030101010101" pitchFamily="2" charset="-122"/>
              </a:rPr>
              <a:t>;</a:t>
            </a:r>
            <a:endParaRPr lang="zh-CN" altLang="en-US" b="1" dirty="0">
              <a:solidFill>
                <a:srgbClr val="00206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爱心是雪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滋润土地的水</a:t>
            </a:r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</a:rPr>
              <a:t>; 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爱心是水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形成无边的海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</a:rPr>
              <a:t>; 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88900" lvl="0" indent="-88900" algn="just">
              <a:spcBef>
                <a:spcPct val="0"/>
              </a:spcBef>
              <a:buNone/>
            </a:pPr>
            <a:r>
              <a:rPr lang="zh-CN" altLang="en-US" dirty="0">
                <a:latin typeface="宋体" panose="02010600030101010101" pitchFamily="2" charset="-122"/>
              </a:rPr>
              <a:t>    爱心是海</a:t>
            </a:r>
            <a:r>
              <a:rPr lang="en-US" altLang="zh-CN">
                <a:latin typeface="Times New Roman" panose="02020603050405020304" pitchFamily="18" charset="0"/>
              </a:rPr>
              <a:t>, 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包容一切过错。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1"/>
          <p:cNvSpPr/>
          <p:nvPr/>
        </p:nvSpPr>
        <p:spPr>
          <a:xfrm>
            <a:off x="395288" y="1052513"/>
            <a:ext cx="8424862" cy="4068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），从河的两岸找来一些平整方正的石头，按照二尺左右的间隔，在小溪里横着摆上一排，让人们从上面踏过，这就是搭石。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1095375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水的深浅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1"/>
          <p:cNvSpPr/>
          <p:nvPr/>
        </p:nvSpPr>
        <p:spPr>
          <a:xfrm>
            <a:off x="395288" y="1052513"/>
            <a:ext cx="8424862" cy="4068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），从（         ）找来一些平整方正的石头，按照二尺左右的间隔，在小溪里横着摆上一排，让人们从上面踏过，这就是搭石。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1095375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水的深浅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713" y="1873250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河的两岸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21_04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rcRect t="13651" b="690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"/>
          <p:cNvSpPr/>
          <p:nvPr/>
        </p:nvSpPr>
        <p:spPr>
          <a:xfrm>
            <a:off x="395288" y="1052513"/>
            <a:ext cx="8424862" cy="4068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55600" lvl="0" indent="0" eaLnBrk="1" hangingPunct="1">
              <a:lnSpc>
                <a:spcPts val="6200"/>
              </a:lnSpc>
              <a:spcBef>
                <a:spcPct val="0"/>
              </a:spcBef>
              <a:buNone/>
            </a:pPr>
            <a:r>
              <a:rPr lang="zh-CN" altLang="en-US" sz="4000" dirty="0">
                <a:latin typeface="宋体" panose="02010600030101010101" pitchFamily="2" charset="-122"/>
              </a:rPr>
              <a:t>     家乡的人们根据（        ），从（         ）找来一些（        ）的石头，按照二尺左右的间隔，在小溪里横着摆上一排，让人们从上面踏过，这就是搭石。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40425" y="1095375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水的深浅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63713" y="1873250"/>
            <a:ext cx="24479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河的两岸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450" y="2689225"/>
            <a:ext cx="24415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平整方正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4625</Words>
  <Application>WPS 演示</Application>
  <PresentationFormat>在屏幕上显示</PresentationFormat>
  <Paragraphs>300</Paragraphs>
  <Slides>61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61</vt:i4>
      </vt:variant>
    </vt:vector>
  </HeadingPairs>
  <TitlesOfParts>
    <vt:vector size="72" baseType="lpstr">
      <vt:lpstr>Arial</vt:lpstr>
      <vt:lpstr>宋体</vt:lpstr>
      <vt:lpstr>Wingdings</vt:lpstr>
      <vt:lpstr>黑体</vt:lpstr>
      <vt:lpstr>Times New Roman</vt:lpstr>
      <vt:lpstr>楷体_GB2312</vt:lpstr>
      <vt:lpstr>微软雅黑</vt:lpstr>
      <vt:lpstr>Calibri</vt:lpstr>
      <vt:lpstr>新宋体</vt:lpstr>
      <vt:lpstr>Comic Sans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邢淑红</dc:creator>
  <cp:lastModifiedBy>Administrator</cp:lastModifiedBy>
  <cp:revision>55</cp:revision>
  <dcterms:created xsi:type="dcterms:W3CDTF">2012-06-06T01:30:00Z</dcterms:created>
  <dcterms:modified xsi:type="dcterms:W3CDTF">2016-11-08T07:23:10Z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