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523" r:id="rId2"/>
    <p:sldId id="1012" r:id="rId3"/>
    <p:sldId id="1003" r:id="rId4"/>
    <p:sldId id="1013" r:id="rId5"/>
    <p:sldId id="1038" r:id="rId6"/>
    <p:sldId id="1039" r:id="rId7"/>
    <p:sldId id="1015" r:id="rId8"/>
    <p:sldId id="1021" r:id="rId9"/>
    <p:sldId id="1028" r:id="rId10"/>
    <p:sldId id="1029" r:id="rId11"/>
    <p:sldId id="1022" r:id="rId12"/>
    <p:sldId id="1023" r:id="rId13"/>
    <p:sldId id="1024" r:id="rId14"/>
    <p:sldId id="1017" r:id="rId15"/>
    <p:sldId id="1018" r:id="rId16"/>
    <p:sldId id="1025" r:id="rId17"/>
    <p:sldId id="1030" r:id="rId18"/>
    <p:sldId id="1031" r:id="rId19"/>
    <p:sldId id="1032" r:id="rId20"/>
    <p:sldId id="1033" r:id="rId21"/>
    <p:sldId id="1034" r:id="rId22"/>
    <p:sldId id="1035" r:id="rId23"/>
    <p:sldId id="1019" r:id="rId24"/>
    <p:sldId id="1037" r:id="rId25"/>
    <p:sldId id="1026" r:id="rId26"/>
    <p:sldId id="1040" r:id="rId27"/>
    <p:sldId id="1041" r:id="rId28"/>
    <p:sldId id="1042" r:id="rId29"/>
    <p:sldId id="1043" r:id="rId30"/>
    <p:sldId id="1044" r:id="rId31"/>
    <p:sldId id="1045" r:id="rId32"/>
    <p:sldId id="1046" r:id="rId33"/>
    <p:sldId id="1047" r:id="rId34"/>
  </p:sldIdLst>
  <p:sldSz cx="9144000" cy="5143500" type="screen16x9"/>
  <p:notesSz cx="6858000" cy="9144000"/>
  <p:embeddedFontLst>
    <p:embeddedFont>
      <p:font typeface="Franklin Gothic Medium" pitchFamily="34" charset="0"/>
      <p:regular r:id="rId37"/>
      <p:italic r:id="rId38"/>
    </p:embeddedFont>
    <p:embeddedFont>
      <p:font typeface="隶书" charset="-122"/>
      <p:regular r:id="rId39"/>
    </p:embeddedFont>
    <p:embeddedFont>
      <p:font typeface="Franklin Gothic Book" charset="0"/>
      <p:regular r:id="rId40"/>
      <p:italic r:id="rId41"/>
    </p:embeddedFont>
    <p:embeddedFont>
      <p:font typeface="华文楷体" charset="-122"/>
      <p:regular r:id="rId42"/>
    </p:embeddedFont>
    <p:embeddedFont>
      <p:font typeface="Wingdings 2" pitchFamily="18" charset="2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黑体" pitchFamily="49" charset="-122"/>
      <p:regular r:id="rId48"/>
    </p:embeddedFont>
    <p:embeddedFont>
      <p:font typeface="汉语拼音" charset="0"/>
      <p:regular r:id="rId49"/>
    </p:embeddedFont>
    <p:embeddedFont>
      <p:font typeface="楷体" pitchFamily="49" charset="-122"/>
      <p:regular r:id="rId50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FF"/>
    <a:srgbClr val="0000FF"/>
    <a:srgbClr val="FF0000"/>
    <a:srgbClr val="0066FF"/>
    <a:srgbClr val="A38302"/>
    <a:srgbClr val="FEFCDE"/>
    <a:srgbClr val="00B05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66" d="100"/>
          <a:sy n="66" d="100"/>
        </p:scale>
        <p:origin x="-1542" y="-6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D35CAE-2171-4640-B20A-5291E59B16AD}" type="datetimeFigureOut">
              <a:rPr lang="zh-CN" altLang="en-US"/>
              <a:pPr>
                <a:defRPr/>
              </a:pPr>
              <a:t>2020/2/7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06D81FB-170C-4F75-9875-44E5EED53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9113474-5D21-458E-87D3-633F84663E85}" type="datetimeFigureOut">
              <a:rPr lang="zh-CN" altLang="en-US"/>
              <a:pPr>
                <a:defRPr/>
              </a:pPr>
              <a:t>2020/2/7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A646C8D-A9B4-4593-BE46-8968E6FAD4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84CF31-4F73-48D0-957A-8616899DB08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C22706-9561-4C36-ADBD-56B1DF4E72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5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9D54B1D-8E3F-4843-85B7-E7F6005BB5B2}" type="slidenum">
              <a:rPr lang="zh-CN" altLang="en-US" sz="1200">
                <a:latin typeface="Calibri" pitchFamily="34" charset="0"/>
              </a:rPr>
              <a:pPr algn="r"/>
              <a:t>27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3D6C4C-396B-4F71-A32C-DB19F74920C9}" type="slidenum">
              <a:rPr lang="zh-CN" altLang="en-US" sz="1200">
                <a:latin typeface="Calibri" pitchFamily="34" charset="0"/>
              </a:rPr>
              <a:pPr algn="r"/>
              <a:t>28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1953D-E874-4B50-ADF6-367EB8EA0778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6163"/>
            <a:ext cx="758825" cy="1841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5B8DA-FB4C-4E8E-BB15-F47A98A1A1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71A5A-1CC3-47C6-8C5A-765AEB9072EC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A21CA-4061-4EB9-9E90-F9FC643B8C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3E85-227A-45A0-93D8-FED29F9C829E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D2A93-57F5-4F93-A903-3C2FD594D4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63D8-2384-4217-B644-37ECAD8A9151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6163"/>
            <a:ext cx="758825" cy="1841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3F42E-FA5A-4F9B-B684-CFC7B50299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31768-4A42-4C7D-B217-D487E4DC0A45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5FBA4-C644-4284-8E62-5643F2B249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BF2AE-EFB7-452E-B7D5-87D937604A08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FAC08-9875-42B2-8401-C7E6D1B29F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EEA42-A1EB-48BC-97BC-8FA84C8238C4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7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56601-3CAE-4ED3-981C-3C61D0FB3E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4D976-E6D6-49B8-AF77-DD11A772C171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8B4F9-2CF8-4524-8DC8-8E95FC5612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E331C-113E-4292-A536-2B95E725A7A2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0CC4C-C36E-4A9C-AE98-1F9F5AEB40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1B94E-26DB-4A4A-B629-7C4FDD8D7260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5A6A-9051-4C86-833E-CE4FF7108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8DF35-AEE4-455C-B37B-792CEDF34354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EE4E-1530-44B5-B27E-10E5F2B718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165225"/>
            <a:ext cx="868680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7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fld id="{C0DC056A-97F9-43F0-9B45-C4AFEC8AC85C}" type="datetimeFigureOut">
              <a:rPr lang="en-US" altLang="zh-CN"/>
              <a:pPr>
                <a:defRPr/>
              </a:pPr>
              <a:t>2/7/2020</a:t>
            </a:fld>
            <a:endParaRPr lang="en-US" altLang="zh-CN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7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0"/>
            <a:ext cx="762000" cy="1841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fld id="{D1F08120-B385-40B8-B18F-9EEA0A0201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>
              <a:latin typeface="Franklin Gothic Book"/>
            </a:endParaRPr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575" y="77788"/>
            <a:ext cx="16208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13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人物描写一组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  <p:sldLayoutId id="2147483711" r:id="rId31"/>
    <p:sldLayoutId id="2147483712" r:id="rId32"/>
    <p:sldLayoutId id="2147483713" r:id="rId33"/>
    <p:sldLayoutId id="2147483714" r:id="rId34"/>
    <p:sldLayoutId id="2147483715" r:id="rId35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43042" y="85723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13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人物描写一组</a:t>
            </a:r>
          </a:p>
        </p:txBody>
      </p:sp>
      <p:sp>
        <p:nvSpPr>
          <p:cNvPr id="39943" name="TextBox 2"/>
          <p:cNvSpPr txBox="1">
            <a:spLocks noChangeArrowheads="1"/>
          </p:cNvSpPr>
          <p:nvPr/>
        </p:nvSpPr>
        <p:spPr bwMode="auto">
          <a:xfrm>
            <a:off x="34925" y="111125"/>
            <a:ext cx="15700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latin typeface="Franklin Gothic Book"/>
              </a:rPr>
              <a:t>语文    五年级    下册</a:t>
            </a:r>
          </a:p>
        </p:txBody>
      </p:sp>
      <p:sp>
        <p:nvSpPr>
          <p:cNvPr id="39944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2071670" y="1785932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714625"/>
            <a:ext cx="23780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3" y="1714500"/>
            <a:ext cx="8572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c.</a:t>
            </a:r>
            <a:r>
              <a:rPr lang="zh-CN" altLang="en-US" sz="3600">
                <a:latin typeface="宋体" charset="-122"/>
              </a:rPr>
              <a:t>语言描写要反映人物的个性特点，要符合人物的年龄、身份、经历等方面的特点，这样才能使人物形象鲜明。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6563" y="1482725"/>
            <a:ext cx="7985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小嘎子在家里跟人摔跤，一向仗着手疾眼快，从不单凭力气，自然不跟他一叉一搂。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14438" y="3500438"/>
            <a:ext cx="642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心理描写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30250" y="1231900"/>
            <a:ext cx="77549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俩人把“枪”和“鞭”放在门墩上，各自虎势儿一站，公鸡打架似的对起阵来。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57313" y="3429000"/>
            <a:ext cx="6500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动作描写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1214438"/>
            <a:ext cx="84296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起初，小嘎子精神抖擞，欺负对手傻大黑粗，动转不灵，围着他猴儿似的蹦来蹦去，总想使巧招，下冷绊子，仿佛很占了上风。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3071813"/>
            <a:ext cx="8429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心理活动、神态、动作描写。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928688"/>
            <a:ext cx="8786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心理描写就是对人物内心的思想活动进行描写。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8" y="2143125"/>
            <a:ext cx="8786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它能表现人物丰富而复杂的思想感情。可以让文章更生动、更充实。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500438"/>
            <a:ext cx="8786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心理描写要求抓住人物的特征，使心理描写符合人物的身份、地位、性格等。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1571625"/>
            <a:ext cx="7858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可是小胖墩儿也是个摔跤的惯手，塌着腰，合了裆，鼓着眼珠子，不露一点儿破绽。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    两个人走马灯似的转了三四圈，终于三抓两挠，揪在了一起。这一来，小嘎子可上了当：小胖墩儿膀大腰粗，一身牛劲儿，任你怎样推拉拽顶，硬是扳不动他。小嘎子已有些沉不住气，刚想用脚腕子去钩他的腿，不料反给他把脚别住了。小胖墩儿趁势往旁里一推，咕咚一声，小嘎子摔了个仰面朝天</a:t>
            </a:r>
            <a:r>
              <a:rPr lang="zh-CN" altLang="en-US" sz="3600">
                <a:latin typeface="宋体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描写人物富有特征性的动作，以表现人物的性格、品质、身份等的写作手法，叫做动作描写。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5" y="2428875"/>
            <a:ext cx="85010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动作描写同样要求生动、具体、细致。要完整地描绘每一动作的前因和后果，表现动作发生、发展乃至结束的过程，使读者获得如临其境，如见其人的印象</a:t>
            </a:r>
            <a:r>
              <a:rPr lang="zh-CN" altLang="en-US" sz="3600">
                <a:latin typeface="宋体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77882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    “是吗？”小胖墩儿（    ）起来了。立刻（   ）后两步，一（    ）身（   ）了单褂儿，（   ）着腰说</a:t>
            </a:r>
            <a:r>
              <a:rPr lang="en-US" altLang="zh-CN" sz="3200">
                <a:latin typeface="宋体" charset="-122"/>
              </a:rPr>
              <a:t>……</a:t>
            </a:r>
            <a:r>
              <a:rPr lang="zh-CN" altLang="en-US" sz="3200">
                <a:latin typeface="宋体" charset="-122"/>
              </a:rPr>
              <a:t>两人把“枪”和“鞭”（   ）在门墩上，各自虎势儿一（   ）</a:t>
            </a:r>
            <a:r>
              <a:rPr lang="en-US" altLang="zh-CN" sz="3200">
                <a:latin typeface="宋体" charset="-122"/>
              </a:rPr>
              <a:t>……</a:t>
            </a:r>
            <a:r>
              <a:rPr lang="zh-CN" altLang="en-US" sz="3200">
                <a:latin typeface="宋体" charset="-122"/>
              </a:rPr>
              <a:t>（    ）着他猴儿似地（           ）</a:t>
            </a:r>
            <a:r>
              <a:rPr lang="en-US" altLang="zh-CN" sz="3200">
                <a:latin typeface="宋体" charset="-122"/>
              </a:rPr>
              <a:t>……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了解写法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625" y="1165225"/>
            <a:ext cx="8572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跳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171450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退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87900" y="171450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闪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15125" y="171450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脱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86025" y="20891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90738" y="26733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0063" y="31432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站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86063" y="31432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围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500" y="3714750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</a:rPr>
              <a:t>蹦来蹦去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    小嘎子在家里跟人摔跤，一向仗着手疾眼快，从不单凭力气，自然不跟他一叉一搂。</a:t>
            </a:r>
            <a:r>
              <a:rPr lang="en-US" altLang="zh-CN" sz="3200">
                <a:latin typeface="宋体" charset="-122"/>
              </a:rPr>
              <a:t>……</a:t>
            </a:r>
            <a:r>
              <a:rPr lang="zh-CN" altLang="en-US" sz="3200">
                <a:latin typeface="宋体" charset="-122"/>
              </a:rPr>
              <a:t>起初，小嘎子抖擞精神，欺负对手傻大黑粗，动转不灵</a:t>
            </a:r>
            <a:r>
              <a:rPr lang="en-US" altLang="zh-CN" sz="3200">
                <a:latin typeface="宋体" charset="-122"/>
              </a:rPr>
              <a:t>……</a:t>
            </a:r>
            <a:r>
              <a:rPr lang="zh-CN" altLang="en-US" sz="3200">
                <a:latin typeface="宋体" charset="-122"/>
              </a:rPr>
              <a:t>小嘎子已有些沉不住气，刚想用脚腕子去</a:t>
            </a:r>
            <a:r>
              <a:rPr lang="zh-CN" altLang="en-US" sz="3200">
                <a:solidFill>
                  <a:srgbClr val="FF0000"/>
                </a:solidFill>
                <a:latin typeface="宋体" charset="-122"/>
              </a:rPr>
              <a:t>钩</a:t>
            </a:r>
            <a:r>
              <a:rPr lang="zh-CN" altLang="en-US" sz="3200">
                <a:latin typeface="宋体" charset="-122"/>
              </a:rPr>
              <a:t>他的腿</a:t>
            </a:r>
            <a:r>
              <a:rPr lang="en-US" altLang="zh-CN" sz="3200">
                <a:latin typeface="宋体" charset="-122"/>
              </a:rPr>
              <a:t>……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了解写法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1214438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小兵张嘎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简介：</a:t>
            </a:r>
            <a:endParaRPr lang="en-US" altLang="zh-CN" sz="3600">
              <a:latin typeface="宋体" charset="-122"/>
            </a:endParaRPr>
          </a:p>
          <a:p>
            <a:r>
              <a:rPr lang="en-US" altLang="zh-CN" sz="3600">
                <a:latin typeface="宋体" charset="-122"/>
              </a:rPr>
              <a:t>    《</a:t>
            </a:r>
            <a:r>
              <a:rPr lang="zh-CN" altLang="en-US" sz="3600">
                <a:latin typeface="宋体" charset="-122"/>
              </a:rPr>
              <a:t>小兵张嘎</a:t>
            </a:r>
            <a:r>
              <a:rPr lang="en-US" altLang="zh-CN" sz="3600">
                <a:latin typeface="宋体" charset="-122"/>
              </a:rPr>
              <a:t>》1961</a:t>
            </a:r>
            <a:r>
              <a:rPr lang="zh-CN" altLang="en-US" sz="3600">
                <a:latin typeface="宋体" charset="-122"/>
              </a:rPr>
              <a:t>年底发表，讲述了抗日小英雄张嘎与敌人斗智斗勇的故事。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1785938"/>
            <a:ext cx="31083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起初，小嘎子抖擞精神，欺负对手傻大黑粗，动转不灵，围着他猴儿似的蹦来蹦去，总想使巧招，下冷绊子，仿佛很占了上风。可是小胖墩儿也是个摔跤的惯手，塌着腰，合着裆，鼓着眼珠子，不露一点儿破绽。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了解写法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    “要不</a:t>
            </a:r>
            <a:r>
              <a:rPr lang="en-US" altLang="zh-CN" sz="3200">
                <a:latin typeface="宋体" charset="-122"/>
              </a:rPr>
              <a:t>――</a:t>
            </a:r>
            <a:r>
              <a:rPr lang="zh-CN" altLang="en-US" sz="3200">
                <a:latin typeface="宋体" charset="-122"/>
              </a:rPr>
              <a:t>摔跤。”“是吗？”小胖墩儿跳起来了。立刻退后两步，一闪身脱了单褂儿，叉着腰说，“来吧，是一叉一搂的，还是随</a:t>
            </a:r>
            <a:r>
              <a:rPr lang="zh-CN" altLang="en-US" sz="3200">
                <a:solidFill>
                  <a:srgbClr val="FF00FF"/>
                </a:solidFill>
                <a:latin typeface="宋体" charset="-122"/>
              </a:rPr>
              <a:t>便</a:t>
            </a:r>
            <a:r>
              <a:rPr lang="zh-CN" altLang="en-US" sz="3200">
                <a:latin typeface="宋体" charset="-122"/>
              </a:rPr>
              <a:t>摔？”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了解写法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214438"/>
            <a:ext cx="85010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    </a:t>
            </a:r>
            <a:r>
              <a:rPr lang="en-US" altLang="zh-CN" sz="3200">
                <a:latin typeface="宋体" charset="-122"/>
              </a:rPr>
              <a:t>……</a:t>
            </a:r>
            <a:r>
              <a:rPr lang="zh-CN" altLang="en-US" sz="3200">
                <a:latin typeface="宋体" charset="-122"/>
              </a:rPr>
              <a:t>各自虎势儿一站，公鸡鹐架似的对起阵来。起初，小嘎子精神抖擞，围着胖墩儿猴儿似的蹦来蹦去。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2938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了解写法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143000"/>
            <a:ext cx="8643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  （    ）的小嘎子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" y="2000250"/>
            <a:ext cx="8643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小嘎子：聪明、活泼、顽皮、灵活等等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3643313"/>
            <a:ext cx="8643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小胖墩儿：沉稳、憨厚、老实等等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5" y="2857500"/>
            <a:ext cx="8643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（    ）的小胖墩儿</a:t>
            </a:r>
          </a:p>
        </p:txBody>
      </p:sp>
      <p:sp>
        <p:nvSpPr>
          <p:cNvPr id="65541" name="Text Box 7"/>
          <p:cNvSpPr txBox="1">
            <a:spLocks noChangeArrowheads="1"/>
          </p:cNvSpPr>
          <p:nvPr/>
        </p:nvSpPr>
        <p:spPr bwMode="auto">
          <a:xfrm>
            <a:off x="395288" y="484188"/>
            <a:ext cx="32400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143000"/>
            <a:ext cx="8643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在课文中，作者塑造了两个特点鲜明、天真可爱的人物。小嘎子活泼，调皮，小胖墩儿沉稳，憨厚。谁能回忆一下，作者刻画这两个人物形象是用了什么方法呢？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3500438"/>
            <a:ext cx="8643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</a:rPr>
              <a:t>语言、动作、神态描写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428750"/>
            <a:ext cx="87868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latin typeface="Franklin Gothic Book"/>
              </a:rPr>
              <a:t>        小嘎子：争强好胜、机敏、富有心计</a:t>
            </a:r>
            <a:endParaRPr lang="en-US" altLang="zh-CN" sz="3600">
              <a:latin typeface="Franklin Gothic Book"/>
            </a:endParaRPr>
          </a:p>
          <a:p>
            <a:pPr algn="ctr"/>
            <a:endParaRPr lang="en-US" altLang="zh-CN" sz="3600">
              <a:latin typeface="Franklin Gothic Book"/>
            </a:endParaRPr>
          </a:p>
          <a:p>
            <a:r>
              <a:rPr lang="zh-CN" altLang="en-US" sz="3600">
                <a:latin typeface="Franklin Gothic Book"/>
              </a:rPr>
              <a:t>摔跤  语言 心理 动作</a:t>
            </a:r>
            <a:endParaRPr lang="en-US" altLang="zh-CN" sz="3600">
              <a:latin typeface="Franklin Gothic Book"/>
            </a:endParaRPr>
          </a:p>
          <a:p>
            <a:pPr algn="ctr"/>
            <a:endParaRPr lang="en-US" altLang="zh-CN" sz="3600">
              <a:latin typeface="Franklin Gothic Book"/>
            </a:endParaRPr>
          </a:p>
          <a:p>
            <a:r>
              <a:rPr lang="en-US" altLang="zh-CN" sz="3600">
                <a:latin typeface="Franklin Gothic Book"/>
              </a:rPr>
              <a:t>         </a:t>
            </a:r>
            <a:r>
              <a:rPr lang="zh-CN" altLang="en-US" sz="3600">
                <a:latin typeface="Franklin Gothic Book"/>
              </a:rPr>
              <a:t>小胖墩儿：沉稳、憨厚老实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1214438"/>
            <a:ext cx="32416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121443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285875"/>
            <a:ext cx="32400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作者简介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750" y="1071563"/>
            <a:ext cx="8501063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400">
                <a:latin typeface="宋体" charset="-122"/>
              </a:rPr>
              <a:t>舒庆春（</a:t>
            </a:r>
            <a:r>
              <a:rPr lang="en-US" altLang="zh-CN" sz="3400">
                <a:latin typeface="宋体" charset="-122"/>
              </a:rPr>
              <a:t>1899</a:t>
            </a:r>
            <a:r>
              <a:rPr lang="zh-CN" altLang="en-US" sz="3400">
                <a:latin typeface="宋体" charset="-122"/>
              </a:rPr>
              <a:t>年</a:t>
            </a:r>
            <a:r>
              <a:rPr lang="en-US" altLang="zh-CN" sz="3400">
                <a:latin typeface="宋体" charset="-122"/>
              </a:rPr>
              <a:t>2</a:t>
            </a:r>
            <a:r>
              <a:rPr lang="zh-CN" altLang="en-US" sz="3400">
                <a:latin typeface="宋体" charset="-122"/>
              </a:rPr>
              <a:t>月</a:t>
            </a:r>
            <a:r>
              <a:rPr lang="en-US" altLang="zh-CN" sz="3400">
                <a:latin typeface="宋体" charset="-122"/>
              </a:rPr>
              <a:t>3</a:t>
            </a:r>
            <a:r>
              <a:rPr lang="zh-CN" altLang="en-US" sz="3400">
                <a:latin typeface="宋体" charset="-122"/>
              </a:rPr>
              <a:t>日－</a:t>
            </a:r>
            <a:r>
              <a:rPr lang="en-US" altLang="zh-CN" sz="3400">
                <a:latin typeface="宋体" charset="-122"/>
              </a:rPr>
              <a:t>1966</a:t>
            </a:r>
            <a:r>
              <a:rPr lang="zh-CN" altLang="en-US" sz="3400">
                <a:latin typeface="宋体" charset="-122"/>
              </a:rPr>
              <a:t>年</a:t>
            </a:r>
            <a:r>
              <a:rPr lang="en-US" altLang="zh-CN" sz="3400">
                <a:latin typeface="宋体" charset="-122"/>
              </a:rPr>
              <a:t>8</a:t>
            </a:r>
            <a:r>
              <a:rPr lang="zh-CN" altLang="en-US" sz="3400">
                <a:latin typeface="宋体" charset="-122"/>
              </a:rPr>
              <a:t>月</a:t>
            </a:r>
            <a:r>
              <a:rPr lang="en-US" altLang="zh-CN" sz="3400">
                <a:latin typeface="宋体" charset="-122"/>
              </a:rPr>
              <a:t>24</a:t>
            </a:r>
            <a:r>
              <a:rPr lang="zh-CN" altLang="en-US" sz="3400">
                <a:latin typeface="宋体" charset="-122"/>
              </a:rPr>
              <a:t>日），字舍予，笔名老舍。本名舒庆春，生于北京，中国现代小说家、著名作家，杰出的语言大师、人民艺术家。著有长篇小说</a:t>
            </a:r>
            <a:r>
              <a:rPr lang="en-US" altLang="zh-CN" sz="3400">
                <a:latin typeface="宋体" charset="-122"/>
              </a:rPr>
              <a:t>《</a:t>
            </a:r>
            <a:r>
              <a:rPr lang="zh-CN" altLang="en-US" sz="3400">
                <a:latin typeface="宋体" charset="-122"/>
              </a:rPr>
              <a:t>猫城记</a:t>
            </a:r>
            <a:r>
              <a:rPr lang="en-US" altLang="zh-CN" sz="3400">
                <a:latin typeface="宋体" charset="-122"/>
              </a:rPr>
              <a:t>》《</a:t>
            </a:r>
            <a:r>
              <a:rPr lang="zh-CN" altLang="en-US" sz="3400">
                <a:latin typeface="宋体" charset="-122"/>
              </a:rPr>
              <a:t>牛天赐传</a:t>
            </a:r>
            <a:r>
              <a:rPr lang="en-US" altLang="zh-CN" sz="3400">
                <a:latin typeface="宋体" charset="-122"/>
              </a:rPr>
              <a:t>》《</a:t>
            </a:r>
            <a:r>
              <a:rPr lang="zh-CN" altLang="en-US" sz="3400">
                <a:latin typeface="宋体" charset="-122"/>
              </a:rPr>
              <a:t>骆驼祥子</a:t>
            </a:r>
            <a:r>
              <a:rPr lang="en-US" altLang="zh-CN" sz="3400">
                <a:latin typeface="宋体" charset="-122"/>
              </a:rPr>
              <a:t>》</a:t>
            </a:r>
            <a:r>
              <a:rPr lang="zh-CN" altLang="en-US" sz="3400">
                <a:latin typeface="宋体" charset="-122"/>
              </a:rPr>
              <a:t>等，短篇小说</a:t>
            </a:r>
            <a:r>
              <a:rPr lang="en-US" altLang="zh-CN" sz="3400">
                <a:latin typeface="宋体" charset="-122"/>
              </a:rPr>
              <a:t>《</a:t>
            </a:r>
            <a:r>
              <a:rPr lang="zh-CN" altLang="en-US" sz="3400">
                <a:latin typeface="宋体" charset="-122"/>
              </a:rPr>
              <a:t>赶集</a:t>
            </a:r>
            <a:r>
              <a:rPr lang="en-US" altLang="zh-CN" sz="3400">
                <a:latin typeface="宋体" charset="-122"/>
              </a:rPr>
              <a:t>》</a:t>
            </a:r>
            <a:r>
              <a:rPr lang="zh-CN" altLang="en-US" sz="3400">
                <a:latin typeface="宋体" charset="-122"/>
              </a:rPr>
              <a:t>等。老舍的文学语言通俗简易，朴实无华，幽默诙谐，具有较强的北京韵味。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整体感知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750" y="2428875"/>
            <a:ext cx="1285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铸成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1857375"/>
            <a:ext cx="1357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Franklin Gothic Book"/>
                <a:ea typeface="华文楷体" charset="-122"/>
              </a:rPr>
              <a:t>zhù</a:t>
            </a:r>
            <a:endParaRPr lang="zh-CN" altLang="en-US" sz="3600">
              <a:latin typeface="Franklin Gothic Book"/>
              <a:ea typeface="华文楷体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00250" y="2428875"/>
            <a:ext cx="1357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颧骨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14500" y="1857375"/>
            <a:ext cx="1357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Franklin Gothic Book"/>
                <a:ea typeface="华文楷体" charset="-122"/>
              </a:rPr>
              <a:t>quán</a:t>
            </a:r>
            <a:endParaRPr lang="zh-CN" altLang="en-US" sz="3600">
              <a:latin typeface="Franklin Gothic Book"/>
              <a:ea typeface="华文楷体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86188" y="2500313"/>
            <a:ext cx="1357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伤疤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43375" y="1928813"/>
            <a:ext cx="857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Franklin Gothic Book"/>
                <a:ea typeface="华文楷体" charset="-122"/>
              </a:rPr>
              <a:t>bā</a:t>
            </a:r>
            <a:endParaRPr lang="zh-CN" altLang="en-US" sz="3600">
              <a:latin typeface="Franklin Gothic Book"/>
              <a:ea typeface="华文楷体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探究形象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1071563"/>
            <a:ext cx="850106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charset="-122"/>
              </a:rPr>
              <a:t>    他的身量与筋肉都发展到年岁前边去。二十来岁，他已经很高很大，虽然肢体还没有被岁月铸成一定的格局，可是已经像个成人了</a:t>
            </a:r>
            <a:r>
              <a:rPr lang="en-US" altLang="zh-CN" sz="2800">
                <a:latin typeface="宋体" charset="-122"/>
              </a:rPr>
              <a:t>——</a:t>
            </a:r>
            <a:r>
              <a:rPr lang="zh-CN" altLang="en-US" sz="2800">
                <a:latin typeface="宋体" charset="-122"/>
              </a:rPr>
              <a:t>一个脸上身上都带出天真淘气的样子的大人。看着那高等的车夫，他计划着怎样杀进他的腰去，好更显出他的铁扇面似的胸与直硬的背；扭头看看自己的肩，多么宽，多么威严！杀好了腰，再穿上肥腿的白裤，裤脚用鸡肠子带儿系住，露出那对“出号”的大脚，是的，他无疑的可以成为最出色的车夫，傻子似的他自己笑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750" y="1071563"/>
            <a:ext cx="8501063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    徐光耀（</a:t>
            </a:r>
            <a:r>
              <a:rPr lang="en-US" altLang="zh-CN" sz="3600">
                <a:latin typeface="宋体" charset="-122"/>
              </a:rPr>
              <a:t>1925—</a:t>
            </a:r>
            <a:r>
              <a:rPr lang="zh-CN" altLang="en-US" sz="3600">
                <a:latin typeface="宋体" charset="-122"/>
              </a:rPr>
              <a:t>），笔名越风，河北雄县人，作家。著有长篇小说</a:t>
            </a:r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平原烈火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，中篇小说</a:t>
            </a:r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少小灾星</a:t>
            </a:r>
            <a:r>
              <a:rPr lang="en-US" altLang="zh-CN" sz="3600">
                <a:latin typeface="宋体" charset="-122"/>
              </a:rPr>
              <a:t>》《</a:t>
            </a:r>
            <a:r>
              <a:rPr lang="zh-CN" altLang="en-US" sz="3600">
                <a:latin typeface="宋体" charset="-122"/>
              </a:rPr>
              <a:t>四百生灵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，电影文学剧本</a:t>
            </a:r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望日莲</a:t>
            </a:r>
            <a:r>
              <a:rPr lang="en-US" altLang="zh-CN" sz="3600">
                <a:latin typeface="宋体" charset="-122"/>
              </a:rPr>
              <a:t>》《</a:t>
            </a:r>
            <a:r>
              <a:rPr lang="zh-CN" altLang="en-US" sz="3600">
                <a:latin typeface="宋体" charset="-122"/>
              </a:rPr>
              <a:t>乡亲们呐</a:t>
            </a:r>
            <a:r>
              <a:rPr lang="en-US" altLang="zh-CN" sz="3600">
                <a:latin typeface="宋体" charset="-122"/>
              </a:rPr>
              <a:t>……》《</a:t>
            </a:r>
            <a:r>
              <a:rPr lang="zh-CN" altLang="en-US" sz="3600">
                <a:latin typeface="宋体" charset="-122"/>
              </a:rPr>
              <a:t>小兵张嘎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，短篇小说集</a:t>
            </a:r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望日莲</a:t>
            </a:r>
            <a:r>
              <a:rPr lang="en-US" altLang="zh-CN" sz="3600">
                <a:latin typeface="宋体" charset="-122"/>
              </a:rPr>
              <a:t>》《</a:t>
            </a:r>
            <a:r>
              <a:rPr lang="zh-CN" altLang="en-US" sz="3600">
                <a:latin typeface="宋体" charset="-122"/>
              </a:rPr>
              <a:t>徐光耀小说选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，散文集</a:t>
            </a:r>
            <a:r>
              <a:rPr lang="en-US" altLang="zh-CN" sz="3600">
                <a:latin typeface="宋体" charset="-122"/>
              </a:rPr>
              <a:t>《</a:t>
            </a:r>
            <a:r>
              <a:rPr lang="zh-CN" altLang="en-US" sz="3600">
                <a:latin typeface="宋体" charset="-122"/>
              </a:rPr>
              <a:t>昨夜西风凋碧树</a:t>
            </a:r>
            <a:r>
              <a:rPr lang="en-US" altLang="zh-CN" sz="3600">
                <a:latin typeface="宋体" charset="-122"/>
              </a:rPr>
              <a:t>》《</a:t>
            </a:r>
            <a:r>
              <a:rPr lang="zh-CN" altLang="en-US" sz="3600">
                <a:latin typeface="宋体" charset="-122"/>
              </a:rPr>
              <a:t>忘不死的河</a:t>
            </a:r>
            <a:r>
              <a:rPr lang="en-US" altLang="zh-CN" sz="3600">
                <a:latin typeface="宋体" charset="-122"/>
              </a:rPr>
              <a:t>》</a:t>
            </a:r>
            <a:r>
              <a:rPr lang="zh-CN" altLang="en-US" sz="3600">
                <a:latin typeface="宋体" charset="-122"/>
              </a:rPr>
              <a:t>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探究形象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1071563"/>
            <a:ext cx="87153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宋体" charset="-122"/>
              </a:rPr>
              <a:t>    他没有什么模样，使他可爱的是脸上的精神。头不很大，圆眼，肉鼻子，两条眉很短很粗，头上永远剃得发亮；腮上没有多余的肉，脖子可是几乎与头一边儿粗；脸上永远红扑扑的，特别亮的是颧骨与右耳之间一块不小的疤</a:t>
            </a:r>
            <a:r>
              <a:rPr lang="en-US" altLang="zh-CN" sz="2600">
                <a:latin typeface="宋体" charset="-122"/>
              </a:rPr>
              <a:t>——</a:t>
            </a:r>
            <a:r>
              <a:rPr lang="zh-CN" altLang="en-US" sz="2600">
                <a:latin typeface="宋体" charset="-122"/>
              </a:rPr>
              <a:t>小时候在树下睡觉，被驴啃了一口。他不甚注意他的模样，他爱自己的脸正如同他爱自己的身体，都那么结实硬棒，他把脸仿佛算在四肢之内，只要硬棒就好。是的，到城里以后，他还能头朝下，倒着立半天。这样立着，他觉得，他就很像一棵树，上下没有一个地方不挺脱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探究形象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1071563"/>
            <a:ext cx="7715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    肖像描写即描绘人物的面貌特征，它包括人物的身材、容貌、服饰、打扮以及表情、仪态、风度、习惯性特点等。肖像描写能够刻画人物的性格特征，反映人物的内心世界。描写时应有一定顺序。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课堂总结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1143000"/>
            <a:ext cx="835818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Franklin Gothic Book"/>
                <a:ea typeface="华文楷体" charset="-122"/>
              </a:rPr>
              <a:t>       老舍善于写人，善于调动各种手法塑造人物。老舍是语言大师，他创造性地运用北京市民的口语，，使人一读就能感受到小说的民族风格和地方特色，老舍也说：“</a:t>
            </a:r>
            <a:r>
              <a:rPr lang="en-US" altLang="zh-CN" sz="3600">
                <a:latin typeface="Franklin Gothic Book"/>
                <a:ea typeface="华文楷体" charset="-122"/>
              </a:rPr>
              <a:t>《</a:t>
            </a:r>
            <a:r>
              <a:rPr lang="zh-CN" altLang="en-US" sz="3600">
                <a:latin typeface="Franklin Gothic Book"/>
                <a:ea typeface="华文楷体" charset="-122"/>
              </a:rPr>
              <a:t>骆驼祥子</a:t>
            </a:r>
            <a:r>
              <a:rPr lang="en-US" altLang="zh-CN" sz="3600">
                <a:latin typeface="Franklin Gothic Book"/>
                <a:ea typeface="华文楷体" charset="-122"/>
              </a:rPr>
              <a:t>》</a:t>
            </a:r>
            <a:r>
              <a:rPr lang="zh-CN" altLang="en-US" sz="3600">
                <a:latin typeface="Franklin Gothic Book"/>
                <a:ea typeface="华文楷体" charset="-122"/>
              </a:rPr>
              <a:t>可以朗读</a:t>
            </a:r>
            <a:r>
              <a:rPr lang="en-US" altLang="zh-CN" sz="3600">
                <a:latin typeface="Franklin Gothic Book"/>
                <a:ea typeface="华文楷体" charset="-122"/>
              </a:rPr>
              <a:t>,</a:t>
            </a:r>
            <a:r>
              <a:rPr lang="zh-CN" altLang="en-US" sz="3600">
                <a:latin typeface="Franklin Gothic Book"/>
                <a:ea typeface="华文楷体" charset="-122"/>
              </a:rPr>
              <a:t>他的语言是活的。”希望同学们课下阅读这部小说。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板书设计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8" y="1428750"/>
            <a:ext cx="914400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Franklin Gothic Book"/>
                <a:ea typeface="华文楷体" charset="-122"/>
              </a:rPr>
              <a:t>他像一棵挺脱的树</a:t>
            </a:r>
            <a:endParaRPr lang="en-US" altLang="zh-CN" sz="2800">
              <a:latin typeface="Franklin Gothic Book"/>
              <a:ea typeface="华文楷体" charset="-122"/>
            </a:endParaRPr>
          </a:p>
          <a:p>
            <a:pPr algn="ctr"/>
            <a:endParaRPr lang="en-US" altLang="zh-CN" sz="2800">
              <a:latin typeface="Franklin Gothic Book"/>
              <a:ea typeface="华文楷体" charset="-122"/>
            </a:endParaRPr>
          </a:p>
          <a:p>
            <a:r>
              <a:rPr lang="zh-CN" altLang="en-US" sz="2600">
                <a:latin typeface="Franklin Gothic Book"/>
                <a:ea typeface="华文楷体" charset="-122"/>
              </a:rPr>
              <a:t>祥子：体态、身段、体力、性格</a:t>
            </a:r>
            <a:r>
              <a:rPr lang="en-US" altLang="zh-CN" sz="2600">
                <a:latin typeface="Franklin Gothic Book"/>
                <a:ea typeface="华文楷体" charset="-122"/>
              </a:rPr>
              <a:t>——</a:t>
            </a:r>
            <a:r>
              <a:rPr lang="zh-CN" altLang="en-US" sz="2600">
                <a:latin typeface="Franklin Gothic Book"/>
                <a:ea typeface="华文楷体" charset="-122"/>
              </a:rPr>
              <a:t>健壮、朴实、充满生气</a:t>
            </a:r>
            <a:endParaRPr lang="en-US" altLang="zh-CN" sz="2600">
              <a:latin typeface="Franklin Gothic Book"/>
              <a:ea typeface="华文楷体" charset="-122"/>
            </a:endParaRPr>
          </a:p>
          <a:p>
            <a:endParaRPr lang="zh-CN" altLang="en-US" sz="2600">
              <a:latin typeface="Franklin Gothic Book"/>
              <a:ea typeface="华文楷体" charset="-122"/>
            </a:endParaRPr>
          </a:p>
          <a:p>
            <a:pPr algn="ctr"/>
            <a:r>
              <a:rPr lang="zh-CN" altLang="en-US" sz="2600">
                <a:latin typeface="Franklin Gothic Book"/>
                <a:ea typeface="华文楷体" charset="-122"/>
              </a:rPr>
              <a:t>老舍：人物素描</a:t>
            </a:r>
            <a:r>
              <a:rPr lang="en-US" altLang="zh-CN" sz="2600">
                <a:latin typeface="Franklin Gothic Book"/>
                <a:ea typeface="华文楷体" charset="-122"/>
              </a:rPr>
              <a:t>——</a:t>
            </a:r>
            <a:r>
              <a:rPr lang="zh-CN" altLang="en-US" sz="2600">
                <a:latin typeface="Franklin Gothic Book"/>
                <a:ea typeface="华文楷体" charset="-122"/>
              </a:rPr>
              <a:t>细腻逼真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75" y="1285875"/>
            <a:ext cx="7643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1.</a:t>
            </a:r>
            <a:r>
              <a:rPr lang="zh-CN" altLang="en-US" sz="3600">
                <a:latin typeface="宋体" charset="-122"/>
              </a:rPr>
              <a:t>学生自读课文，要求：大声流利地读课文，读准字音，读通句子。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2643188"/>
            <a:ext cx="79295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2.</a:t>
            </a:r>
            <a:r>
              <a:rPr lang="zh-CN" altLang="en-US" sz="3600">
                <a:latin typeface="宋体" charset="-122"/>
              </a:rPr>
              <a:t>自学课文生字词，可以在文中圈出来，用合适的方法来读准字音，弄懂词意。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</a:p>
        </p:txBody>
      </p:sp>
      <p:sp>
        <p:nvSpPr>
          <p:cNvPr id="46082" name="TextBox 3"/>
          <p:cNvSpPr txBox="1">
            <a:spLocks noChangeArrowheads="1"/>
          </p:cNvSpPr>
          <p:nvPr/>
        </p:nvSpPr>
        <p:spPr bwMode="auto">
          <a:xfrm>
            <a:off x="323850" y="1944688"/>
            <a:ext cx="85010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latin typeface="宋体" charset="-122"/>
              </a:rPr>
              <a:t>噶   绊   揪  铸</a:t>
            </a:r>
            <a:endParaRPr lang="en-US" altLang="zh-CN" sz="3600">
              <a:latin typeface="宋体" charset="-122"/>
            </a:endParaRPr>
          </a:p>
          <a:p>
            <a:pPr algn="ctr"/>
            <a:endParaRPr lang="en-US" altLang="zh-CN" sz="3600">
              <a:latin typeface="宋体" charset="-122"/>
            </a:endParaRPr>
          </a:p>
          <a:p>
            <a:pPr algn="ctr"/>
            <a:r>
              <a:rPr lang="zh-CN" altLang="en-US" sz="3600">
                <a:latin typeface="宋体" charset="-122"/>
              </a:rPr>
              <a:t>颧   痰   揩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719513" y="1492250"/>
            <a:ext cx="979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bàn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33700" y="2651125"/>
            <a:ext cx="10588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quán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4222750" y="2646363"/>
            <a:ext cx="7826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tán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2351088" y="1492250"/>
            <a:ext cx="10937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latin typeface="汉语拼音" charset="0"/>
              </a:rPr>
              <a:t>gǎ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5389563" y="2649538"/>
            <a:ext cx="763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kāi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943475" y="1492250"/>
            <a:ext cx="7921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jiū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5735638" y="1492250"/>
            <a:ext cx="1143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zhù</a:t>
            </a:r>
            <a:endParaRPr lang="zh-CN" altLang="en-US" sz="2800">
              <a:latin typeface="汉语拼音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7" grpId="0"/>
      <p:bldP spid="18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</a:p>
        </p:txBody>
      </p:sp>
      <p:sp>
        <p:nvSpPr>
          <p:cNvPr id="47106" name="TextBox 3"/>
          <p:cNvSpPr txBox="1">
            <a:spLocks noChangeArrowheads="1"/>
          </p:cNvSpPr>
          <p:nvPr/>
        </p:nvSpPr>
        <p:spPr bwMode="auto">
          <a:xfrm>
            <a:off x="538163" y="1779588"/>
            <a:ext cx="85010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latin typeface="宋体" charset="-122"/>
              </a:rPr>
              <a:t>跤  搂  仗  鞭  欺  挠  扳  </a:t>
            </a:r>
            <a:endParaRPr lang="en-US" altLang="zh-CN" sz="3600">
              <a:latin typeface="宋体" charset="-122"/>
            </a:endParaRPr>
          </a:p>
          <a:p>
            <a:pPr algn="ctr"/>
            <a:endParaRPr lang="en-US" altLang="zh-CN" sz="3600">
              <a:latin typeface="宋体" charset="-122"/>
            </a:endParaRPr>
          </a:p>
          <a:p>
            <a:pPr algn="ctr"/>
            <a:r>
              <a:rPr lang="zh-CN" altLang="en-US" sz="3600">
                <a:latin typeface="宋体" charset="-122"/>
              </a:rPr>
              <a:t>腕  剃  腮  疤  监  侄  喉  咙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4487863" y="1325563"/>
            <a:ext cx="979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biān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030288" y="2478088"/>
            <a:ext cx="136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wàn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2255838" y="2481263"/>
            <a:ext cx="5159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tì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3119438" y="2481263"/>
            <a:ext cx="719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sāi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4005263" y="2481263"/>
            <a:ext cx="1143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bā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1700213" y="13255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jiāo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2636838" y="1325563"/>
            <a:ext cx="711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lǒu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3348038" y="1325563"/>
            <a:ext cx="131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zhàng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4787900" y="2484438"/>
            <a:ext cx="136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jiàn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5808663" y="2486025"/>
            <a:ext cx="136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zhí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659563" y="2486025"/>
            <a:ext cx="852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hóu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7596188" y="2486025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lóng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7164388" y="1325563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bān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5422900" y="1325563"/>
            <a:ext cx="51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qī</a:t>
            </a:r>
            <a:endParaRPr lang="zh-CN" altLang="en-US" sz="2800">
              <a:latin typeface="汉语拼音" charset="0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6218238" y="13255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汉语拼音" charset="0"/>
              </a:rPr>
              <a:t>náo</a:t>
            </a:r>
            <a:endParaRPr lang="zh-CN" altLang="en-US" sz="2800">
              <a:latin typeface="汉语拼音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学习词语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1613" y="1203325"/>
            <a:ext cx="8618537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（1）公鸡鹐架：指公鸡打架时，彼此试着用尖嘴啄对方的架势。课文中是指小嘎子和小胖墩儿已做好摔跤准备，就像两只即将争斗在一起的公鸡一样。</a:t>
            </a: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精神抖擞：指表现出来的旺盛的活力。形容精神振奋。</a:t>
            </a: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）欺负：用蛮横无理的手段侵犯、压迫或侮辱。</a:t>
            </a: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）惯手：指惯于做某种事情的人。</a:t>
            </a:r>
            <a:endParaRPr lang="zh-CN" altLang="en-US" sz="24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）破绽：衣服的裂口，比喻说话做事时露出的漏洞。</a:t>
            </a: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）趁势：利用有利的形势（做某事）；就势。</a:t>
            </a:r>
          </a:p>
          <a:p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）仰面朝天：脸朝上平卧或身向后摔倒的样子。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12913" y="3389313"/>
            <a:ext cx="2428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语言描写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14375" y="1143000"/>
            <a:ext cx="802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“是吗？”小胖墩儿跳起来。立刻退后两步，一闪身脱了单褂儿，叉着腰说，“来吧，是一叉一搂的，还是随便摔？”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感受形象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1071563"/>
            <a:ext cx="800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语言描写是塑造人物形象的重要手段。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3" y="2000250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a.</a:t>
            </a:r>
            <a:r>
              <a:rPr lang="zh-CN" altLang="en-US" sz="3600">
                <a:latin typeface="宋体" charset="-122"/>
              </a:rPr>
              <a:t>语言描写能反映出人物的精神面貌，思想品质，有利于表现文章的中心思想。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3500438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b.</a:t>
            </a:r>
            <a:r>
              <a:rPr lang="zh-CN" altLang="en-US" sz="3600">
                <a:latin typeface="宋体" charset="-122"/>
              </a:rPr>
              <a:t>语言的描写与动作、神态结合起来，可以更好地刻画人物的品德、性格。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</TotalTime>
  <Words>2266</Words>
  <Application>Microsoft Office PowerPoint</Application>
  <PresentationFormat>全屏显示(16:9)</PresentationFormat>
  <Paragraphs>137</Paragraphs>
  <Slides>33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33</vt:i4>
      </vt:variant>
      <vt:variant>
        <vt:lpstr>幻灯片标题</vt:lpstr>
      </vt:variant>
      <vt:variant>
        <vt:i4>33</vt:i4>
      </vt:variant>
    </vt:vector>
  </HeadingPairs>
  <TitlesOfParts>
    <vt:vector size="78" baseType="lpstr">
      <vt:lpstr>Arial</vt:lpstr>
      <vt:lpstr>宋体</vt:lpstr>
      <vt:lpstr>Franklin Gothic Medium</vt:lpstr>
      <vt:lpstr>隶书</vt:lpstr>
      <vt:lpstr>Franklin Gothic Book</vt:lpstr>
      <vt:lpstr>华文楷体</vt:lpstr>
      <vt:lpstr>Wingdings 2</vt:lpstr>
      <vt:lpstr>Calibri</vt:lpstr>
      <vt:lpstr>黑体</vt:lpstr>
      <vt:lpstr>汉语拼音</vt:lpstr>
      <vt:lpstr>楷体</vt:lpstr>
      <vt:lpstr>+mn-ea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丁丽娟</dc:creator>
  <cp:lastModifiedBy/>
  <cp:revision>103</cp:revision>
  <dcterms:created xsi:type="dcterms:W3CDTF">2017-03-17T02:28:00Z</dcterms:created>
  <dcterms:modified xsi:type="dcterms:W3CDTF">2020-02-06T18:21:27Z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