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804" r:id="rId11"/>
    <p:sldMasterId id="2147483816" r:id="rId12"/>
    <p:sldMasterId id="2147483828" r:id="rId13"/>
    <p:sldMasterId id="2147483840" r:id="rId14"/>
    <p:sldMasterId id="2147483864" r:id="rId15"/>
    <p:sldMasterId id="2147483876" r:id="rId16"/>
  </p:sldMasterIdLst>
  <p:notesMasterIdLst>
    <p:notesMasterId r:id="rId63"/>
  </p:notesMasterIdLst>
  <p:sldIdLst>
    <p:sldId id="345" r:id="rId17"/>
    <p:sldId id="346" r:id="rId18"/>
    <p:sldId id="347" r:id="rId19"/>
    <p:sldId id="348" r:id="rId20"/>
    <p:sldId id="364" r:id="rId21"/>
    <p:sldId id="272" r:id="rId22"/>
    <p:sldId id="273" r:id="rId23"/>
    <p:sldId id="274" r:id="rId24"/>
    <p:sldId id="276" r:id="rId25"/>
    <p:sldId id="277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385" r:id="rId34"/>
    <p:sldId id="303" r:id="rId35"/>
    <p:sldId id="304" r:id="rId36"/>
    <p:sldId id="305" r:id="rId37"/>
    <p:sldId id="306" r:id="rId38"/>
    <p:sldId id="308" r:id="rId39"/>
    <p:sldId id="279" r:id="rId40"/>
    <p:sldId id="280" r:id="rId41"/>
    <p:sldId id="281" r:id="rId42"/>
    <p:sldId id="328" r:id="rId43"/>
    <p:sldId id="282" r:id="rId44"/>
    <p:sldId id="284" r:id="rId45"/>
    <p:sldId id="300" r:id="rId46"/>
    <p:sldId id="301" r:id="rId47"/>
    <p:sldId id="286" r:id="rId48"/>
    <p:sldId id="295" r:id="rId49"/>
    <p:sldId id="393" r:id="rId50"/>
    <p:sldId id="329" r:id="rId51"/>
    <p:sldId id="394" r:id="rId52"/>
    <p:sldId id="321" r:id="rId53"/>
    <p:sldId id="391" r:id="rId54"/>
    <p:sldId id="402" r:id="rId55"/>
    <p:sldId id="392" r:id="rId56"/>
    <p:sldId id="403" r:id="rId57"/>
    <p:sldId id="376" r:id="rId58"/>
    <p:sldId id="369" r:id="rId59"/>
    <p:sldId id="377" r:id="rId60"/>
    <p:sldId id="378" r:id="rId61"/>
    <p:sldId id="370" r:id="rId6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32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" Target="slides/slide1.xml"/><Relationship Id="rId18" Type="http://schemas.openxmlformats.org/officeDocument/2006/relationships/slide" Target="slides/slide2.xml"/><Relationship Id="rId19" Type="http://schemas.openxmlformats.org/officeDocument/2006/relationships/slide" Target="slides/slide3.xml"/><Relationship Id="rId63" Type="http://schemas.openxmlformats.org/officeDocument/2006/relationships/notesMaster" Target="notesMasters/notesMaster1.xml"/><Relationship Id="rId64" Type="http://schemas.openxmlformats.org/officeDocument/2006/relationships/printerSettings" Target="printerSettings/printerSettings1.bin"/><Relationship Id="rId65" Type="http://schemas.openxmlformats.org/officeDocument/2006/relationships/presProps" Target="presProps.xml"/><Relationship Id="rId66" Type="http://schemas.openxmlformats.org/officeDocument/2006/relationships/viewProps" Target="viewProps.xml"/><Relationship Id="rId67" Type="http://schemas.openxmlformats.org/officeDocument/2006/relationships/theme" Target="theme/theme1.xml"/><Relationship Id="rId68" Type="http://schemas.openxmlformats.org/officeDocument/2006/relationships/tableStyles" Target="tableStyles.xml"/><Relationship Id="rId50" Type="http://schemas.openxmlformats.org/officeDocument/2006/relationships/slide" Target="slides/slide34.xml"/><Relationship Id="rId51" Type="http://schemas.openxmlformats.org/officeDocument/2006/relationships/slide" Target="slides/slide35.xml"/><Relationship Id="rId52" Type="http://schemas.openxmlformats.org/officeDocument/2006/relationships/slide" Target="slides/slide36.xml"/><Relationship Id="rId53" Type="http://schemas.openxmlformats.org/officeDocument/2006/relationships/slide" Target="slides/slide37.xml"/><Relationship Id="rId54" Type="http://schemas.openxmlformats.org/officeDocument/2006/relationships/slide" Target="slides/slide38.xml"/><Relationship Id="rId55" Type="http://schemas.openxmlformats.org/officeDocument/2006/relationships/slide" Target="slides/slide39.xml"/><Relationship Id="rId56" Type="http://schemas.openxmlformats.org/officeDocument/2006/relationships/slide" Target="slides/slide40.xml"/><Relationship Id="rId57" Type="http://schemas.openxmlformats.org/officeDocument/2006/relationships/slide" Target="slides/slide41.xml"/><Relationship Id="rId58" Type="http://schemas.openxmlformats.org/officeDocument/2006/relationships/slide" Target="slides/slide42.xml"/><Relationship Id="rId59" Type="http://schemas.openxmlformats.org/officeDocument/2006/relationships/slide" Target="slides/slide43.xml"/><Relationship Id="rId40" Type="http://schemas.openxmlformats.org/officeDocument/2006/relationships/slide" Target="slides/slide24.xml"/><Relationship Id="rId41" Type="http://schemas.openxmlformats.org/officeDocument/2006/relationships/slide" Target="slides/slide25.xml"/><Relationship Id="rId42" Type="http://schemas.openxmlformats.org/officeDocument/2006/relationships/slide" Target="slides/slide26.xml"/><Relationship Id="rId43" Type="http://schemas.openxmlformats.org/officeDocument/2006/relationships/slide" Target="slides/slide27.xml"/><Relationship Id="rId44" Type="http://schemas.openxmlformats.org/officeDocument/2006/relationships/slide" Target="slides/slide28.xml"/><Relationship Id="rId45" Type="http://schemas.openxmlformats.org/officeDocument/2006/relationships/slide" Target="slides/slide29.xml"/><Relationship Id="rId46" Type="http://schemas.openxmlformats.org/officeDocument/2006/relationships/slide" Target="slides/slide30.xml"/><Relationship Id="rId47" Type="http://schemas.openxmlformats.org/officeDocument/2006/relationships/slide" Target="slides/slide31.xml"/><Relationship Id="rId48" Type="http://schemas.openxmlformats.org/officeDocument/2006/relationships/slide" Target="slides/slide32.xml"/><Relationship Id="rId49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30" Type="http://schemas.openxmlformats.org/officeDocument/2006/relationships/slide" Target="slides/slide14.xml"/><Relationship Id="rId31" Type="http://schemas.openxmlformats.org/officeDocument/2006/relationships/slide" Target="slides/slide15.xml"/><Relationship Id="rId32" Type="http://schemas.openxmlformats.org/officeDocument/2006/relationships/slide" Target="slides/slide16.xml"/><Relationship Id="rId33" Type="http://schemas.openxmlformats.org/officeDocument/2006/relationships/slide" Target="slides/slide17.xml"/><Relationship Id="rId34" Type="http://schemas.openxmlformats.org/officeDocument/2006/relationships/slide" Target="slides/slide18.xml"/><Relationship Id="rId35" Type="http://schemas.openxmlformats.org/officeDocument/2006/relationships/slide" Target="slides/slide19.xml"/><Relationship Id="rId36" Type="http://schemas.openxmlformats.org/officeDocument/2006/relationships/slide" Target="slides/slide20.xml"/><Relationship Id="rId37" Type="http://schemas.openxmlformats.org/officeDocument/2006/relationships/slide" Target="slides/slide21.xml"/><Relationship Id="rId38" Type="http://schemas.openxmlformats.org/officeDocument/2006/relationships/slide" Target="slides/slide22.xml"/><Relationship Id="rId39" Type="http://schemas.openxmlformats.org/officeDocument/2006/relationships/slide" Target="slides/slide23.xml"/><Relationship Id="rId20" Type="http://schemas.openxmlformats.org/officeDocument/2006/relationships/slide" Target="slides/slide4.xml"/><Relationship Id="rId21" Type="http://schemas.openxmlformats.org/officeDocument/2006/relationships/slide" Target="slides/slide5.xml"/><Relationship Id="rId22" Type="http://schemas.openxmlformats.org/officeDocument/2006/relationships/slide" Target="slides/slide6.xml"/><Relationship Id="rId23" Type="http://schemas.openxmlformats.org/officeDocument/2006/relationships/slide" Target="slides/slide7.xml"/><Relationship Id="rId24" Type="http://schemas.openxmlformats.org/officeDocument/2006/relationships/slide" Target="slides/slide8.xml"/><Relationship Id="rId25" Type="http://schemas.openxmlformats.org/officeDocument/2006/relationships/slide" Target="slides/slide9.xml"/><Relationship Id="rId26" Type="http://schemas.openxmlformats.org/officeDocument/2006/relationships/slide" Target="slides/slide10.xml"/><Relationship Id="rId27" Type="http://schemas.openxmlformats.org/officeDocument/2006/relationships/slide" Target="slides/slide11.xml"/><Relationship Id="rId28" Type="http://schemas.openxmlformats.org/officeDocument/2006/relationships/slide" Target="slides/slide12.xml"/><Relationship Id="rId29" Type="http://schemas.openxmlformats.org/officeDocument/2006/relationships/slide" Target="slides/slide13.xml"/><Relationship Id="rId60" Type="http://schemas.openxmlformats.org/officeDocument/2006/relationships/slide" Target="slides/slide44.xml"/><Relationship Id="rId61" Type="http://schemas.openxmlformats.org/officeDocument/2006/relationships/slide" Target="slides/slide45.xml"/><Relationship Id="rId62" Type="http://schemas.openxmlformats.org/officeDocument/2006/relationships/slide" Target="slides/slide46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F3A9F-B31C-4BCE-84A4-F3B53DC870FB}" type="datetimeFigureOut">
              <a:rPr lang="zh-CN" altLang="en-US" smtClean="0"/>
              <a:t>16/7/12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73E8C-36B9-4410-A1B5-56747B92E4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459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63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kumimoji="0" lang="zh-CN" altLang="en-US">
                <a:latin typeface="Arial" charset="0"/>
                <a:ea typeface="宋体" charset="0"/>
              </a:rPr>
              <a:t>老师读单词，学生进行变音。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E73E8C-36B9-4410-A1B5-56747B92E4B6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273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7.jpe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8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7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8.jpeg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573051"/>
            <a:ext cx="7772400" cy="584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667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69073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81577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98545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515887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42916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6040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8834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95682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5234673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694405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93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29865" y="1052514"/>
            <a:ext cx="677108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2" y="1052514"/>
            <a:ext cx="6029325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64406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052513"/>
            <a:ext cx="2058988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052513"/>
            <a:ext cx="6029325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62491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1491"/>
            <a:ext cx="7772400" cy="14689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64D8A1C-8E20-4CB3-B8A4-A9CABE6D3B5D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A89D263-00DB-4846-9DD9-50CB67F87D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95689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EDB395D-5CE3-45A9-9DB1-405CEB8C47CC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FA50F50-0419-477D-955C-4D1F9C2814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313069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187"/>
            <a:ext cx="7772400" cy="150071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081F1D2-4068-46FE-B909-5CC83A04EA58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7F25A13-A8AA-4157-B502-E8CB36F3ED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546447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8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8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41C1E21-5C56-47FA-AAC4-1FF9BFF9EA9F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EB928DE-4974-4144-BEDD-ACBE7085FC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72454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935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5935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72BCB62-3D8C-40CE-822F-8B0FF9768334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3A40904-BD15-4FD7-8B68-4728D08154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28465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B227395-23B8-43EE-AD6B-3BCBF8BD1307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DF82F6E-C744-4B21-8DEB-FFEB8671BF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417322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33ED49A-252B-46F2-8216-2E7C7CB57513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760B0D2-2CA1-4AC7-B0EC-2511D1BC44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980382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1" y="273058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1" y="1435100"/>
            <a:ext cx="3008313" cy="46905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995593B-414B-4547-B4AF-4FF63A2272D1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4ABE1A8-D7C3-4FFC-BFA3-38687791D5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690503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72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68"/>
            <a:ext cx="5486400" cy="8043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054B539-9C3E-4C70-8F3A-D513733F8327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E50028E-3078-4154-8C4F-1073C7F0C2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828546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1D1F1-5071-4D85-888C-5AA7C79BBE7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21888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711B7B4-0F36-4DA3-ABF3-C5920C533E47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B308133-66AA-4F5F-B0AC-F3F89915AC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602977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5169"/>
            <a:ext cx="2057400" cy="58504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5169"/>
            <a:ext cx="6019800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28BC721-22CC-469D-AC87-833F3B5B1D0F}" type="datetimeFigureOut">
              <a:rPr lang="zh-CN" altLang="en-US"/>
              <a:pPr>
                <a:defRPr/>
              </a:pPr>
              <a:t>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E7DDC32-6968-4010-A480-E3C51B742D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05825"/>
      </p:ext>
    </p:extLst>
  </p:cSld>
  <p:clrMapOvr>
    <a:masterClrMapping/>
  </p:clrMapOvr>
  <p:transition xmlns:p14="http://schemas.microsoft.com/office/powerpoint/2010/main" spd="slow" advClick="0" advTm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39638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2878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4541068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22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68047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02962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697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22733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6FED9-E118-4A4C-8AA3-172CF029723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35591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190360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56122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052513"/>
            <a:ext cx="2058988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052513"/>
            <a:ext cx="6029325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18109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4282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41242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827461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6487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48120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38509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377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B2BC1-26C4-4505-816E-9EA3D78F251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97854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2557542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720173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39113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052513"/>
            <a:ext cx="2058988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052513"/>
            <a:ext cx="6029325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73910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51D9C-FAD5-4046-87E9-157E83A07AA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28032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2CCD6-F0B0-4F75-9B35-356DE7BBE6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7108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7AD72-1BA4-444F-99FF-D6A57D0316B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90310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1DCC7-B7E5-4E63-98B2-073196DB1C6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11148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5BEF0-3C2B-42F1-8D1D-CB14A44CE69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19641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53C95-6E5B-4827-97C5-CC1D81A126E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3895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19DD4-1D80-410E-94D8-81D9BE88F51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47190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0E1E7-A6D6-40F4-B8DD-06B89BF624D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44841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7C99A-361E-47AC-9AE5-9F56E17DC28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3626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253DF-3966-40ED-8A9D-DF57682D200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3242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0988C-BD8A-4D59-B194-89BD0A2A6B9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36334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AEAD6-5F61-4494-8409-020E2DC1A6F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67499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36626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3465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8015492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87627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242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0869F-3AC2-421A-8585-F62228AF444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93580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99359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85021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3701701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2167397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41447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052513"/>
            <a:ext cx="2058988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052513"/>
            <a:ext cx="6029325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0183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8EA00-6F3D-D542-BD33-298F3388DBC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66392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611F1-15FE-254A-AE5A-28B73056CF2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47589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219B5-8358-514B-A345-740ABCEBA40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17012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052D8-27E0-5046-A5F7-37D8ED076C0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03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E80D7-0A89-41C6-A41B-4D3BFF138E8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74922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CAA61-5DE1-3F46-B399-3C5ABBEC21E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1213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19EEA-374A-DF46-9497-E82B3FF90F2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71146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66FF5-25A8-BC4F-BCEF-025FCE3BB2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15929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55867-5989-F84C-A50E-5406410C3F8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12099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B02E7-512D-AD41-A68F-9B847AAB9F0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13782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2A550-C009-ED4D-90F2-26499FE07FC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8038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1DFB-577C-2241-BD84-F1AF96BACA6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236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CF20E-4193-431C-8898-022285DCCB4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9288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B564F-8539-4EC9-A74B-0E9C9C69900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49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3183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2A4D3-D971-4A56-9821-48C66696919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0461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DF448-9E8E-463E-B782-D96A790A5FD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853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E0430-762E-4961-858F-062260D521C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5928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81832-2F67-40C7-A59F-B378831C31A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2847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2AD5F-2F86-48ED-95B7-DBEFE11B48C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762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214F1-0115-4957-9A9E-AD8A4ABAF5C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855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6725" y="134143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725" y="134143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FCE61-4CD5-4896-BDE7-20B549938F2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2032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40285-F574-4067-8750-C8CD6FACE39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8293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4D706-FC70-496C-801B-9BAD64438D3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6906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DEF-4A27-48C0-94EF-6213B983F40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923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70788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459974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7EE4A-22A1-4C51-B976-EE5574F61B6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5268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D88B4-8B69-471D-A4A0-108AC5DCDD5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2246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A6E79-D2A8-4C02-9435-AEBF8EE4595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092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348" y="276231"/>
            <a:ext cx="2058987" cy="5591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6231"/>
            <a:ext cx="6027738" cy="5591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FC602-F713-4789-98D0-F608D37EE37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509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78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3452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158213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827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0905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151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13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8276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8276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40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5022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889323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84127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6691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052513"/>
            <a:ext cx="2058988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052513"/>
            <a:ext cx="6029325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6449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573051"/>
            <a:ext cx="7772400" cy="584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66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075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70788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08349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8276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8276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6383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3751"/>
            <a:ext cx="8229600" cy="58477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27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3751"/>
            <a:ext cx="8229600" cy="58477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2408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439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3140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727214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650522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967229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49725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8631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29865" y="1052514"/>
            <a:ext cx="677108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2" y="1052514"/>
            <a:ext cx="6029325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4112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D5484-07B1-4A44-BB0B-211E91AA88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3448530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48E69-967F-47B2-9BEC-C837E28D79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8104281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2CE3D-6977-4A9A-BEF0-39FF5A8768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8272188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67A40-A31E-4AFB-B073-EEF1BF57D0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4491975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5389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0F06D-E4F4-47C2-A9C9-266D73D846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3760819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FF813-5A1F-416F-AD49-488863C08B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1690515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B22C3-0750-4EE1-8398-56D01491BA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5001579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774F8-73E2-45D9-A39D-4272CFAC3B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5183843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43C5B-CBFC-4964-877A-7F90C7790D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9450934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278B-B2DF-4C5A-B090-EFE9709926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7246920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8B13E-031A-44EE-A33C-FB6FE2A43B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8964177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BF72C-9E83-4510-908A-3AD09FC5145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962382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2DD2D-B4D5-4B06-999E-C5C3A40046D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74380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6451C-50B0-490D-B0D2-9372C987C9E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592102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80534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D7398-CBED-48F2-B09C-7EACAA7A371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572835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F3017-0867-4459-A283-573209EEC69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558200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DDFFF-B72D-4210-B266-1981B12BC9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83397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C68C8-10BB-4D75-93C7-23582A9B36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808073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3B581-19E1-4E72-9D4D-845E3E216AE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883091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06927-3516-4029-A728-91A09CB8E4F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093533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59EC4-BC8D-4B04-BA30-55C1133A034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955528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96FB4-A7E6-4269-B5FD-EEB6FCD3265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914222"/>
      </p:ext>
    </p:extLst>
  </p:cSld>
  <p:clrMapOvr>
    <a:masterClrMapping/>
  </p:clrMapOvr>
  <p:transition xmlns:p14="http://schemas.microsoft.com/office/powerpoint/2010/main" spd="med">
    <p:wheel spokes="3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819401"/>
            <a:ext cx="7391400" cy="781051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657600"/>
            <a:ext cx="7010400" cy="9906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AE586-5AB0-46F8-84B5-34E64EA319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40635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60B39-EF98-4CFC-906C-5BE5F6F571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5821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727214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83394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190D9-6BCB-499D-914C-31FE8DCDBD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97174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79413-8B85-4895-851C-8335DF448E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437478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BDE8C-EE41-4A21-B1E2-EAFB6F92B5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75807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99048-E81F-4C93-94C7-197BA38679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33961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8DA57-1F79-4339-A1A2-B295931AEA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874781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31578-CFFD-4853-B9D2-838A15D4FD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085826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22B7F-3A73-43D6-9175-7BC504B600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330373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16651-6FCC-4FC1-8998-EEC6313093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725440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8674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8674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E4881-B784-4A44-B2A5-76CE3615ED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458647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819401"/>
            <a:ext cx="7391400" cy="781051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657600"/>
            <a:ext cx="7010400" cy="9906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74A98-7DF4-42BE-B946-AE785A68CB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192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967229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9382714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D7BB2-CE62-4521-8862-0CEE89C6F3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0004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AC836-8110-491C-B06E-F324798F25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67153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5E409-5CDE-49AA-9A34-25F4F720DD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0317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7B5E5-E34A-4B6F-9BA4-F3DE466027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806569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1FEFE-7975-4A50-8633-57684EF10E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989307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B9695-28C8-4A18-834B-02F4388BC0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901531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E2EBE-30B4-475B-8B57-3DAA97A23F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814273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03840-5F94-4E41-9CC7-02969FE9EC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68981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5989D-482F-4E59-B5DB-B53E8C73A7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550261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8674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8674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FD4E5-C457-459F-88AE-DFA8751B42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485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jpeg"/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13" Type="http://schemas.openxmlformats.org/officeDocument/2006/relationships/image" Target="../media/image19.png"/><Relationship Id="rId1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13" Type="http://schemas.openxmlformats.org/officeDocument/2006/relationships/image" Target="../media/image20.jpeg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21.jpeg"/><Relationship Id="rId1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13" Type="http://schemas.openxmlformats.org/officeDocument/2006/relationships/image" Target="../media/image22.jpeg"/><Relationship Id="rId1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3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5.xml"/><Relationship Id="rId12" Type="http://schemas.openxmlformats.org/officeDocument/2006/relationships/theme" Target="../theme/theme15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21.jpeg"/><Relationship Id="rId1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1.xml"/><Relationship Id="rId8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4.xml"/></Relationships>
</file>

<file path=ppt/slideMasters/_rels/slideMaster1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6.xml"/><Relationship Id="rId12" Type="http://schemas.openxmlformats.org/officeDocument/2006/relationships/theme" Target="../theme/theme16.xml"/><Relationship Id="rId13" Type="http://schemas.openxmlformats.org/officeDocument/2006/relationships/image" Target="../media/image22.jpeg"/><Relationship Id="rId1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2.xml"/><Relationship Id="rId8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5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20" Type="http://schemas.openxmlformats.org/officeDocument/2006/relationships/image" Target="../media/image12.png"/><Relationship Id="rId21" Type="http://schemas.openxmlformats.org/officeDocument/2006/relationships/image" Target="../media/image13.png"/><Relationship Id="rId22" Type="http://schemas.openxmlformats.org/officeDocument/2006/relationships/image" Target="../media/image14.png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5.jpeg"/><Relationship Id="rId14" Type="http://schemas.openxmlformats.org/officeDocument/2006/relationships/image" Target="../media/image6.png"/><Relationship Id="rId15" Type="http://schemas.openxmlformats.org/officeDocument/2006/relationships/image" Target="../media/image7.png"/><Relationship Id="rId16" Type="http://schemas.openxmlformats.org/officeDocument/2006/relationships/image" Target="../media/image8.png"/><Relationship Id="rId17" Type="http://schemas.openxmlformats.org/officeDocument/2006/relationships/image" Target="../media/image9.png"/><Relationship Id="rId18" Type="http://schemas.openxmlformats.org/officeDocument/2006/relationships/image" Target="../media/image10.png"/><Relationship Id="rId19" Type="http://schemas.openxmlformats.org/officeDocument/2006/relationships/image" Target="../media/image1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jpe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3" Type="http://schemas.openxmlformats.org/officeDocument/2006/relationships/image" Target="../media/image15.png"/><Relationship Id="rId14" Type="http://schemas.openxmlformats.org/officeDocument/2006/relationships/image" Target="../media/image2.png"/><Relationship Id="rId15" Type="http://schemas.openxmlformats.org/officeDocument/2006/relationships/image" Target="../media/image3.jpe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13" Type="http://schemas.openxmlformats.org/officeDocument/2006/relationships/image" Target="../media/image16.jpeg"/><Relationship Id="rId14" Type="http://schemas.openxmlformats.org/officeDocument/2006/relationships/hyperlink" Target="http://www.51ppt.com.cn/" TargetMode="Externa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13" Type="http://schemas.openxmlformats.org/officeDocument/2006/relationships/image" Target="../media/image16.jpeg"/><Relationship Id="rId14" Type="http://schemas.openxmlformats.org/officeDocument/2006/relationships/hyperlink" Target="http://www.51ppt.com.cn/" TargetMode="External"/><Relationship Id="rId1" Type="http://schemas.openxmlformats.org/officeDocument/2006/relationships/slideLayout" Target="../slideLayouts/slideLayout89.xml"/><Relationship Id="rId2" Type="http://schemas.openxmlformats.org/officeDocument/2006/relationships/slideLayout" Target="../slideLayouts/slideLayout90.xml"/><Relationship Id="rId3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6.xml"/><Relationship Id="rId9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056C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7" descr="图片2.png"/>
          <p:cNvPicPr>
            <a:picLocks noChangeAspect="1" noChangeArrowheads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"/>
          <a:stretch>
            <a:fillRect/>
          </a:stretch>
        </p:blipFill>
        <p:spPr bwMode="auto">
          <a:xfrm>
            <a:off x="1692275" y="0"/>
            <a:ext cx="5391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244475" y="1006475"/>
            <a:ext cx="8655050" cy="5607050"/>
            <a:chOff x="0" y="0"/>
            <a:chExt cx="5452" cy="3532"/>
          </a:xfrm>
        </p:grpSpPr>
        <p:pic>
          <p:nvPicPr>
            <p:cNvPr id="24583" name="圆角矩形 8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52" cy="3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105" y="104"/>
              <a:ext cx="5242" cy="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mtClea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45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049338"/>
            <a:ext cx="822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45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827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pic>
        <p:nvPicPr>
          <p:cNvPr id="24582" name="Picture 2" descr="http://www.zcool.com.cn/pic/coolphoto/new_coolphoto2/jpg/051_1600x1200_zcool.com.c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8" r="18001"/>
          <a:stretch>
            <a:fillRect/>
          </a:stretch>
        </p:blipFill>
        <p:spPr bwMode="auto">
          <a:xfrm>
            <a:off x="6588125" y="4725988"/>
            <a:ext cx="1865313" cy="181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707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056C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图片2.png"/>
          <p:cNvPicPr>
            <a:picLocks noChangeAspect="1" noChangeArrowheads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"/>
          <a:stretch>
            <a:fillRect/>
          </a:stretch>
        </p:blipFill>
        <p:spPr bwMode="auto">
          <a:xfrm>
            <a:off x="1692275" y="0"/>
            <a:ext cx="5391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244475" y="1006475"/>
            <a:ext cx="8655050" cy="5607050"/>
            <a:chOff x="0" y="0"/>
            <a:chExt cx="5452" cy="3532"/>
          </a:xfrm>
        </p:grpSpPr>
        <p:pic>
          <p:nvPicPr>
            <p:cNvPr id="1031" name="圆角矩形 8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52" cy="3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105" y="104"/>
              <a:ext cx="5242" cy="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mtClea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02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052513"/>
            <a:ext cx="822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827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pic>
        <p:nvPicPr>
          <p:cNvPr id="1030" name="Picture 2" descr="http://www.zcool.com.cn/pic/coolphoto/new_coolphoto2/jpg/051_1600x1200_zcool.com.c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8" r="18001"/>
          <a:stretch>
            <a:fillRect/>
          </a:stretch>
        </p:blipFill>
        <p:spPr bwMode="auto">
          <a:xfrm>
            <a:off x="6588125" y="4725988"/>
            <a:ext cx="1865313" cy="181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262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898989"/>
                </a:solidFill>
                <a:latin typeface="Verdana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C6975D-1262-4155-9373-1C363ECF9AA3}" type="datetimeFigureOut">
              <a:rPr lang="zh-CN" altLang="en-US"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16/7/12</a:t>
            </a:fld>
            <a:endParaRPr lang="zh-CN" altLang="en-US">
              <a:ea typeface="宋体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solidFill>
                  <a:srgbClr val="898989"/>
                </a:solidFill>
                <a:latin typeface="Verdana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  <a:latin typeface="Verdana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E56B17-9E9F-4942-95DA-4241F96593E9}" type="slidenum">
              <a:rPr lang="zh-CN" altLang="en-US"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9766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xmlns:p14="http://schemas.microsoft.com/office/powerpoint/2010/main" spd="slow" advClick="0" advTm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图片2.png"/>
          <p:cNvPicPr>
            <a:picLocks noChangeAspect="1" noChangeArrowheads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"/>
          <a:stretch>
            <a:fillRect/>
          </a:stretch>
        </p:blipFill>
        <p:spPr bwMode="auto">
          <a:xfrm>
            <a:off x="1692275" y="0"/>
            <a:ext cx="5391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244475" y="1006475"/>
            <a:ext cx="8655050" cy="5607050"/>
            <a:chOff x="0" y="0"/>
            <a:chExt cx="5452" cy="3532"/>
          </a:xfrm>
        </p:grpSpPr>
        <p:pic>
          <p:nvPicPr>
            <p:cNvPr id="1031" name="圆角矩形 8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52" cy="3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105" y="104"/>
              <a:ext cx="5242" cy="3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sp>
        <p:nvSpPr>
          <p:cNvPr id="102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052513"/>
            <a:ext cx="822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827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pic>
        <p:nvPicPr>
          <p:cNvPr id="1030" name="Picture 2" descr="http://www.zcool.com.cn/pic/coolphoto/new_coolphoto2/jpg/051_1600x1200_zcool.com.cn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8" r="18001"/>
          <a:stretch>
            <a:fillRect/>
          </a:stretch>
        </p:blipFill>
        <p:spPr bwMode="auto">
          <a:xfrm>
            <a:off x="6588125" y="4725988"/>
            <a:ext cx="1865313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068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56C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7" descr="图片2.png"/>
          <p:cNvPicPr>
            <a:picLocks noChangeAspect="1" noChangeArrowheads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"/>
          <a:stretch>
            <a:fillRect/>
          </a:stretch>
        </p:blipFill>
        <p:spPr bwMode="auto">
          <a:xfrm>
            <a:off x="1692275" y="0"/>
            <a:ext cx="5391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244475" y="1006475"/>
            <a:ext cx="8655050" cy="5607050"/>
            <a:chOff x="0" y="0"/>
            <a:chExt cx="5452" cy="3532"/>
          </a:xfrm>
        </p:grpSpPr>
        <p:pic>
          <p:nvPicPr>
            <p:cNvPr id="4103" name="圆角矩形 8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52" cy="3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105" y="104"/>
              <a:ext cx="5242" cy="3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b="1">
                <a:solidFill>
                  <a:srgbClr val="FFFFFF"/>
                </a:solidFill>
              </a:endParaRPr>
            </a:p>
          </p:txBody>
        </p:sp>
      </p:grpSp>
      <p:sp>
        <p:nvSpPr>
          <p:cNvPr id="410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052513"/>
            <a:ext cx="822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0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827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pic>
        <p:nvPicPr>
          <p:cNvPr id="4102" name="Picture 2" descr="http://www.zcool.com.cn/pic/coolphoto/new_coolphoto2/jpg/051_1600x1200_zcool.com.c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8" r="18001"/>
          <a:stretch>
            <a:fillRect/>
          </a:stretch>
        </p:blipFill>
        <p:spPr bwMode="auto">
          <a:xfrm>
            <a:off x="6588125" y="4725988"/>
            <a:ext cx="1865313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470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pitchFamily="34" charset="0"/>
              <a:buNone/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pitchFamily="34" charset="0"/>
              <a:buNone/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D18E6F-BF0F-49D5-85F5-0C9FA26BFC9A}" type="slidenum">
              <a:rPr lang="zh-CN" altLang="en-US" b="1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2055" name="Picture 7" descr="图片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366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图片2.png"/>
          <p:cNvPicPr>
            <a:picLocks noChangeAspect="1" noChangeArrowheads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"/>
          <a:stretch>
            <a:fillRect/>
          </a:stretch>
        </p:blipFill>
        <p:spPr bwMode="auto">
          <a:xfrm>
            <a:off x="1692275" y="0"/>
            <a:ext cx="5391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244475" y="1006475"/>
            <a:ext cx="8655050" cy="5607050"/>
            <a:chOff x="0" y="0"/>
            <a:chExt cx="5452" cy="3532"/>
          </a:xfrm>
        </p:grpSpPr>
        <p:pic>
          <p:nvPicPr>
            <p:cNvPr id="1031" name="圆角矩形 8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52" cy="3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105" y="104"/>
              <a:ext cx="5242" cy="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b="0" smtClean="0">
                <a:solidFill>
                  <a:srgbClr val="FFFFFF"/>
                </a:solidFill>
                <a:latin typeface="Calibri" pitchFamily="34" charset="0"/>
                <a:cs typeface="宋体" charset="0"/>
              </a:endParaRPr>
            </a:p>
          </p:txBody>
        </p:sp>
      </p:grpSp>
      <p:sp>
        <p:nvSpPr>
          <p:cNvPr id="102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052513"/>
            <a:ext cx="822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827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030" name="Picture 2" descr="http://www.zcool.com.cn/pic/coolphoto/new_coolphoto2/jpg/051_1600x1200_zcool.com.c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8" r="18001"/>
          <a:stretch>
            <a:fillRect/>
          </a:stretch>
        </p:blipFill>
        <p:spPr bwMode="auto">
          <a:xfrm>
            <a:off x="6588125" y="4725988"/>
            <a:ext cx="1865313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94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+mj-lt"/>
          <a:ea typeface="+mj-ea"/>
          <a:cs typeface="宋体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itchFamily="34" charset="0"/>
          <a:ea typeface="宋体" pitchFamily="2" charset="-122"/>
          <a:cs typeface="宋体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itchFamily="34" charset="0"/>
          <a:ea typeface="宋体" pitchFamily="2" charset="-122"/>
          <a:cs typeface="宋体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itchFamily="34" charset="0"/>
          <a:ea typeface="宋体" pitchFamily="2" charset="-122"/>
          <a:cs typeface="宋体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itchFamily="34" charset="0"/>
          <a:ea typeface="宋体" pitchFamily="2" charset="-122"/>
          <a:cs typeface="宋体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  <a:cs typeface="宋体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fld id="{804B2AD6-01E0-BD4F-B7C1-889F646DEC1D}" type="slidenum">
              <a:rPr lang="zh-CN" altLang="en-US" b="1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/>
              </a:pPr>
              <a:t>‹#›</a:t>
            </a:fld>
            <a:endParaRPr lang="zh-CN" altLang="en-US" b="1">
              <a:solidFill>
                <a:srgbClr val="000000"/>
              </a:solidFill>
              <a:latin typeface="Arial" charset="0"/>
              <a:ea typeface="宋体" charset="0"/>
              <a:cs typeface="宋体" charset="0"/>
            </a:endParaRPr>
          </a:p>
        </p:txBody>
      </p:sp>
      <p:pic>
        <p:nvPicPr>
          <p:cNvPr id="2055" name="Picture 7" descr="图片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478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宋体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宋体" pitchFamily="2" charset="-122"/>
          <a:cs typeface="宋体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宋体" pitchFamily="2" charset="-122"/>
          <a:cs typeface="宋体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宋体" pitchFamily="2" charset="-122"/>
          <a:cs typeface="宋体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宋体" pitchFamily="2" charset="-122"/>
          <a:cs typeface="宋体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宋体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E60CB1-ECD4-49C2-9ECC-45E49EC9306F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033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6" descr="image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7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图片 18" descr="image9.png"/>
          <p:cNvPicPr>
            <a:picLocks noChangeAspect="1" noChangeArrowheads="1"/>
          </p:cNvPicPr>
          <p:nvPr/>
        </p:nvPicPr>
        <p:blipFill>
          <a:blip r:embed="rId14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319588"/>
            <a:ext cx="56007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图片 19" descr="image5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763" y="5456238"/>
            <a:ext cx="436562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7" name="图片 20" descr="image2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" y="5564188"/>
            <a:ext cx="9210675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8" name="图片 21" descr="image7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613" y="5500688"/>
            <a:ext cx="1989137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9" name="图片 22" descr="image8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538" y="5434013"/>
            <a:ext cx="122555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0" name="图片 23" descr="image5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950" y="5378450"/>
            <a:ext cx="43656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1" name="图片 24" descr="image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713" y="5329238"/>
            <a:ext cx="64135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2" name="图片 25" descr="image3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4741863"/>
            <a:ext cx="1441450" cy="166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3" name="图片 26" descr="222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714625"/>
            <a:ext cx="1246187" cy="121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4" name="图片 27" descr="111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325" y="1071563"/>
            <a:ext cx="1328738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5" name="图片 28" descr="111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575" y="347663"/>
            <a:ext cx="1185863" cy="50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14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6225"/>
            <a:ext cx="82296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561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3414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FAB9DD-8163-4E7C-9DD5-1E88B378D34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780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-1.36197 -0.00232 " pathEditMode="relative" rAng="0" ptsTypes="AA">
                                      <p:cBhvr>
                                        <p:cTn id="43" dur="17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78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-1.1743 7.40741E-7 " pathEditMode="relative" rAng="0" ptsTypes="AA">
                                      <p:cBhvr>
                                        <p:cTn id="45" dur="16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84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50" dur="5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056C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7" descr="图片2.png"/>
          <p:cNvPicPr>
            <a:picLocks noChangeAspect="1" noChangeArrowheads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"/>
          <a:stretch>
            <a:fillRect/>
          </a:stretch>
        </p:blipFill>
        <p:spPr bwMode="auto">
          <a:xfrm>
            <a:off x="1692275" y="0"/>
            <a:ext cx="5391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244475" y="1006475"/>
            <a:ext cx="8655050" cy="5607050"/>
            <a:chOff x="0" y="0"/>
            <a:chExt cx="5452" cy="3532"/>
          </a:xfrm>
        </p:grpSpPr>
        <p:pic>
          <p:nvPicPr>
            <p:cNvPr id="27655" name="圆角矩形 8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52" cy="3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105" y="104"/>
              <a:ext cx="5242" cy="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mtClea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765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052513"/>
            <a:ext cx="822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765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827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pic>
        <p:nvPicPr>
          <p:cNvPr id="27654" name="Picture 2" descr="http://www.zcool.com.cn/pic/coolphoto/new_coolphoto2/jpg/051_1600x1200_zcool.com.c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8" r="18001"/>
          <a:stretch>
            <a:fillRect/>
          </a:stretch>
        </p:blipFill>
        <p:spPr bwMode="auto">
          <a:xfrm>
            <a:off x="6588125" y="4725988"/>
            <a:ext cx="1865313" cy="181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446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056C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7" descr="图片2.png"/>
          <p:cNvPicPr>
            <a:picLocks noChangeAspect="1" noChangeArrowheads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"/>
          <a:stretch>
            <a:fillRect/>
          </a:stretch>
        </p:blipFill>
        <p:spPr bwMode="auto">
          <a:xfrm>
            <a:off x="1692275" y="0"/>
            <a:ext cx="53911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7" name="Group 3"/>
          <p:cNvGrpSpPr>
            <a:grpSpLocks/>
          </p:cNvGrpSpPr>
          <p:nvPr/>
        </p:nvGrpSpPr>
        <p:grpSpPr bwMode="auto">
          <a:xfrm>
            <a:off x="244475" y="1004888"/>
            <a:ext cx="8655050" cy="5610225"/>
            <a:chOff x="0" y="0"/>
            <a:chExt cx="5452" cy="3532"/>
          </a:xfrm>
        </p:grpSpPr>
        <p:pic>
          <p:nvPicPr>
            <p:cNvPr id="26631" name="圆角矩形 8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52" cy="3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105" y="104"/>
              <a:ext cx="5242" cy="3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mtClea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662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049338"/>
            <a:ext cx="822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662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82763"/>
            <a:ext cx="82296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pic>
        <p:nvPicPr>
          <p:cNvPr id="26630" name="Picture 2" descr="http://www.zcool.com.cn/pic/coolphoto/new_coolphoto2/jpg/051_1600x1200_zcool.com.c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8" r="18001"/>
          <a:stretch>
            <a:fillRect/>
          </a:stretch>
        </p:blipFill>
        <p:spPr bwMode="auto">
          <a:xfrm>
            <a:off x="6588125" y="4725988"/>
            <a:ext cx="1865313" cy="181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41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EC10D5-E597-4D7C-A073-810E27881E2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08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xmlns:p14="http://schemas.microsoft.com/office/powerpoint/2010/main" spd="med">
    <p:wheel spokes="3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6D9F3E-909B-4C0E-90C2-5C87038A1893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844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xmlns:p14="http://schemas.microsoft.com/office/powerpoint/2010/main" spd="med">
    <p:wheel spokes="3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43000"/>
            <a:ext cx="8077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EF7BE9-6EB6-447E-8E87-6898998E2126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6324609" y="6019800"/>
            <a:ext cx="202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ln w="11430">
                  <a:solidFill>
                    <a:srgbClr val="3333CC"/>
                  </a:solidFill>
                </a:ln>
                <a:gradFill>
                  <a:gsLst>
                    <a:gs pos="0">
                      <a:srgbClr val="3333CC">
                        <a:tint val="70000"/>
                        <a:satMod val="245000"/>
                      </a:srgbClr>
                    </a:gs>
                    <a:gs pos="75000">
                      <a:srgbClr val="3333CC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CC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宋体" pitchFamily="2" charset="-122"/>
                <a:hlinkClick r:id="rId14"/>
              </a:rPr>
              <a:t>无忧</a:t>
            </a:r>
            <a:r>
              <a:rPr lang="en-US" altLang="zh-CN" b="1" dirty="0">
                <a:ln w="11430">
                  <a:solidFill>
                    <a:srgbClr val="3333CC"/>
                  </a:solidFill>
                </a:ln>
                <a:gradFill>
                  <a:gsLst>
                    <a:gs pos="0">
                      <a:srgbClr val="3333CC">
                        <a:tint val="70000"/>
                        <a:satMod val="245000"/>
                      </a:srgbClr>
                    </a:gs>
                    <a:gs pos="75000">
                      <a:srgbClr val="3333CC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CC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宋体" pitchFamily="2" charset="-122"/>
                <a:hlinkClick r:id="rId14"/>
              </a:rPr>
              <a:t>PPT</a:t>
            </a:r>
            <a:r>
              <a:rPr lang="zh-CN" altLang="en-US" b="1" dirty="0">
                <a:ln w="11430">
                  <a:solidFill>
                    <a:srgbClr val="3333CC"/>
                  </a:solidFill>
                </a:ln>
                <a:gradFill>
                  <a:gsLst>
                    <a:gs pos="0">
                      <a:srgbClr val="3333CC">
                        <a:tint val="70000"/>
                        <a:satMod val="245000"/>
                      </a:srgbClr>
                    </a:gs>
                    <a:gs pos="75000">
                      <a:srgbClr val="3333CC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CC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宋体" pitchFamily="2" charset="-122"/>
                <a:hlinkClick r:id="rId14"/>
              </a:rPr>
              <a:t>整理发布</a:t>
            </a:r>
            <a:endParaRPr lang="zh-CN" altLang="en-US" dirty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2347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43000"/>
            <a:ext cx="8077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C62273-DA95-4CAC-88F9-8956698469A6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6324609" y="6019800"/>
            <a:ext cx="202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ln w="11430">
                  <a:solidFill>
                    <a:srgbClr val="3333CC"/>
                  </a:solidFill>
                </a:ln>
                <a:gradFill>
                  <a:gsLst>
                    <a:gs pos="0">
                      <a:srgbClr val="3333CC">
                        <a:tint val="70000"/>
                        <a:satMod val="245000"/>
                      </a:srgbClr>
                    </a:gs>
                    <a:gs pos="75000">
                      <a:srgbClr val="3333CC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CC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4"/>
              </a:rPr>
              <a:t>无忧</a:t>
            </a:r>
            <a:r>
              <a:rPr lang="en-US" altLang="zh-CN" b="1" dirty="0">
                <a:ln w="11430">
                  <a:solidFill>
                    <a:srgbClr val="3333CC"/>
                  </a:solidFill>
                </a:ln>
                <a:gradFill>
                  <a:gsLst>
                    <a:gs pos="0">
                      <a:srgbClr val="3333CC">
                        <a:tint val="70000"/>
                        <a:satMod val="245000"/>
                      </a:srgbClr>
                    </a:gs>
                    <a:gs pos="75000">
                      <a:srgbClr val="3333CC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CC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4"/>
              </a:rPr>
              <a:t>PPT</a:t>
            </a:r>
            <a:r>
              <a:rPr lang="zh-CN" altLang="en-US" b="1" dirty="0">
                <a:ln w="11430">
                  <a:solidFill>
                    <a:srgbClr val="3333CC"/>
                  </a:solidFill>
                </a:ln>
                <a:gradFill>
                  <a:gsLst>
                    <a:gs pos="0">
                      <a:srgbClr val="3333CC">
                        <a:tint val="70000"/>
                        <a:satMod val="245000"/>
                      </a:srgbClr>
                    </a:gs>
                    <a:gs pos="75000">
                      <a:srgbClr val="3333CC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CC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4"/>
              </a:rPr>
              <a:t>整理发布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65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Relationship Id="rId2" Type="http://schemas.openxmlformats.org/officeDocument/2006/relationships/image" Target="../media/image2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Relationship Id="rId2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Relationship Id="rId2" Type="http://schemas.openxmlformats.org/officeDocument/2006/relationships/image" Target="../media/image33.png"/><Relationship Id="rId3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Relationship Id="rId2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Relationship Id="rId2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Relationship Id="rId2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Relationship Id="rId2" Type="http://schemas.openxmlformats.org/officeDocument/2006/relationships/notesSlide" Target="../notesSlides/notesSlid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Relationship Id="rId2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Relationship Id="rId2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38.jpeg"/><Relationship Id="rId3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Relationship Id="rId2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42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43.jpeg"/><Relationship Id="rId3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45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47.png"/><Relationship Id="rId3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49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Relationship Id="rId2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Relationship Id="rId2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Relationship Id="rId2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Relationship Id="rId2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128.xml"/><Relationship Id="rId2" Type="http://schemas.openxmlformats.org/officeDocument/2006/relationships/image" Target="../media/image2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Relationship Id="rId2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1" Type="http://schemas.openxmlformats.org/officeDocument/2006/relationships/slideLayout" Target="../slideLayouts/slideLayout150.xml"/><Relationship Id="rId2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Relationship Id="rId2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png"/><Relationship Id="rId20" Type="http://schemas.openxmlformats.org/officeDocument/2006/relationships/image" Target="../media/image80.jpeg"/><Relationship Id="rId21" Type="http://schemas.openxmlformats.org/officeDocument/2006/relationships/image" Target="../media/image81.jpeg"/><Relationship Id="rId10" Type="http://schemas.openxmlformats.org/officeDocument/2006/relationships/image" Target="../media/image70.png"/><Relationship Id="rId11" Type="http://schemas.openxmlformats.org/officeDocument/2006/relationships/image" Target="../media/image71.png"/><Relationship Id="rId12" Type="http://schemas.openxmlformats.org/officeDocument/2006/relationships/image" Target="../media/image72.png"/><Relationship Id="rId13" Type="http://schemas.openxmlformats.org/officeDocument/2006/relationships/image" Target="../media/image73.png"/><Relationship Id="rId14" Type="http://schemas.openxmlformats.org/officeDocument/2006/relationships/image" Target="../media/image74.png"/><Relationship Id="rId15" Type="http://schemas.openxmlformats.org/officeDocument/2006/relationships/image" Target="../media/image75.png"/><Relationship Id="rId16" Type="http://schemas.openxmlformats.org/officeDocument/2006/relationships/image" Target="../media/image76.png"/><Relationship Id="rId17" Type="http://schemas.openxmlformats.org/officeDocument/2006/relationships/image" Target="../media/image77.png"/><Relationship Id="rId18" Type="http://schemas.openxmlformats.org/officeDocument/2006/relationships/image" Target="../media/image78.jpeg"/><Relationship Id="rId19" Type="http://schemas.openxmlformats.org/officeDocument/2006/relationships/image" Target="../media/image79.jpeg"/><Relationship Id="rId1" Type="http://schemas.openxmlformats.org/officeDocument/2006/relationships/slideLayout" Target="../slideLayouts/slideLayout150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8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image" Target="../media/image8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74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WordArt 3"/>
          <p:cNvSpPr>
            <a:spLocks noChangeArrowheads="1" noChangeShapeType="1"/>
          </p:cNvSpPr>
          <p:nvPr/>
        </p:nvSpPr>
        <p:spPr bwMode="auto">
          <a:xfrm>
            <a:off x="1295400" y="1447800"/>
            <a:ext cx="6553200" cy="1766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kern="1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Comic Sans MS"/>
              </a:rPr>
              <a:t>Welcome</a:t>
            </a:r>
            <a:endParaRPr lang="zh-CN" altLang="en-US" sz="3600" b="1" kern="10" smtClean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Comic Sans MS"/>
            </a:endParaRPr>
          </a:p>
        </p:txBody>
      </p:sp>
      <p:sp>
        <p:nvSpPr>
          <p:cNvPr id="6148" name="WordArt 4"/>
          <p:cNvSpPr>
            <a:spLocks noChangeArrowheads="1" noChangeShapeType="1"/>
          </p:cNvSpPr>
          <p:nvPr/>
        </p:nvSpPr>
        <p:spPr bwMode="auto">
          <a:xfrm>
            <a:off x="1600200" y="3581400"/>
            <a:ext cx="6248400" cy="18287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欢迎来到泡泡国际基础级音标课</a:t>
            </a:r>
            <a:endParaRPr lang="en-US" altLang="zh-CN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Lesson 1</a:t>
            </a:r>
            <a:endParaRPr lang="zh-CN" altLang="en-US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2766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1098550" y="0"/>
            <a:ext cx="598805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000" b="1" i="1" smtClean="0">
                <a:solidFill>
                  <a:srgbClr val="C00000"/>
                </a:solidFill>
                <a:latin typeface="Arial" pitchFamily="34" charset="0"/>
                <a:ea typeface="楷体" pitchFamily="49" charset="-122"/>
              </a:rPr>
              <a:t>国际音标表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5200" y="1295400"/>
            <a:ext cx="7086600" cy="1371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zh-CN" b="1" dirty="0" smtClean="0"/>
              <a:t>短元音 </a:t>
            </a:r>
            <a:r>
              <a:rPr lang="zh-CN" altLang="zh-CN" b="1" dirty="0" smtClean="0"/>
              <a:t>/ɪ/ /ə/ /ɒ/ /ʊ/ /ʌ/ /e/ /</a:t>
            </a:r>
            <a:r>
              <a:rPr lang="zh-CN" altLang="zh-CN" b="1" dirty="0" smtClean="0">
                <a:latin typeface="Arial" pitchFamily="34" charset="0"/>
              </a:rPr>
              <a:t>æ</a:t>
            </a:r>
            <a:r>
              <a:rPr lang="zh-CN" altLang="zh-CN" b="1" dirty="0" smtClean="0"/>
              <a:t>/</a:t>
            </a:r>
          </a:p>
          <a:p>
            <a:pPr eaLnBrk="1" hangingPunct="1">
              <a:buFont typeface="Arial" pitchFamily="34" charset="0"/>
              <a:buNone/>
            </a:pPr>
            <a:r>
              <a:rPr lang="zh-CN" b="1" dirty="0" smtClean="0"/>
              <a:t>长元音 </a:t>
            </a:r>
            <a:r>
              <a:rPr lang="zh-CN" altLang="zh-CN" b="1" dirty="0" smtClean="0"/>
              <a:t>/i:/ /ɜ:/ /ɔ:/ /U:/ /ɑ:/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395536" y="4149080"/>
            <a:ext cx="2293938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Arial" pitchFamily="34" charset="0"/>
              </a:rPr>
              <a:t>辅音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2800" b="1" dirty="0" smtClean="0">
                <a:solidFill>
                  <a:srgbClr val="000000"/>
                </a:solidFill>
                <a:latin typeface="Arial" pitchFamily="34" charset="0"/>
              </a:rPr>
              <a:t>28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123728" y="3717032"/>
            <a:ext cx="6781800" cy="3637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00"/>
                </a:solidFill>
              </a:rPr>
              <a:t>清辅音  </a:t>
            </a:r>
            <a:r>
              <a:rPr lang="zh-CN" altLang="zh-CN" sz="2400" dirty="0" smtClean="0">
                <a:solidFill>
                  <a:srgbClr val="000000"/>
                </a:solidFill>
              </a:rPr>
              <a:t>/p/ / t/ / k/ /f/ /θ/ /s/ /ʃ/ 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             </a:t>
            </a:r>
            <a:r>
              <a:rPr lang="zh-CN" altLang="zh-CN" sz="2400" dirty="0" smtClean="0">
                <a:solidFill>
                  <a:srgbClr val="000000"/>
                </a:solidFill>
              </a:rPr>
              <a:t>/tʃ/  /tr/ /ts/   </a:t>
            </a: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</a:rPr>
              <a:t>浊辅音  </a:t>
            </a:r>
            <a:r>
              <a:rPr lang="zh-CN" altLang="zh-CN" sz="2400" dirty="0" smtClean="0">
                <a:solidFill>
                  <a:srgbClr val="000000"/>
                </a:solidFill>
              </a:rPr>
              <a:t>/b/ /d/  /g/ /v/ /ð/ 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</a:rPr>
              <a:t>              </a:t>
            </a:r>
            <a:r>
              <a:rPr lang="zh-CN" altLang="zh-CN" sz="2400" dirty="0" smtClean="0">
                <a:solidFill>
                  <a:srgbClr val="000000"/>
                </a:solidFill>
              </a:rPr>
              <a:t>/z/ /ʒ/ /dʒ/ /dr/ /dz/  </a:t>
            </a: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</a:rPr>
              <a:t>其他辅音   </a:t>
            </a:r>
            <a:r>
              <a:rPr lang="zh-CN" altLang="zh-CN" sz="2400" dirty="0" smtClean="0">
                <a:solidFill>
                  <a:srgbClr val="000000"/>
                </a:solidFill>
              </a:rPr>
              <a:t>/m/ /n/  /ŋ/  /h/ 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</a:rPr>
              <a:t>                   </a:t>
            </a:r>
            <a:r>
              <a:rPr lang="zh-CN" altLang="zh-CN" sz="2400" dirty="0" smtClean="0">
                <a:solidFill>
                  <a:srgbClr val="000000"/>
                </a:solidFill>
              </a:rPr>
              <a:t>/r/ /w/ /j/ /ǀ/ </a:t>
            </a: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 b="1" dirty="0" smtClean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800" b="1" dirty="0" smtClean="0">
              <a:solidFill>
                <a:srgbClr val="000000"/>
              </a:solidFill>
            </a:endParaRPr>
          </a:p>
        </p:txBody>
      </p:sp>
      <p:sp>
        <p:nvSpPr>
          <p:cNvPr id="14342" name="AutoShape 6"/>
          <p:cNvSpPr>
            <a:spLocks/>
          </p:cNvSpPr>
          <p:nvPr/>
        </p:nvSpPr>
        <p:spPr bwMode="auto">
          <a:xfrm>
            <a:off x="3505200" y="137160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0" y="3198813"/>
            <a:ext cx="110172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</a:rPr>
              <a:t>音标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2800" b="1" smtClean="0">
                <a:solidFill>
                  <a:srgbClr val="000000"/>
                </a:solidFill>
              </a:rPr>
              <a:t>48</a:t>
            </a:r>
          </a:p>
        </p:txBody>
      </p:sp>
      <p:sp>
        <p:nvSpPr>
          <p:cNvPr id="91144" name="AutoShape 8"/>
          <p:cNvSpPr>
            <a:spLocks/>
          </p:cNvSpPr>
          <p:nvPr/>
        </p:nvSpPr>
        <p:spPr bwMode="auto">
          <a:xfrm>
            <a:off x="1066800" y="2133600"/>
            <a:ext cx="76200" cy="2895600"/>
          </a:xfrm>
          <a:prstGeom prst="leftBrace">
            <a:avLst>
              <a:gd name="adj1" fmla="val 31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1066800" y="1843088"/>
            <a:ext cx="1101725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Arial" pitchFamily="34" charset="0"/>
              </a:rPr>
              <a:t>元音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2800" b="1" smtClean="0">
                <a:solidFill>
                  <a:srgbClr val="000000"/>
                </a:solidFill>
                <a:latin typeface="Arial" pitchFamily="34" charset="0"/>
              </a:rPr>
              <a:t>20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1828800" y="2286000"/>
            <a:ext cx="6781800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</a:rPr>
              <a:t>双元音  </a:t>
            </a:r>
            <a:r>
              <a:rPr lang="zh-CN" altLang="zh-CN" sz="2400" b="1" dirty="0" smtClean="0">
                <a:solidFill>
                  <a:srgbClr val="000000"/>
                </a:solidFill>
                <a:latin typeface="Arial" pitchFamily="34" charset="0"/>
              </a:rPr>
              <a:t>/eɪ/  /aɪ/  /ɔɪ/ /əʊ/ /aʊ/ /ɪə/ /eə/ /ʊə/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2400" b="1" dirty="0" smtClean="0">
                <a:solidFill>
                  <a:srgbClr val="000000"/>
                </a:solidFill>
                <a:latin typeface="Arial" pitchFamily="34" charset="0"/>
              </a:rPr>
              <a:t>          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828800" y="1447800"/>
            <a:ext cx="2133600" cy="89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单元音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 b="1" smtClean="0">
              <a:solidFill>
                <a:srgbClr val="000000"/>
              </a:solidFill>
            </a:endParaRPr>
          </a:p>
        </p:txBody>
      </p:sp>
      <p:sp>
        <p:nvSpPr>
          <p:cNvPr id="14348" name="AutoShape 12"/>
          <p:cNvSpPr>
            <a:spLocks/>
          </p:cNvSpPr>
          <p:nvPr/>
        </p:nvSpPr>
        <p:spPr bwMode="auto">
          <a:xfrm>
            <a:off x="2133600" y="1600200"/>
            <a:ext cx="152400" cy="10668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349" name="AutoShape 13"/>
          <p:cNvSpPr>
            <a:spLocks/>
          </p:cNvSpPr>
          <p:nvPr/>
        </p:nvSpPr>
        <p:spPr bwMode="auto">
          <a:xfrm>
            <a:off x="1907704" y="3933056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734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  <p:bldP spid="14340" grpId="0" autoUpdateAnimBg="0"/>
      <p:bldP spid="14341" grpId="0" autoUpdateAnimBg="0"/>
      <p:bldP spid="14342" grpId="0" animBg="1" autoUpdateAnimBg="0"/>
      <p:bldP spid="14345" grpId="0" autoUpdateAnimBg="0"/>
      <p:bldP spid="14347" grpId="0" autoUpdateAnimBg="0"/>
      <p:bldP spid="14348" grpId="0" animBg="1" autoUpdateAnimBg="0"/>
      <p:bldP spid="143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93188" name="Picture 4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3088"/>
            <a:ext cx="9753600" cy="77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4499992" y="476672"/>
            <a:ext cx="18002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7200" b="1" dirty="0" smtClean="0">
                <a:solidFill>
                  <a:srgbClr val="FF0000"/>
                </a:solidFill>
                <a:latin typeface="Arial" charset="0"/>
              </a:rPr>
              <a:t>/</a:t>
            </a:r>
            <a:r>
              <a:rPr lang="en-US" altLang="zh-CN" sz="7200" b="1" dirty="0">
                <a:solidFill>
                  <a:srgbClr val="FF0000"/>
                </a:solidFill>
                <a:latin typeface="Arial" charset="0"/>
              </a:rPr>
              <a:t>e</a:t>
            </a:r>
            <a:r>
              <a:rPr lang="en-US" altLang="zh-CN" sz="7200" b="1" dirty="0" smtClean="0">
                <a:solidFill>
                  <a:srgbClr val="FF0000"/>
                </a:solidFill>
                <a:latin typeface="Arial" charset="0"/>
              </a:rPr>
              <a:t>/</a:t>
            </a:r>
            <a:endParaRPr lang="en-US" altLang="zh-CN" sz="7200" b="1" dirty="0" smtClean="0">
              <a:solidFill>
                <a:srgbClr val="000000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39752" y="2924944"/>
            <a:ext cx="5181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3600" dirty="0" smtClean="0">
                <a:solidFill>
                  <a:srgbClr val="0070C0"/>
                </a:solidFill>
              </a:rPr>
              <a:t>EEE-</a:t>
            </a:r>
            <a:r>
              <a:rPr lang="zh-CN" altLang="en-US" sz="3600" dirty="0" smtClean="0">
                <a:solidFill>
                  <a:srgbClr val="0070C0"/>
                </a:solidFill>
              </a:rPr>
              <a:t> /</a:t>
            </a:r>
            <a:r>
              <a:rPr lang="en-US" altLang="zh-CN" sz="3600" dirty="0" smtClean="0">
                <a:solidFill>
                  <a:srgbClr val="0070C0"/>
                </a:solidFill>
              </a:rPr>
              <a:t>e</a:t>
            </a:r>
            <a:r>
              <a:rPr lang="zh-CN" altLang="en-US" sz="3600" dirty="0" smtClean="0">
                <a:solidFill>
                  <a:srgbClr val="0070C0"/>
                </a:solidFill>
              </a:rPr>
              <a:t>/ /</a:t>
            </a:r>
            <a:r>
              <a:rPr lang="en-US" altLang="zh-CN" sz="3600" dirty="0" smtClean="0">
                <a:solidFill>
                  <a:srgbClr val="0070C0"/>
                </a:solidFill>
              </a:rPr>
              <a:t>e</a:t>
            </a:r>
            <a:r>
              <a:rPr lang="zh-CN" altLang="en-US" sz="3600" dirty="0" smtClean="0">
                <a:solidFill>
                  <a:srgbClr val="0070C0"/>
                </a:solidFill>
              </a:rPr>
              <a:t>/ /</a:t>
            </a:r>
            <a:r>
              <a:rPr lang="en-US" altLang="zh-CN" sz="3600" dirty="0" smtClean="0">
                <a:solidFill>
                  <a:srgbClr val="0070C0"/>
                </a:solidFill>
              </a:rPr>
              <a:t>e</a:t>
            </a:r>
            <a:r>
              <a:rPr lang="zh-CN" altLang="en-US" sz="3600" dirty="0" smtClean="0">
                <a:solidFill>
                  <a:srgbClr val="0070C0"/>
                </a:solidFill>
              </a:rPr>
              <a:t>/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39752" y="1700808"/>
            <a:ext cx="59046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latin typeface="+mn-ea"/>
              </a:rPr>
              <a:t>上下唇之间约有一指宽的距离</a:t>
            </a:r>
            <a:endParaRPr kumimoji="1"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1744353"/>
      </p:ext>
    </p:extLst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QQ截图201501061108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3025"/>
            <a:ext cx="9144000" cy="680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533400" y="2940050"/>
            <a:ext cx="81534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000" dirty="0" smtClean="0">
                <a:solidFill>
                  <a:srgbClr val="000000"/>
                </a:solidFill>
              </a:rPr>
              <a:t>说“谢谢”，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000" dirty="0" smtClean="0">
                <a:solidFill>
                  <a:srgbClr val="000000"/>
                </a:solidFill>
              </a:rPr>
              <a:t>说完后停顿下来的口型。</a:t>
            </a:r>
          </a:p>
        </p:txBody>
      </p:sp>
      <p:sp>
        <p:nvSpPr>
          <p:cNvPr id="35843" name="WordArt 4"/>
          <p:cNvSpPr>
            <a:spLocks noChangeArrowheads="1" noChangeShapeType="1"/>
          </p:cNvSpPr>
          <p:nvPr/>
        </p:nvSpPr>
        <p:spPr bwMode="auto">
          <a:xfrm>
            <a:off x="2915816" y="1556792"/>
            <a:ext cx="3276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b="1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blurRad="63500" dist="38099" dir="2700000" algn="ctr" rotWithShape="0">
                    <a:srgbClr val="990000">
                      <a:alpha val="74997"/>
                    </a:srgbClr>
                  </a:outerShdw>
                </a:effectLst>
                <a:latin typeface="黑体"/>
                <a:ea typeface="黑体"/>
                <a:cs typeface="黑体"/>
              </a:rPr>
              <a:t>疯狂模仿</a:t>
            </a:r>
          </a:p>
        </p:txBody>
      </p:sp>
      <p:pic>
        <p:nvPicPr>
          <p:cNvPr id="35844" name="Picture 5" descr="u=915339278,2102954995&amp;fm=21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038600"/>
            <a:ext cx="2095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Box 1"/>
          <p:cNvSpPr txBox="1">
            <a:spLocks noChangeArrowheads="1"/>
          </p:cNvSpPr>
          <p:nvPr/>
        </p:nvSpPr>
        <p:spPr bwMode="auto">
          <a:xfrm>
            <a:off x="914400" y="-22225"/>
            <a:ext cx="1600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6000" smtClean="0">
                <a:solidFill>
                  <a:srgbClr val="000000"/>
                </a:solidFill>
              </a:rPr>
              <a:t>/e/</a:t>
            </a:r>
            <a:endParaRPr lang="zh-CN" altLang="en-US" sz="60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84084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QQ截图201501061108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3"/>
            <a:ext cx="9144000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2132856"/>
            <a:ext cx="4176464" cy="4104456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kumimoji="0" lang="en-US" altLang="zh-CN" sz="4800" b="1" spc="100" dirty="0" smtClean="0">
                <a:solidFill>
                  <a:srgbClr val="FF0000"/>
                </a:solidFill>
                <a:latin typeface="+mn-ea"/>
              </a:rPr>
              <a:t>e</a:t>
            </a:r>
            <a:r>
              <a:rPr kumimoji="0" lang="en-US" altLang="zh-CN" sz="4800" b="1" spc="100" dirty="0" smtClean="0">
                <a:latin typeface="+mn-ea"/>
              </a:rPr>
              <a:t>gg</a:t>
            </a:r>
            <a:r>
              <a:rPr lang="pt-BR" altLang="zh-CN" sz="4800" spc="100" dirty="0">
                <a:latin typeface="+mn-ea"/>
              </a:rPr>
              <a:t>[</a:t>
            </a:r>
            <a:r>
              <a:rPr lang="pt-BR" altLang="zh-CN" sz="4800" spc="100" dirty="0" err="1">
                <a:solidFill>
                  <a:srgbClr val="FF0000"/>
                </a:solidFill>
                <a:latin typeface="+mn-ea"/>
              </a:rPr>
              <a:t>e</a:t>
            </a:r>
            <a:r>
              <a:rPr lang="pt-BR" altLang="zh-CN" sz="4800" spc="100" dirty="0" err="1">
                <a:latin typeface="+mn-ea"/>
              </a:rPr>
              <a:t>ɡ</a:t>
            </a:r>
            <a:r>
              <a:rPr lang="pt-BR" altLang="zh-CN" sz="4800" spc="100" dirty="0">
                <a:latin typeface="+mn-ea"/>
              </a:rPr>
              <a:t>]</a:t>
            </a:r>
            <a:r>
              <a:rPr kumimoji="0" lang="en-US" altLang="zh-CN" sz="4800" b="1" spc="100" dirty="0" smtClean="0">
                <a:latin typeface="+mn-ea"/>
              </a:rPr>
              <a:t>  </a:t>
            </a:r>
            <a:r>
              <a:rPr lang="zh-CN" altLang="en-US" sz="4800" b="1" spc="100" dirty="0">
                <a:latin typeface="+mn-ea"/>
              </a:rPr>
              <a:t> </a:t>
            </a:r>
            <a:endParaRPr lang="zh-CN" altLang="en-US" sz="4800" b="1" spc="100" dirty="0" smtClean="0">
              <a:latin typeface="+mn-ea"/>
            </a:endParaRPr>
          </a:p>
          <a:p>
            <a:pPr eaLnBrk="1" hangingPunct="1">
              <a:buFont typeface="Arial" charset="0"/>
              <a:buNone/>
            </a:pPr>
            <a:r>
              <a:rPr kumimoji="0" lang="en-US" altLang="zh-CN" sz="4800" b="1" spc="100" dirty="0" smtClean="0">
                <a:latin typeface="+mn-ea"/>
              </a:rPr>
              <a:t>b</a:t>
            </a:r>
            <a:r>
              <a:rPr kumimoji="0" lang="en-US" altLang="zh-CN" sz="4800" b="1" spc="100" dirty="0" smtClean="0">
                <a:solidFill>
                  <a:srgbClr val="FF0000"/>
                </a:solidFill>
                <a:latin typeface="+mn-ea"/>
              </a:rPr>
              <a:t>e</a:t>
            </a:r>
            <a:r>
              <a:rPr kumimoji="0" lang="en-US" altLang="zh-CN" sz="4800" b="1" spc="100" dirty="0" smtClean="0">
                <a:latin typeface="+mn-ea"/>
              </a:rPr>
              <a:t>d</a:t>
            </a:r>
            <a:r>
              <a:rPr lang="pt-BR" altLang="zh-CN" sz="4800" spc="100" dirty="0">
                <a:latin typeface="+mn-ea"/>
              </a:rPr>
              <a:t>[</a:t>
            </a:r>
            <a:r>
              <a:rPr lang="pt-BR" altLang="zh-CN" sz="4800" spc="100" dirty="0" err="1">
                <a:latin typeface="+mn-ea"/>
              </a:rPr>
              <a:t>b</a:t>
            </a:r>
            <a:r>
              <a:rPr lang="pt-BR" altLang="zh-CN" sz="4800" spc="100" dirty="0" err="1">
                <a:solidFill>
                  <a:srgbClr val="FF0000"/>
                </a:solidFill>
                <a:latin typeface="+mn-ea"/>
              </a:rPr>
              <a:t>e</a:t>
            </a:r>
            <a:r>
              <a:rPr lang="pt-BR" altLang="zh-CN" sz="4800" spc="100" dirty="0" err="1">
                <a:latin typeface="+mn-ea"/>
              </a:rPr>
              <a:t>d</a:t>
            </a:r>
            <a:r>
              <a:rPr lang="pt-BR" altLang="zh-CN" sz="4800" spc="100" dirty="0" smtClean="0">
                <a:latin typeface="+mn-ea"/>
              </a:rPr>
              <a:t>]</a:t>
            </a:r>
            <a:endParaRPr lang="en-US" altLang="zh-CN" sz="4800" b="1" spc="100" dirty="0">
              <a:latin typeface="+mn-ea"/>
            </a:endParaRPr>
          </a:p>
          <a:p>
            <a:pPr eaLnBrk="1" hangingPunct="1">
              <a:buFont typeface="Arial" charset="0"/>
              <a:buNone/>
            </a:pPr>
            <a:r>
              <a:rPr kumimoji="0" lang="en-US" altLang="zh-CN" sz="4800" b="1" spc="100" dirty="0" smtClean="0">
                <a:latin typeface="+mn-ea"/>
              </a:rPr>
              <a:t>p</a:t>
            </a:r>
            <a:r>
              <a:rPr kumimoji="0" lang="en-US" altLang="zh-CN" sz="4800" b="1" spc="100" dirty="0" smtClean="0">
                <a:solidFill>
                  <a:srgbClr val="FF0000"/>
                </a:solidFill>
                <a:latin typeface="+mn-ea"/>
              </a:rPr>
              <a:t>e</a:t>
            </a:r>
            <a:r>
              <a:rPr kumimoji="0" lang="en-US" altLang="zh-CN" sz="4800" b="1" spc="100" dirty="0" smtClean="0">
                <a:latin typeface="+mn-ea"/>
              </a:rPr>
              <a:t>t</a:t>
            </a:r>
            <a:r>
              <a:rPr lang="pt-BR" altLang="zh-CN" sz="4800" spc="100" dirty="0">
                <a:latin typeface="+mn-ea"/>
              </a:rPr>
              <a:t>[p</a:t>
            </a:r>
            <a:r>
              <a:rPr lang="pt-BR" altLang="zh-CN" sz="4800" spc="100" dirty="0">
                <a:solidFill>
                  <a:srgbClr val="FF0000"/>
                </a:solidFill>
                <a:latin typeface="+mn-ea"/>
              </a:rPr>
              <a:t>e</a:t>
            </a:r>
            <a:r>
              <a:rPr lang="pt-BR" altLang="zh-CN" sz="4800" spc="100" dirty="0">
                <a:latin typeface="+mn-ea"/>
              </a:rPr>
              <a:t>t]</a:t>
            </a:r>
            <a:r>
              <a:rPr kumimoji="0" lang="en-US" altLang="zh-CN" sz="4800" b="1" spc="100" dirty="0" smtClean="0">
                <a:latin typeface="+mn-ea"/>
              </a:rPr>
              <a:t>  </a:t>
            </a:r>
          </a:p>
          <a:p>
            <a:pPr eaLnBrk="1" hangingPunct="1">
              <a:buFont typeface="Arial" charset="0"/>
              <a:buNone/>
            </a:pPr>
            <a:r>
              <a:rPr kumimoji="0" lang="en-US" altLang="zh-CN" sz="4800" b="1" spc="100" dirty="0" smtClean="0">
                <a:latin typeface="+mn-ea"/>
              </a:rPr>
              <a:t>br</a:t>
            </a:r>
            <a:r>
              <a:rPr kumimoji="0" lang="en-US" altLang="zh-CN" sz="4800" b="1" spc="100" dirty="0" smtClean="0">
                <a:solidFill>
                  <a:srgbClr val="FF0000"/>
                </a:solidFill>
                <a:latin typeface="+mn-ea"/>
              </a:rPr>
              <a:t>ea</a:t>
            </a:r>
            <a:r>
              <a:rPr kumimoji="0" lang="en-US" altLang="zh-CN" sz="4800" b="1" spc="100" dirty="0" smtClean="0">
                <a:latin typeface="+mn-ea"/>
              </a:rPr>
              <a:t>d</a:t>
            </a:r>
            <a:r>
              <a:rPr lang="en-US" altLang="zh-CN" sz="4800" spc="100" dirty="0">
                <a:latin typeface="+mn-ea"/>
              </a:rPr>
              <a:t>[br</a:t>
            </a:r>
            <a:r>
              <a:rPr lang="en-US" altLang="zh-CN" sz="4800" spc="100" dirty="0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4800" spc="100" dirty="0">
                <a:latin typeface="+mn-ea"/>
              </a:rPr>
              <a:t>d</a:t>
            </a:r>
            <a:r>
              <a:rPr lang="en-US" altLang="zh-CN" sz="4800" spc="100" dirty="0" smtClean="0">
                <a:latin typeface="+mn-ea"/>
              </a:rPr>
              <a:t>]</a:t>
            </a:r>
          </a:p>
          <a:p>
            <a:pPr marL="0" indent="0">
              <a:buNone/>
            </a:pPr>
            <a:endParaRPr lang="en-US" altLang="zh-CN" sz="4800" b="1" dirty="0">
              <a:latin typeface="+mn-ea"/>
            </a:endParaRPr>
          </a:p>
          <a:p>
            <a:pPr eaLnBrk="1" hangingPunct="1">
              <a:buFont typeface="Arial" charset="0"/>
              <a:buNone/>
            </a:pPr>
            <a:endParaRPr kumimoji="0" lang="zh-CN" altLang="en-US" sz="4800" b="1" dirty="0">
              <a:latin typeface="+mn-ea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539552" y="-171400"/>
            <a:ext cx="67818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8800" b="1" dirty="0" smtClean="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/</a:t>
            </a:r>
            <a:r>
              <a:rPr lang="en-US" altLang="zh-CN" sz="8800" b="1" dirty="0" smtClean="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e</a:t>
            </a:r>
            <a:r>
              <a:rPr lang="zh-CN" altLang="en-US" sz="8800" b="1" dirty="0" smtClean="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/</a:t>
            </a:r>
          </a:p>
        </p:txBody>
      </p:sp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395536" y="332656"/>
            <a:ext cx="228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元音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27984" y="2348880"/>
            <a:ext cx="41764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pc="100" dirty="0">
                <a:latin typeface="+mn-ea"/>
              </a:rPr>
              <a:t>d</a:t>
            </a:r>
            <a:r>
              <a:rPr lang="en-US" altLang="zh-CN" sz="4800" b="1" spc="100" dirty="0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4800" b="1" spc="100" dirty="0">
                <a:latin typeface="+mn-ea"/>
              </a:rPr>
              <a:t>sk </a:t>
            </a:r>
            <a:r>
              <a:rPr lang="en-US" altLang="zh-CN" sz="4800" spc="100" dirty="0">
                <a:latin typeface="+mn-ea"/>
              </a:rPr>
              <a:t>[d</a:t>
            </a:r>
            <a:r>
              <a:rPr lang="en-US" altLang="zh-CN" sz="4800" spc="100" dirty="0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4800" spc="100" dirty="0">
                <a:latin typeface="+mn-ea"/>
              </a:rPr>
              <a:t>sk]</a:t>
            </a:r>
            <a:r>
              <a:rPr lang="en-US" altLang="zh-CN" sz="4800" b="1" spc="100" dirty="0">
                <a:latin typeface="+mn-ea"/>
              </a:rPr>
              <a:t> </a:t>
            </a:r>
            <a:endParaRPr lang="en-US" altLang="zh-CN" sz="4800" b="1" spc="100" dirty="0" smtClean="0">
              <a:latin typeface="+mn-ea"/>
            </a:endParaRPr>
          </a:p>
          <a:p>
            <a:r>
              <a:rPr lang="en-US" altLang="zh-CN" sz="4800" b="1" spc="100" dirty="0" smtClean="0">
                <a:latin typeface="+mn-ea"/>
              </a:rPr>
              <a:t>t</a:t>
            </a:r>
            <a:r>
              <a:rPr lang="en-US" altLang="zh-CN" sz="4800" b="1" spc="100" dirty="0" smtClean="0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4800" b="1" spc="100" dirty="0" smtClean="0">
                <a:latin typeface="+mn-ea"/>
              </a:rPr>
              <a:t>xt </a:t>
            </a:r>
            <a:r>
              <a:rPr lang="en-US" altLang="zh-CN" sz="4800" spc="100" dirty="0">
                <a:latin typeface="+mn-ea"/>
              </a:rPr>
              <a:t>[</a:t>
            </a:r>
            <a:r>
              <a:rPr lang="en-US" altLang="zh-CN" sz="4800" spc="100" dirty="0" err="1">
                <a:latin typeface="+mn-ea"/>
              </a:rPr>
              <a:t>t</a:t>
            </a:r>
            <a:r>
              <a:rPr lang="en-US" altLang="zh-CN" sz="4800" spc="100" dirty="0" err="1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4800" spc="100" dirty="0" err="1">
                <a:latin typeface="+mn-ea"/>
              </a:rPr>
              <a:t>kst</a:t>
            </a:r>
            <a:r>
              <a:rPr lang="en-US" altLang="zh-CN" sz="4800" spc="100" dirty="0">
                <a:latin typeface="+mn-ea"/>
              </a:rPr>
              <a:t>]</a:t>
            </a:r>
          </a:p>
          <a:p>
            <a:r>
              <a:rPr lang="en-US" altLang="zh-CN" sz="4800" b="1" spc="100" dirty="0">
                <a:latin typeface="+mn-ea"/>
              </a:rPr>
              <a:t>w</a:t>
            </a:r>
            <a:r>
              <a:rPr lang="en-US" altLang="zh-CN" sz="4800" b="1" spc="100" dirty="0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4800" b="1" spc="100" dirty="0">
                <a:latin typeface="+mn-ea"/>
              </a:rPr>
              <a:t>st </a:t>
            </a:r>
            <a:r>
              <a:rPr lang="en-US" altLang="zh-CN" sz="4800" spc="100" dirty="0">
                <a:latin typeface="+mn-ea"/>
              </a:rPr>
              <a:t>[w</a:t>
            </a:r>
            <a:r>
              <a:rPr lang="en-US" altLang="zh-CN" sz="4800" spc="100" dirty="0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4800" spc="100" dirty="0">
                <a:latin typeface="+mn-ea"/>
              </a:rPr>
              <a:t>st]</a:t>
            </a:r>
            <a:r>
              <a:rPr lang="zh-CN" altLang="en-US" sz="4800" spc="100" dirty="0">
                <a:latin typeface="+mn-ea"/>
              </a:rPr>
              <a:t> </a:t>
            </a:r>
            <a:r>
              <a:rPr lang="en-US" altLang="zh-CN" sz="4800" b="1" spc="100" dirty="0">
                <a:latin typeface="+mn-ea"/>
              </a:rPr>
              <a:t>sm</a:t>
            </a:r>
            <a:r>
              <a:rPr lang="en-US" altLang="zh-CN" sz="4800" b="1" spc="100" dirty="0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4800" b="1" spc="100" dirty="0">
                <a:latin typeface="+mn-ea"/>
              </a:rPr>
              <a:t>ll </a:t>
            </a:r>
            <a:r>
              <a:rPr lang="en-US" altLang="zh-CN" sz="4800" spc="100" dirty="0">
                <a:latin typeface="+mn-ea"/>
              </a:rPr>
              <a:t>[</a:t>
            </a:r>
            <a:r>
              <a:rPr lang="en-US" altLang="zh-CN" sz="4800" spc="100" dirty="0" err="1">
                <a:latin typeface="+mn-ea"/>
              </a:rPr>
              <a:t>sm</a:t>
            </a:r>
            <a:r>
              <a:rPr lang="en-US" altLang="zh-CN" sz="4800" spc="100" dirty="0" err="1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4800" spc="100" dirty="0" err="1">
                <a:latin typeface="+mn-ea"/>
              </a:rPr>
              <a:t>l</a:t>
            </a:r>
            <a:r>
              <a:rPr lang="en-US" altLang="zh-CN" sz="4800" spc="100" dirty="0">
                <a:latin typeface="+mn-ea"/>
              </a:rPr>
              <a:t>]</a:t>
            </a:r>
            <a:endParaRPr lang="en-US" altLang="zh-CN" sz="4800" b="1" spc="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5124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  <p:bldP spid="14340" grpId="0" autoUpdateAnimBg="0"/>
      <p:bldP spid="1434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3088"/>
            <a:ext cx="9753600" cy="77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572000" y="836712"/>
            <a:ext cx="9999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Arial" charset="0"/>
              </a:rPr>
              <a:t>/</a:t>
            </a:r>
            <a:r>
              <a:rPr lang="en-US" altLang="zh-CN" sz="4400" b="1" dirty="0" err="1">
                <a:solidFill>
                  <a:srgbClr val="FF0000"/>
                </a:solidFill>
                <a:latin typeface="Arial" charset="0"/>
              </a:rPr>
              <a:t>æ</a:t>
            </a:r>
            <a:r>
              <a:rPr lang="en-US" altLang="zh-CN" sz="4400" b="1" dirty="0">
                <a:solidFill>
                  <a:srgbClr val="FF0000"/>
                </a:solidFill>
                <a:latin typeface="Arial" charset="0"/>
              </a:rPr>
              <a:t>/</a:t>
            </a:r>
            <a:endParaRPr lang="zh-CN" altLang="en-US" sz="4400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547664" y="2924944"/>
            <a:ext cx="6324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3600" dirty="0" smtClean="0">
                <a:solidFill>
                  <a:srgbClr val="2D2D8A"/>
                </a:solidFill>
              </a:rPr>
              <a:t>AAA-</a:t>
            </a:r>
            <a:r>
              <a:rPr lang="zh-CN" altLang="en-US" sz="3600" dirty="0" smtClean="0">
                <a:solidFill>
                  <a:srgbClr val="2D2D8A"/>
                </a:solidFill>
              </a:rPr>
              <a:t>/</a:t>
            </a:r>
            <a:r>
              <a:rPr lang="en-US" altLang="zh-CN" sz="3600" dirty="0" smtClean="0">
                <a:solidFill>
                  <a:srgbClr val="2D2D8A"/>
                </a:solidFill>
              </a:rPr>
              <a:t> </a:t>
            </a:r>
            <a:r>
              <a:rPr lang="en-US" altLang="zh-CN" sz="3600" dirty="0" err="1" smtClean="0">
                <a:solidFill>
                  <a:srgbClr val="2D2D8A"/>
                </a:solidFill>
              </a:rPr>
              <a:t>æ</a:t>
            </a:r>
            <a:r>
              <a:rPr lang="en-US" altLang="zh-CN" sz="3600" dirty="0" smtClean="0">
                <a:solidFill>
                  <a:srgbClr val="2D2D8A"/>
                </a:solidFill>
              </a:rPr>
              <a:t> </a:t>
            </a:r>
            <a:r>
              <a:rPr lang="zh-CN" altLang="en-US" sz="3600" dirty="0" smtClean="0">
                <a:solidFill>
                  <a:srgbClr val="2D2D8A"/>
                </a:solidFill>
              </a:rPr>
              <a:t>/</a:t>
            </a:r>
            <a:r>
              <a:rPr lang="en-US" altLang="zh-CN" sz="3600" dirty="0" smtClean="0">
                <a:solidFill>
                  <a:srgbClr val="2D2D8A"/>
                </a:solidFill>
              </a:rPr>
              <a:t> </a:t>
            </a:r>
            <a:r>
              <a:rPr lang="zh-CN" altLang="en-US" sz="3600" dirty="0" smtClean="0">
                <a:solidFill>
                  <a:srgbClr val="2D2D8A"/>
                </a:solidFill>
              </a:rPr>
              <a:t>/</a:t>
            </a:r>
            <a:r>
              <a:rPr lang="en-US" altLang="zh-CN" sz="3600" dirty="0" smtClean="0">
                <a:solidFill>
                  <a:srgbClr val="2D2D8A"/>
                </a:solidFill>
              </a:rPr>
              <a:t> </a:t>
            </a:r>
            <a:r>
              <a:rPr lang="en-US" altLang="zh-CN" sz="3600" dirty="0" err="1" smtClean="0">
                <a:solidFill>
                  <a:srgbClr val="2D2D8A"/>
                </a:solidFill>
              </a:rPr>
              <a:t>æ</a:t>
            </a:r>
            <a:r>
              <a:rPr lang="en-US" altLang="zh-CN" sz="3600" dirty="0" smtClean="0">
                <a:solidFill>
                  <a:srgbClr val="2D2D8A"/>
                </a:solidFill>
              </a:rPr>
              <a:t> </a:t>
            </a:r>
            <a:r>
              <a:rPr lang="zh-CN" altLang="en-US" sz="3600" dirty="0" smtClean="0">
                <a:solidFill>
                  <a:srgbClr val="2D2D8A"/>
                </a:solidFill>
              </a:rPr>
              <a:t>/ /</a:t>
            </a:r>
            <a:r>
              <a:rPr lang="en-US" altLang="zh-CN" sz="3600" dirty="0" smtClean="0">
                <a:solidFill>
                  <a:srgbClr val="2D2D8A"/>
                </a:solidFill>
              </a:rPr>
              <a:t> </a:t>
            </a:r>
            <a:r>
              <a:rPr lang="en-US" altLang="zh-CN" sz="3600" dirty="0" err="1" smtClean="0">
                <a:solidFill>
                  <a:srgbClr val="2D2D8A"/>
                </a:solidFill>
              </a:rPr>
              <a:t>æ</a:t>
            </a:r>
            <a:r>
              <a:rPr lang="en-US" altLang="zh-CN" sz="3600" dirty="0" smtClean="0">
                <a:solidFill>
                  <a:srgbClr val="2D2D8A"/>
                </a:solidFill>
              </a:rPr>
              <a:t> </a:t>
            </a:r>
            <a:r>
              <a:rPr lang="zh-CN" altLang="en-US" sz="3600" dirty="0" smtClean="0">
                <a:solidFill>
                  <a:srgbClr val="2D2D8A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25008875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QQ截图201501061108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609600" y="3962400"/>
            <a:ext cx="74977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6600" smtClean="0">
                <a:solidFill>
                  <a:srgbClr val="000000"/>
                </a:solidFill>
              </a:rPr>
              <a:t>大声说：a fat cat</a:t>
            </a:r>
          </a:p>
        </p:txBody>
      </p:sp>
      <p:sp>
        <p:nvSpPr>
          <p:cNvPr id="37891" name="WordArt 4"/>
          <p:cNvSpPr>
            <a:spLocks noChangeArrowheads="1" noChangeShapeType="1"/>
          </p:cNvSpPr>
          <p:nvPr/>
        </p:nvSpPr>
        <p:spPr bwMode="auto">
          <a:xfrm>
            <a:off x="762000" y="2133600"/>
            <a:ext cx="3810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b="1" kern="1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blurRad="63500" dist="38099" dir="2700000" algn="ctr" rotWithShape="0">
                    <a:srgbClr val="990000">
                      <a:alpha val="74997"/>
                    </a:srgbClr>
                  </a:outerShdw>
                </a:effectLst>
                <a:latin typeface="黑体"/>
                <a:ea typeface="黑体"/>
                <a:cs typeface="黑体"/>
              </a:rPr>
              <a:t>疯狂模仿</a:t>
            </a:r>
          </a:p>
        </p:txBody>
      </p:sp>
      <p:sp>
        <p:nvSpPr>
          <p:cNvPr id="37892" name="矩形 2"/>
          <p:cNvSpPr>
            <a:spLocks noChangeArrowheads="1"/>
          </p:cNvSpPr>
          <p:nvPr/>
        </p:nvSpPr>
        <p:spPr bwMode="auto">
          <a:xfrm>
            <a:off x="228600" y="152400"/>
            <a:ext cx="3810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dirty="0" smtClean="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  <a:sym typeface="Arial" charset="0"/>
              </a:rPr>
              <a:t>/ </a:t>
            </a:r>
            <a:r>
              <a:rPr lang="en-US" altLang="zh-CN" sz="7200" dirty="0" err="1" smtClean="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æ</a:t>
            </a:r>
            <a:r>
              <a:rPr lang="en-US" altLang="zh-CN" sz="7200" dirty="0" smtClean="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 </a:t>
            </a:r>
            <a:r>
              <a:rPr lang="zh-CN" altLang="en-US" sz="7200" dirty="0" smtClean="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  <a:sym typeface="Arial" charset="0"/>
              </a:rPr>
              <a:t>/</a:t>
            </a:r>
            <a:endParaRPr lang="zh-CN" altLang="en-US" sz="7200" dirty="0" smtClean="0">
              <a:solidFill>
                <a:srgbClr val="000000"/>
              </a:solidFill>
              <a:latin typeface="Arial" charset="0"/>
              <a:ea typeface="宋体" charset="0"/>
              <a:cs typeface="宋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31945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116632"/>
            <a:ext cx="4038600" cy="1143000"/>
          </a:xfrm>
        </p:spPr>
        <p:txBody>
          <a:bodyPr/>
          <a:lstStyle/>
          <a:p>
            <a:pPr eaLnBrk="1" hangingPunct="1"/>
            <a:r>
              <a:rPr kumimoji="0" lang="zh-CN" altLang="en-US" sz="8800" dirty="0">
                <a:solidFill>
                  <a:schemeClr val="tx1"/>
                </a:solidFill>
                <a:latin typeface="Arial" charset="0"/>
                <a:ea typeface="宋体" charset="0"/>
                <a:sym typeface="Arial" charset="0"/>
              </a:rPr>
              <a:t>/ </a:t>
            </a:r>
            <a:r>
              <a:rPr kumimoji="0" lang="en-US" altLang="zh-CN" sz="8800" b="1" dirty="0" err="1">
                <a:solidFill>
                  <a:schemeClr val="tx1"/>
                </a:solidFill>
                <a:latin typeface="Arial" charset="0"/>
                <a:ea typeface="宋体" charset="0"/>
              </a:rPr>
              <a:t>æ</a:t>
            </a:r>
            <a:r>
              <a:rPr kumimoji="0" lang="en-US" altLang="zh-CN" sz="8800" b="1" dirty="0">
                <a:solidFill>
                  <a:schemeClr val="tx1"/>
                </a:solidFill>
                <a:latin typeface="Arial" charset="0"/>
                <a:ea typeface="宋体" charset="0"/>
              </a:rPr>
              <a:t> </a:t>
            </a:r>
            <a:r>
              <a:rPr kumimoji="0" lang="zh-CN" altLang="en-US" sz="8800" dirty="0">
                <a:solidFill>
                  <a:schemeClr val="tx1"/>
                </a:solidFill>
                <a:latin typeface="Arial" charset="0"/>
                <a:ea typeface="宋体" charset="0"/>
                <a:sym typeface="Arial" charset="0"/>
              </a:rPr>
              <a:t>/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19672" y="1268760"/>
            <a:ext cx="6120680" cy="4536504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c</a:t>
            </a:r>
            <a:r>
              <a:rPr kumimoji="0" lang="en-US" altLang="zh-CN" sz="5400" b="1" dirty="0" smtClean="0">
                <a:solidFill>
                  <a:srgbClr val="FF0000"/>
                </a:solidFill>
                <a:latin typeface="Comic Sans MS" charset="0"/>
                <a:ea typeface="宋体" charset="0"/>
              </a:rPr>
              <a:t>a</a:t>
            </a: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t</a:t>
            </a:r>
            <a:r>
              <a:rPr lang="da-DK" altLang="zh-CN" sz="5400" b="1" dirty="0" smtClean="0"/>
              <a:t> </a:t>
            </a:r>
            <a:r>
              <a:rPr lang="da-DK" altLang="zh-CN" sz="5400" dirty="0"/>
              <a:t>[</a:t>
            </a:r>
            <a:r>
              <a:rPr lang="da-DK" altLang="zh-CN" sz="5400" dirty="0" err="1"/>
              <a:t>kæt</a:t>
            </a:r>
            <a:r>
              <a:rPr lang="da-DK" altLang="zh-CN" sz="5400" dirty="0"/>
              <a:t>]</a:t>
            </a: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  </a:t>
            </a:r>
          </a:p>
          <a:p>
            <a:pPr eaLnBrk="1" hangingPunct="1">
              <a:buFontTx/>
              <a:buNone/>
            </a:pP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d</a:t>
            </a:r>
            <a:r>
              <a:rPr kumimoji="0" lang="en-US" altLang="zh-CN" sz="5400" b="1" dirty="0" smtClean="0">
                <a:solidFill>
                  <a:srgbClr val="FF0000"/>
                </a:solidFill>
                <a:latin typeface="Comic Sans MS" charset="0"/>
                <a:ea typeface="宋体" charset="0"/>
              </a:rPr>
              <a:t>a</a:t>
            </a: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ddy </a:t>
            </a:r>
            <a:r>
              <a:rPr lang="da-DK" altLang="zh-CN" sz="5400" dirty="0"/>
              <a:t>['</a:t>
            </a:r>
            <a:r>
              <a:rPr lang="da-DK" altLang="zh-CN" sz="5400" dirty="0" err="1"/>
              <a:t>dædi</a:t>
            </a:r>
            <a:r>
              <a:rPr lang="da-DK" altLang="zh-CN" sz="5400" dirty="0"/>
              <a:t>]</a:t>
            </a: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b</a:t>
            </a:r>
            <a:r>
              <a:rPr kumimoji="0" lang="en-US" altLang="zh-CN" sz="5400" b="1" dirty="0" smtClean="0">
                <a:solidFill>
                  <a:srgbClr val="FF0000"/>
                </a:solidFill>
                <a:latin typeface="Comic Sans MS" charset="0"/>
                <a:ea typeface="宋体" charset="0"/>
              </a:rPr>
              <a:t>a</a:t>
            </a: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g</a:t>
            </a:r>
            <a:r>
              <a:rPr lang="is-IS" altLang="zh-CN" sz="5400" dirty="0"/>
              <a:t>[bæɡ]</a:t>
            </a: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  </a:t>
            </a:r>
          </a:p>
          <a:p>
            <a:pPr eaLnBrk="1" hangingPunct="1">
              <a:buFontTx/>
              <a:buNone/>
            </a:pP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b</a:t>
            </a:r>
            <a:r>
              <a:rPr kumimoji="0" lang="en-US" altLang="zh-CN" sz="5400" b="1" dirty="0" smtClean="0">
                <a:solidFill>
                  <a:srgbClr val="FF0000"/>
                </a:solidFill>
                <a:latin typeface="Comic Sans MS" charset="0"/>
                <a:ea typeface="宋体" charset="0"/>
              </a:rPr>
              <a:t>a</a:t>
            </a:r>
            <a:r>
              <a:rPr kumimoji="0" lang="en-US" altLang="zh-CN" sz="5400" b="1" dirty="0" smtClean="0">
                <a:latin typeface="Comic Sans MS" charset="0"/>
                <a:ea typeface="宋体" charset="0"/>
              </a:rPr>
              <a:t>t</a:t>
            </a:r>
            <a:r>
              <a:rPr lang="is-IS" altLang="zh-CN" sz="3600" dirty="0"/>
              <a:t>[bæt</a:t>
            </a:r>
            <a:r>
              <a:rPr lang="is-IS" altLang="zh-CN" sz="3600" dirty="0" smtClean="0"/>
              <a:t>]</a:t>
            </a:r>
          </a:p>
          <a:p>
            <a:pPr marL="0" indent="0">
              <a:buNone/>
            </a:pPr>
            <a:r>
              <a:rPr lang="da-DK" altLang="zh-CN" sz="3600" b="1" dirty="0" err="1"/>
              <a:t>m</a:t>
            </a:r>
            <a:r>
              <a:rPr lang="da-DK" altLang="zh-CN" sz="3600" b="1" dirty="0" err="1">
                <a:solidFill>
                  <a:srgbClr val="FF0000"/>
                </a:solidFill>
              </a:rPr>
              <a:t>a</a:t>
            </a:r>
            <a:r>
              <a:rPr lang="da-DK" altLang="zh-CN" sz="3600" b="1" dirty="0" err="1"/>
              <a:t>ss</a:t>
            </a:r>
            <a:r>
              <a:rPr lang="da-DK" altLang="zh-CN" sz="3600" b="1" dirty="0"/>
              <a:t> </a:t>
            </a:r>
            <a:r>
              <a:rPr lang="da-DK" altLang="zh-CN" sz="3600" dirty="0"/>
              <a:t>[</a:t>
            </a:r>
            <a:r>
              <a:rPr lang="da-DK" altLang="zh-CN" sz="3600" dirty="0" err="1"/>
              <a:t>mæs</a:t>
            </a:r>
            <a:r>
              <a:rPr lang="da-DK" altLang="zh-CN" sz="3600" dirty="0" smtClean="0"/>
              <a:t>]</a:t>
            </a:r>
            <a:r>
              <a:rPr lang="is-IS" altLang="zh-CN" sz="3600" b="1" dirty="0"/>
              <a:t> </a:t>
            </a:r>
            <a:endParaRPr lang="is-IS" altLang="zh-CN" sz="3600" b="1" dirty="0" smtClean="0"/>
          </a:p>
          <a:p>
            <a:pPr marL="0" indent="0">
              <a:buNone/>
            </a:pPr>
            <a:r>
              <a:rPr lang="is-IS" altLang="zh-CN" sz="3600" b="1" dirty="0" smtClean="0"/>
              <a:t>f</a:t>
            </a:r>
            <a:r>
              <a:rPr lang="is-IS" altLang="zh-CN" sz="3600" b="1" dirty="0" smtClean="0">
                <a:solidFill>
                  <a:srgbClr val="FF0000"/>
                </a:solidFill>
              </a:rPr>
              <a:t>a</a:t>
            </a:r>
            <a:r>
              <a:rPr lang="is-IS" altLang="zh-CN" sz="3600" b="1" dirty="0" smtClean="0"/>
              <a:t>ct </a:t>
            </a:r>
            <a:r>
              <a:rPr lang="is-IS" altLang="zh-CN" sz="3600" dirty="0"/>
              <a:t>[fækt</a:t>
            </a:r>
            <a:r>
              <a:rPr lang="is-IS" altLang="zh-CN" sz="3600" dirty="0" smtClean="0"/>
              <a:t>]</a:t>
            </a:r>
          </a:p>
          <a:p>
            <a:pPr marL="0" indent="0">
              <a:buNone/>
            </a:pPr>
            <a:r>
              <a:rPr lang="da-DK" altLang="zh-CN" sz="3600" b="1" dirty="0" err="1"/>
              <a:t>l</a:t>
            </a:r>
            <a:r>
              <a:rPr lang="da-DK" altLang="zh-CN" sz="3600" b="1" dirty="0" err="1">
                <a:solidFill>
                  <a:srgbClr val="FF0000"/>
                </a:solidFill>
              </a:rPr>
              <a:t>a</a:t>
            </a:r>
            <a:r>
              <a:rPr lang="da-DK" altLang="zh-CN" sz="3600" b="1" dirty="0" err="1"/>
              <a:t>ck</a:t>
            </a:r>
            <a:r>
              <a:rPr lang="da-DK" altLang="zh-CN" sz="3600" b="1" dirty="0"/>
              <a:t> </a:t>
            </a:r>
            <a:r>
              <a:rPr lang="da-DK" altLang="zh-CN" sz="3600" dirty="0"/>
              <a:t>[læk]</a:t>
            </a:r>
            <a:endParaRPr lang="is-IS" altLang="zh-CN" sz="3600" dirty="0" smtClean="0"/>
          </a:p>
          <a:p>
            <a:pPr marL="0" indent="0">
              <a:buNone/>
            </a:pPr>
            <a:endParaRPr lang="da-DK" altLang="zh-CN" sz="3600" b="1" dirty="0"/>
          </a:p>
          <a:p>
            <a:pPr eaLnBrk="1" hangingPunct="1">
              <a:buFontTx/>
              <a:buNone/>
            </a:pPr>
            <a:endParaRPr kumimoji="0" lang="zh-CN" altLang="en-US" sz="3600" b="1" dirty="0">
              <a:latin typeface="Comic Sans MS" charset="0"/>
              <a:ea typeface="宋体" charset="0"/>
            </a:endParaRPr>
          </a:p>
        </p:txBody>
      </p:sp>
      <p:sp>
        <p:nvSpPr>
          <p:cNvPr id="38917" name="Text Box 7"/>
          <p:cNvSpPr txBox="1">
            <a:spLocks noChangeArrowheads="1"/>
          </p:cNvSpPr>
          <p:nvPr/>
        </p:nvSpPr>
        <p:spPr bwMode="auto">
          <a:xfrm>
            <a:off x="2286000" y="3429000"/>
            <a:ext cx="309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16391" name="Rectangle 4"/>
          <p:cNvSpPr>
            <a:spLocks noChangeArrowheads="1"/>
          </p:cNvSpPr>
          <p:nvPr/>
        </p:nvSpPr>
        <p:spPr bwMode="auto">
          <a:xfrm>
            <a:off x="4788024" y="476672"/>
            <a:ext cx="228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Arial" charset="0"/>
                <a:ea typeface="宋体" charset="0"/>
                <a:cs typeface="宋体" charset="0"/>
              </a:rPr>
              <a:t>元音</a:t>
            </a:r>
          </a:p>
        </p:txBody>
      </p:sp>
    </p:spTree>
    <p:extLst>
      <p:ext uri="{BB962C8B-B14F-4D97-AF65-F5344CB8AC3E}">
        <p14:creationId xmlns:p14="http://schemas.microsoft.com/office/powerpoint/2010/main" val="18064790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63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utoUpdateAnimBg="0"/>
      <p:bldP spid="1639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295400"/>
            <a:ext cx="784860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1.</a:t>
            </a:r>
            <a:r>
              <a:rPr kumimoji="0" lang="en-US" altLang="zh-CN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c</a:t>
            </a:r>
            <a:r>
              <a:rPr kumimoji="0" lang="en-US" altLang="zh-CN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a</a:t>
            </a:r>
            <a:r>
              <a:rPr kumimoji="0" lang="en-US" altLang="zh-CN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t  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 c</a:t>
            </a:r>
            <a:r>
              <a:rPr kumimoji="0" lang="zh-CN" altLang="en-US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e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t</a:t>
            </a:r>
          </a:p>
          <a:p>
            <a:pPr eaLnBrk="1" hangingPunct="1">
              <a:buFontTx/>
              <a:buNone/>
            </a:pP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2.p</a:t>
            </a:r>
            <a:r>
              <a:rPr kumimoji="0" lang="zh-CN" altLang="en-US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e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t   p</a:t>
            </a:r>
            <a:r>
              <a:rPr kumimoji="0" lang="zh-CN" altLang="en-US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a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t</a:t>
            </a:r>
          </a:p>
          <a:p>
            <a:pPr eaLnBrk="1" hangingPunct="1">
              <a:buFontTx/>
              <a:buNone/>
            </a:pP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3.b</a:t>
            </a:r>
            <a:r>
              <a:rPr kumimoji="0" lang="zh-CN" altLang="en-US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e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g   b</a:t>
            </a:r>
            <a:r>
              <a:rPr kumimoji="0" lang="zh-CN" altLang="en-US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a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g</a:t>
            </a:r>
          </a:p>
          <a:p>
            <a:pPr eaLnBrk="1" hangingPunct="1">
              <a:buFontTx/>
              <a:buNone/>
            </a:pP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4.b</a:t>
            </a:r>
            <a:r>
              <a:rPr kumimoji="0" lang="zh-CN" altLang="en-US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a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d   b</a:t>
            </a:r>
            <a:r>
              <a:rPr kumimoji="0" lang="zh-CN" altLang="en-US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e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d</a:t>
            </a:r>
          </a:p>
          <a:p>
            <a:pPr eaLnBrk="1" hangingPunct="1">
              <a:buFontTx/>
              <a:buNone/>
            </a:pP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5.h</a:t>
            </a:r>
            <a:r>
              <a:rPr kumimoji="0" lang="zh-CN" altLang="en-US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a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t   h</a:t>
            </a:r>
            <a:r>
              <a:rPr kumimoji="0" lang="zh-CN" altLang="en-US" sz="5400" b="1" u="sng">
                <a:solidFill>
                  <a:srgbClr val="3333FF"/>
                </a:solidFill>
                <a:latin typeface="Comic Sans MS" charset="0"/>
                <a:ea typeface="宋体" charset="0"/>
              </a:rPr>
              <a:t>e</a:t>
            </a:r>
            <a:r>
              <a:rPr kumimoji="0" lang="zh-CN" altLang="en-US" sz="5400" b="1">
                <a:solidFill>
                  <a:srgbClr val="3333FF"/>
                </a:solidFill>
                <a:latin typeface="Comic Sans MS" charset="0"/>
                <a:ea typeface="宋体" charset="0"/>
              </a:rPr>
              <a:t>t</a:t>
            </a:r>
          </a:p>
          <a:p>
            <a:pPr eaLnBrk="1" hangingPunct="1">
              <a:buFontTx/>
              <a:buNone/>
            </a:pPr>
            <a:endParaRPr kumimoji="0" lang="zh-CN" altLang="en-US" sz="1200" b="1">
              <a:solidFill>
                <a:srgbClr val="3333FF"/>
              </a:solidFill>
              <a:latin typeface="Comic Sans MS" charset="0"/>
              <a:ea typeface="宋体" charset="0"/>
            </a:endParaRPr>
          </a:p>
        </p:txBody>
      </p:sp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4403725" y="45942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9939" name="Text Box 7"/>
          <p:cNvSpPr txBox="1">
            <a:spLocks noChangeArrowheads="1"/>
          </p:cNvSpPr>
          <p:nvPr/>
        </p:nvSpPr>
        <p:spPr bwMode="auto">
          <a:xfrm>
            <a:off x="2286000" y="3429000"/>
            <a:ext cx="309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533400" y="228600"/>
            <a:ext cx="5016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400" smtClean="0">
                <a:solidFill>
                  <a:srgbClr val="FF00FF"/>
                </a:solidFill>
                <a:latin typeface="Aharoni" charset="0"/>
              </a:rPr>
              <a:t>listen and circle</a:t>
            </a:r>
          </a:p>
        </p:txBody>
      </p:sp>
    </p:spTree>
    <p:extLst>
      <p:ext uri="{BB962C8B-B14F-4D97-AF65-F5344CB8AC3E}">
        <p14:creationId xmlns:p14="http://schemas.microsoft.com/office/powerpoint/2010/main" val="21839813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3088"/>
            <a:ext cx="9753600" cy="77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91440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zh-CN" sz="6000" dirty="0" smtClean="0">
                <a:solidFill>
                  <a:schemeClr val="tx1"/>
                </a:solidFill>
                <a:ea typeface="宋体" pitchFamily="2" charset="-122"/>
              </a:rPr>
              <a:t>    / </a:t>
            </a:r>
            <a:r>
              <a:rPr lang="zh-CN" altLang="zh-CN" sz="6000" dirty="0" smtClean="0">
                <a:solidFill>
                  <a:schemeClr val="tx1"/>
                </a:solidFill>
              </a:rPr>
              <a:t>ɪ</a:t>
            </a:r>
            <a:r>
              <a:rPr lang="en-US" altLang="zh-CN" sz="6000" b="0" i="0" kern="1200" dirty="0" smtClean="0">
                <a:solidFill>
                  <a:srgbClr val="800000"/>
                </a:solidFill>
                <a:latin typeface="Arial"/>
                <a:ea typeface="宋体"/>
              </a:rPr>
              <a:t> </a:t>
            </a:r>
            <a:r>
              <a:rPr lang="en-US" altLang="zh-CN" sz="6000" dirty="0" smtClean="0">
                <a:solidFill>
                  <a:schemeClr val="tx1"/>
                </a:solidFill>
                <a:ea typeface="宋体" pitchFamily="2" charset="-122"/>
              </a:rPr>
              <a:t>/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1547664" y="1844824"/>
            <a:ext cx="64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i="1" kern="0" dirty="0" smtClean="0">
                <a:solidFill>
                  <a:srgbClr val="000000"/>
                </a:solidFill>
                <a:latin typeface="Times New Roman"/>
                <a:ea typeface="宋体" pitchFamily="2" charset="-122"/>
                <a:cs typeface="+mj-cs"/>
              </a:rPr>
              <a:t>发音</a:t>
            </a:r>
            <a:r>
              <a:rPr lang="zh-CN" altLang="en-US" sz="3600" b="1" i="1" kern="0" dirty="0">
                <a:solidFill>
                  <a:srgbClr val="000000"/>
                </a:solidFill>
                <a:latin typeface="Times New Roman"/>
                <a:ea typeface="宋体" pitchFamily="2" charset="-122"/>
                <a:cs typeface="+mj-cs"/>
              </a:rPr>
              <a:t>短促</a:t>
            </a:r>
            <a:r>
              <a:rPr lang="zh-CN" altLang="en-US" sz="3600" b="1" i="1" kern="0" dirty="0" smtClean="0">
                <a:solidFill>
                  <a:srgbClr val="000000"/>
                </a:solidFill>
                <a:latin typeface="Times New Roman"/>
                <a:ea typeface="宋体" pitchFamily="2" charset="-122"/>
                <a:cs typeface="+mj-cs"/>
              </a:rPr>
              <a:t>而有力，小腹震动</a:t>
            </a:r>
            <a:endParaRPr lang="zh-CN" altLang="en-US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99592" y="2924944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短元音</a:t>
            </a:r>
            <a:endParaRPr lang="zh-CN" altLang="en-US" sz="4000" b="1" dirty="0"/>
          </a:p>
        </p:txBody>
      </p:sp>
      <p:sp>
        <p:nvSpPr>
          <p:cNvPr id="8" name="矩形 7"/>
          <p:cNvSpPr/>
          <p:nvPr/>
        </p:nvSpPr>
        <p:spPr>
          <a:xfrm>
            <a:off x="2843808" y="2996952"/>
            <a:ext cx="6120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宋体"/>
                <a:ea typeface="宋体"/>
              </a:rPr>
              <a:t>想象微笑的样子，把酒窝展示出来。</a:t>
            </a:r>
          </a:p>
        </p:txBody>
      </p:sp>
    </p:spTree>
    <p:extLst>
      <p:ext uri="{BB962C8B-B14F-4D97-AF65-F5344CB8AC3E}">
        <p14:creationId xmlns:p14="http://schemas.microsoft.com/office/powerpoint/2010/main" val="1409631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258888" y="981075"/>
            <a:ext cx="665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003399"/>
                </a:solidFill>
                <a:latin typeface="Comic Sans MS" pitchFamily="66" charset="0"/>
              </a:rPr>
              <a:t>b</a:t>
            </a:r>
            <a:r>
              <a:rPr lang="en-US" altLang="zh-CN" sz="4800" b="1" dirty="0" smtClean="0">
                <a:solidFill>
                  <a:srgbClr val="FF0066"/>
                </a:solidFill>
                <a:latin typeface="Comic Sans MS" pitchFamily="66" charset="0"/>
              </a:rPr>
              <a:t>i</a:t>
            </a:r>
            <a:r>
              <a:rPr lang="en-US" altLang="zh-CN" sz="4800" b="1" dirty="0" smtClean="0">
                <a:solidFill>
                  <a:srgbClr val="003399"/>
                </a:solidFill>
                <a:latin typeface="Comic Sans MS" pitchFamily="66" charset="0"/>
              </a:rPr>
              <a:t>g</a:t>
            </a:r>
            <a:r>
              <a:rPr lang="en-US" altLang="zh-CN" sz="4800" b="1" dirty="0" smtClean="0">
                <a:solidFill>
                  <a:srgbClr val="003399"/>
                </a:solidFill>
                <a:latin typeface="Arial Black" pitchFamily="34" charset="0"/>
              </a:rPr>
              <a:t> </a:t>
            </a:r>
            <a:r>
              <a:rPr lang="en-US" altLang="zh-CN" sz="4800" b="1" i="1" dirty="0" smtClean="0">
                <a:solidFill>
                  <a:srgbClr val="003399"/>
                </a:solidFill>
                <a:latin typeface="Arial Black" pitchFamily="34" charset="0"/>
              </a:rPr>
              <a:t>[</a:t>
            </a:r>
            <a:r>
              <a:rPr lang="en-US" altLang="zh-CN" sz="4400" b="1" i="1" dirty="0" smtClean="0">
                <a:solidFill>
                  <a:srgbClr val="003399"/>
                </a:solidFill>
              </a:rPr>
              <a:t>b</a:t>
            </a:r>
            <a:r>
              <a:rPr lang="zh-CN" altLang="zh-CN" sz="4400" dirty="0">
                <a:solidFill>
                  <a:srgbClr val="FF0000"/>
                </a:solidFill>
              </a:rPr>
              <a:t>ɪ</a:t>
            </a:r>
            <a:r>
              <a:rPr lang="en-US" altLang="zh-CN" sz="4400" b="1" i="1" dirty="0" smtClean="0">
                <a:solidFill>
                  <a:srgbClr val="003399"/>
                </a:solidFill>
              </a:rPr>
              <a:t>g</a:t>
            </a:r>
            <a:r>
              <a:rPr lang="en-US" altLang="zh-CN" sz="4800" b="1" i="1" dirty="0" smtClean="0">
                <a:solidFill>
                  <a:srgbClr val="003399"/>
                </a:solidFill>
                <a:latin typeface="Arial Black" pitchFamily="34" charset="0"/>
              </a:rPr>
              <a:t>]</a:t>
            </a:r>
            <a:r>
              <a:rPr lang="en-US" altLang="zh-CN" sz="4800" b="1" dirty="0" smtClean="0">
                <a:solidFill>
                  <a:srgbClr val="003399"/>
                </a:solidFill>
                <a:latin typeface="Arial Black" pitchFamily="34" charset="0"/>
              </a:rPr>
              <a:t>   </a:t>
            </a:r>
            <a:r>
              <a:rPr lang="zh-CN" altLang="en-US" sz="4800" b="1" dirty="0" smtClean="0">
                <a:solidFill>
                  <a:srgbClr val="003399"/>
                </a:solidFill>
                <a:latin typeface="Arial Black" pitchFamily="34" charset="0"/>
              </a:rPr>
              <a:t>大的   </a:t>
            </a:r>
            <a:r>
              <a:rPr lang="en-US" altLang="zh-CN" sz="4800" b="1" dirty="0" smtClean="0">
                <a:solidFill>
                  <a:srgbClr val="003399"/>
                </a:solidFill>
                <a:latin typeface="Arial Black" pitchFamily="34" charset="0"/>
              </a:rPr>
              <a:t>adj.</a:t>
            </a:r>
          </a:p>
        </p:txBody>
      </p:sp>
    </p:spTree>
    <p:extLst>
      <p:ext uri="{BB962C8B-B14F-4D97-AF65-F5344CB8AC3E}">
        <p14:creationId xmlns:p14="http://schemas.microsoft.com/office/powerpoint/2010/main" val="1846980007"/>
      </p:ext>
    </p:extLst>
  </p:cSld>
  <p:clrMapOvr>
    <a:masterClrMapping/>
  </p:clrMapOvr>
  <p:transition xmlns:p14="http://schemas.microsoft.com/office/powerpoint/2010/main" spd="med">
    <p:newsfla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10312" y="838268"/>
            <a:ext cx="47244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>
                <a:solidFill>
                  <a:srgbClr val="C00000"/>
                </a:solidFill>
                <a:latin typeface="宋体"/>
              </a:rPr>
              <a:t>课堂要求</a:t>
            </a:r>
          </a:p>
        </p:txBody>
      </p:sp>
      <p:sp>
        <p:nvSpPr>
          <p:cNvPr id="9219" name="TextBox 12"/>
          <p:cNvSpPr txBox="1">
            <a:spLocks noChangeArrowheads="1"/>
          </p:cNvSpPr>
          <p:nvPr/>
        </p:nvSpPr>
        <p:spPr bwMode="auto">
          <a:xfrm>
            <a:off x="942975" y="1828842"/>
            <a:ext cx="66294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准备一个练习本</a:t>
            </a: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准备一本英汉词典    </a:t>
            </a: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文具（笔，橡皮，尺子）</a:t>
            </a: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准备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张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8cmx8cm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的硬卡纸</a:t>
            </a: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个颜色，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25+35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830762"/>
            <a:ext cx="2952328" cy="380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35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042988" y="5373688"/>
            <a:ext cx="54006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003399"/>
                </a:solidFill>
                <a:latin typeface="Arial Black" pitchFamily="34" charset="0"/>
              </a:rPr>
              <a:t>sh</a:t>
            </a:r>
            <a:r>
              <a:rPr lang="en-US" altLang="zh-CN" sz="4800" b="1" dirty="0" smtClean="0">
                <a:solidFill>
                  <a:srgbClr val="FF0066"/>
                </a:solidFill>
                <a:latin typeface="Arial Black" pitchFamily="34" charset="0"/>
              </a:rPr>
              <a:t>i</a:t>
            </a:r>
            <a:r>
              <a:rPr lang="en-US" altLang="zh-CN" sz="4800" b="1" dirty="0" smtClean="0">
                <a:solidFill>
                  <a:srgbClr val="003399"/>
                </a:solidFill>
                <a:latin typeface="Arial Black" pitchFamily="34" charset="0"/>
              </a:rPr>
              <a:t>p</a:t>
            </a:r>
            <a:r>
              <a:rPr lang="en-US" altLang="zh-CN" dirty="0" smtClean="0">
                <a:solidFill>
                  <a:srgbClr val="003399"/>
                </a:solidFill>
              </a:rPr>
              <a:t>        </a:t>
            </a:r>
            <a:r>
              <a:rPr lang="en-US" altLang="zh-CN" sz="3600" i="1" dirty="0" smtClean="0">
                <a:solidFill>
                  <a:srgbClr val="003399"/>
                </a:solidFill>
                <a:latin typeface="Comic Sans MS" pitchFamily="66" charset="0"/>
              </a:rPr>
              <a:t>[</a:t>
            </a:r>
            <a:r>
              <a:rPr lang="en-US" altLang="zh-CN" sz="3600" i="1" dirty="0" err="1" smtClean="0">
                <a:solidFill>
                  <a:srgbClr val="003399"/>
                </a:solidFill>
                <a:latin typeface="Comic Sans MS" pitchFamily="66" charset="0"/>
              </a:rPr>
              <a:t>ʃ</a:t>
            </a:r>
            <a:r>
              <a:rPr lang="en-US" altLang="zh-CN" sz="3600" i="1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zh-CN" altLang="zh-CN" sz="3600" dirty="0" smtClean="0">
                <a:solidFill>
                  <a:srgbClr val="FF0000"/>
                </a:solidFill>
              </a:rPr>
              <a:t>ɪ</a:t>
            </a:r>
            <a:r>
              <a:rPr lang="en-US" altLang="zh-CN" sz="3600" i="1" dirty="0" smtClean="0">
                <a:solidFill>
                  <a:srgbClr val="003399"/>
                </a:solidFill>
                <a:latin typeface="Comic Sans MS" pitchFamily="66" charset="0"/>
              </a:rPr>
              <a:t>p</a:t>
            </a:r>
            <a:r>
              <a:rPr lang="en-US" altLang="zh-CN" sz="3600" i="1" dirty="0" smtClean="0">
                <a:solidFill>
                  <a:srgbClr val="FF0066"/>
                </a:solidFill>
                <a:latin typeface="Comic Sans MS" pitchFamily="66" charset="0"/>
              </a:rPr>
              <a:t> </a:t>
            </a:r>
            <a:r>
              <a:rPr lang="en-US" altLang="zh-CN" sz="3600" i="1" dirty="0" smtClean="0">
                <a:solidFill>
                  <a:srgbClr val="003399"/>
                </a:solidFill>
                <a:latin typeface="Comic Sans MS" pitchFamily="66" charset="0"/>
              </a:rPr>
              <a:t>]</a:t>
            </a:r>
            <a:r>
              <a:rPr lang="en-US" altLang="zh-CN" dirty="0" smtClean="0">
                <a:solidFill>
                  <a:srgbClr val="003399"/>
                </a:solidFill>
              </a:rPr>
              <a:t>       </a:t>
            </a:r>
            <a:r>
              <a:rPr lang="zh-CN" altLang="en-US" sz="4800" b="1" dirty="0" smtClean="0">
                <a:solidFill>
                  <a:srgbClr val="003399"/>
                </a:solidFill>
                <a:latin typeface="Arial Black" pitchFamily="34" charset="0"/>
              </a:rPr>
              <a:t>船  </a:t>
            </a:r>
          </a:p>
        </p:txBody>
      </p:sp>
      <p:pic>
        <p:nvPicPr>
          <p:cNvPr id="106499" name="Picture 4" descr="C:\Users\daisy\Desktop\u=3712459837,2573108390&amp;fm=52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101650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23850" y="1700213"/>
            <a:ext cx="223202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003399"/>
                </a:solidFill>
                <a:latin typeface="Comic Sans MS" pitchFamily="66" charset="0"/>
              </a:rPr>
              <a:t>p</a:t>
            </a:r>
            <a:r>
              <a:rPr lang="en-US" altLang="zh-CN" sz="4800" b="1" dirty="0" smtClean="0">
                <a:solidFill>
                  <a:srgbClr val="FF0066"/>
                </a:solidFill>
                <a:latin typeface="Comic Sans MS" pitchFamily="66" charset="0"/>
              </a:rPr>
              <a:t>i</a:t>
            </a:r>
            <a:r>
              <a:rPr lang="en-US" altLang="zh-CN" sz="4800" b="1" dirty="0" smtClean="0">
                <a:solidFill>
                  <a:srgbClr val="003399"/>
                </a:solidFill>
                <a:latin typeface="Comic Sans MS" pitchFamily="66" charset="0"/>
              </a:rPr>
              <a:t>g</a:t>
            </a:r>
            <a:r>
              <a:rPr lang="en-US" altLang="zh-CN" sz="4800" b="1" dirty="0" smtClean="0">
                <a:solidFill>
                  <a:srgbClr val="003399"/>
                </a:solidFill>
                <a:latin typeface="Arial Black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i="1" dirty="0" smtClean="0">
                <a:solidFill>
                  <a:srgbClr val="003399"/>
                </a:solidFill>
                <a:latin typeface="Comic Sans MS" pitchFamily="66" charset="0"/>
              </a:rPr>
              <a:t>[p</a:t>
            </a:r>
            <a:r>
              <a:rPr lang="zh-CN" altLang="zh-CN" sz="3600" dirty="0">
                <a:solidFill>
                  <a:srgbClr val="FF0000"/>
                </a:solidFill>
              </a:rPr>
              <a:t>ɪ</a:t>
            </a:r>
            <a:r>
              <a:rPr lang="en-US" altLang="zh-CN" sz="3600" i="1" dirty="0" err="1" smtClean="0">
                <a:solidFill>
                  <a:srgbClr val="003399"/>
                </a:solidFill>
                <a:latin typeface="Comic Sans MS" pitchFamily="66" charset="0"/>
              </a:rPr>
              <a:t>ɡ</a:t>
            </a:r>
            <a:r>
              <a:rPr lang="en-US" altLang="zh-CN" sz="3600" i="1" dirty="0" smtClean="0">
                <a:solidFill>
                  <a:srgbClr val="003399"/>
                </a:solidFill>
                <a:latin typeface="Comic Sans MS" pitchFamily="66" charset="0"/>
              </a:rPr>
              <a:t>]</a:t>
            </a:r>
            <a:r>
              <a:rPr lang="en-US" altLang="zh-CN" sz="3600" i="1" dirty="0" smtClean="0">
                <a:solidFill>
                  <a:srgbClr val="003399"/>
                </a:solidFill>
              </a:rPr>
              <a:t> </a:t>
            </a:r>
            <a:endParaRPr lang="en-US" altLang="zh-CN" sz="3600" i="1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 smtClean="0">
                <a:solidFill>
                  <a:srgbClr val="003399"/>
                </a:solidFill>
                <a:latin typeface="Arial Black" pitchFamily="34" charset="0"/>
              </a:rPr>
              <a:t>猪</a:t>
            </a:r>
          </a:p>
        </p:txBody>
      </p:sp>
      <p:pic>
        <p:nvPicPr>
          <p:cNvPr id="9221" name="Picture 5" descr="f10c87c335f5fb13e4dd3b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781300"/>
            <a:ext cx="4794250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3116908"/>
      </p:ext>
    </p:extLst>
  </p:cSld>
  <p:clrMapOvr>
    <a:masterClrMapping/>
  </p:clrMapOvr>
  <p:transition xmlns:p14="http://schemas.microsoft.com/office/powerpoint/2010/main" spd="med">
    <p:newsfla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Box 1"/>
          <p:cNvSpPr txBox="1">
            <a:spLocks noChangeArrowheads="1"/>
          </p:cNvSpPr>
          <p:nvPr/>
        </p:nvSpPr>
        <p:spPr bwMode="auto">
          <a:xfrm>
            <a:off x="2362200" y="2227263"/>
            <a:ext cx="5715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9600" b="1" dirty="0">
                <a:solidFill>
                  <a:srgbClr val="000000"/>
                </a:solidFill>
              </a:rPr>
              <a:t>f</a:t>
            </a:r>
            <a:r>
              <a:rPr lang="en-US" altLang="zh-CN" sz="9600" b="1" dirty="0" smtClean="0">
                <a:solidFill>
                  <a:srgbClr val="FF0000"/>
                </a:solidFill>
              </a:rPr>
              <a:t>i</a:t>
            </a:r>
            <a:r>
              <a:rPr lang="en-US" altLang="zh-CN" sz="9600" b="1" dirty="0" smtClean="0">
                <a:solidFill>
                  <a:srgbClr val="000000"/>
                </a:solidFill>
              </a:rPr>
              <a:t>sh  </a:t>
            </a:r>
            <a:r>
              <a:rPr lang="zh-CN" altLang="en-US" sz="9600" b="1" dirty="0" smtClean="0">
                <a:solidFill>
                  <a:srgbClr val="000000"/>
                </a:solidFill>
              </a:rPr>
              <a:t>鱼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83768" y="4149080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/f</a:t>
            </a:r>
            <a:r>
              <a:rPr lang="zh-CN" altLang="zh-CN" sz="4400" dirty="0" smtClean="0">
                <a:solidFill>
                  <a:srgbClr val="FF0000"/>
                </a:solidFill>
              </a:rPr>
              <a:t>ɪ</a:t>
            </a:r>
            <a:r>
              <a:rPr lang="en-US" altLang="zh-CN" sz="4400" i="1" dirty="0" err="1" smtClean="0">
                <a:latin typeface="Comic Sans MS" pitchFamily="66" charset="0"/>
              </a:rPr>
              <a:t>ʃ</a:t>
            </a:r>
            <a:r>
              <a:rPr lang="en-US" altLang="zh-CN" sz="4400" i="1" dirty="0" smtClean="0">
                <a:latin typeface="Comic Sans MS" pitchFamily="66" charset="0"/>
              </a:rPr>
              <a:t> </a:t>
            </a:r>
            <a:r>
              <a:rPr lang="en-US" altLang="zh-CN" sz="4400" i="1" dirty="0" smtClean="0">
                <a:solidFill>
                  <a:srgbClr val="FF0066"/>
                </a:solidFill>
                <a:latin typeface="Comic Sans MS" pitchFamily="66" charset="0"/>
              </a:rPr>
              <a:t> </a:t>
            </a:r>
            <a:r>
              <a:rPr lang="en-US" altLang="zh-CN" sz="4400" dirty="0" smtClean="0"/>
              <a:t>/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066549890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92438" y="1143000"/>
            <a:ext cx="2817812" cy="7889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sz="4800" smtClean="0">
                <a:ea typeface="宋体" pitchFamily="2" charset="-122"/>
              </a:rPr>
              <a:t>绕口令</a:t>
            </a:r>
            <a:endParaRPr lang="en-US" altLang="zh-CN" sz="4800" smtClean="0">
              <a:ea typeface="宋体" pitchFamily="2" charset="-122"/>
            </a:endParaRPr>
          </a:p>
          <a:p>
            <a:pPr marL="0" indent="0" eaLnBrk="1" hangingPunct="1">
              <a:buFontTx/>
              <a:buNone/>
            </a:pPr>
            <a:endParaRPr lang="en-US" altLang="zh-CN" sz="3200" smtClean="0">
              <a:solidFill>
                <a:srgbClr val="00B050"/>
              </a:solidFill>
              <a:ea typeface="宋体" pitchFamily="2" charset="-122"/>
            </a:endParaRPr>
          </a:p>
          <a:p>
            <a:pPr marL="0" indent="0" eaLnBrk="1" hangingPunct="1">
              <a:buFontTx/>
              <a:buNone/>
            </a:pPr>
            <a:endParaRPr lang="en-US" altLang="zh-CN" smtClean="0">
              <a:ea typeface="宋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36650" y="2195513"/>
            <a:ext cx="74739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</a:rPr>
              <a:t>A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big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pig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digging,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a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big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pig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digging,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</a:rPr>
              <a:t>A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big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pig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digging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in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the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mud.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</a:rPr>
              <a:t>A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big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pig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digging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,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a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big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pig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digging,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</a:rPr>
              <a:t>A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big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pig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digging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in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the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mud.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91680" y="4509120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字母</a:t>
            </a:r>
            <a:r>
              <a:rPr lang="en-US" altLang="zh-CN" sz="4000" dirty="0" err="1" smtClean="0"/>
              <a:t>i</a:t>
            </a:r>
            <a:r>
              <a:rPr lang="zh-CN" altLang="en-US" sz="4000" dirty="0" smtClean="0"/>
              <a:t>通常发短音</a:t>
            </a:r>
            <a:r>
              <a:rPr lang="en-US" altLang="zh-CN" sz="4000" dirty="0" smtClean="0"/>
              <a:t>/</a:t>
            </a:r>
            <a:r>
              <a:rPr lang="zh-CN" altLang="zh-CN" sz="4000" dirty="0" smtClean="0">
                <a:solidFill>
                  <a:srgbClr val="FF0000"/>
                </a:solidFill>
              </a:rPr>
              <a:t>ɪ</a:t>
            </a:r>
            <a:r>
              <a:rPr lang="en-US" altLang="zh-CN" sz="4000" dirty="0" smtClean="0"/>
              <a:t>/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80942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10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93188" name="Picture 4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3088"/>
            <a:ext cx="9753600" cy="77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2483768" y="1052736"/>
            <a:ext cx="5400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dirty="0" smtClean="0">
                <a:solidFill>
                  <a:srgbClr val="000000"/>
                </a:solidFill>
              </a:rPr>
              <a:t>长元音：</a:t>
            </a:r>
            <a:r>
              <a:rPr lang="en-US" altLang="zh-CN" sz="4800" b="1" dirty="0" smtClean="0">
                <a:solidFill>
                  <a:srgbClr val="000000"/>
                </a:solidFill>
              </a:rPr>
              <a:t>/i:/ </a:t>
            </a:r>
          </a:p>
        </p:txBody>
      </p:sp>
      <p:sp>
        <p:nvSpPr>
          <p:cNvPr id="93190" name="矩形 1"/>
          <p:cNvSpPr>
            <a:spLocks noChangeArrowheads="1"/>
          </p:cNvSpPr>
          <p:nvPr/>
        </p:nvSpPr>
        <p:spPr bwMode="auto">
          <a:xfrm>
            <a:off x="1453427" y="3050708"/>
            <a:ext cx="68467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</a:rPr>
              <a:t>: 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是长音符号，声带震动，嘴唇呈微笑状。</a:t>
            </a:r>
          </a:p>
        </p:txBody>
      </p:sp>
      <p:sp>
        <p:nvSpPr>
          <p:cNvPr id="2" name="矩形 1"/>
          <p:cNvSpPr/>
          <p:nvPr/>
        </p:nvSpPr>
        <p:spPr>
          <a:xfrm>
            <a:off x="2195736" y="1883531"/>
            <a:ext cx="42146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</a:rPr>
              <a:t>穿针引线长衣音</a:t>
            </a:r>
            <a:r>
              <a:rPr lang="en-US" altLang="zh-CN" sz="4000" b="1" dirty="0">
                <a:solidFill>
                  <a:srgbClr val="000000"/>
                </a:solidFill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611373917"/>
      </p:ext>
    </p:extLst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1891"/>
            <a:ext cx="9393808" cy="71332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3515" y="6088559"/>
            <a:ext cx="46746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rgbClr val="003399"/>
                </a:solidFill>
                <a:latin typeface="Comic Sans MS" pitchFamily="66" charset="0"/>
              </a:rPr>
              <a:t>p</a:t>
            </a:r>
            <a:r>
              <a:rPr lang="en-US" altLang="zh-CN" sz="4400" b="1" dirty="0">
                <a:solidFill>
                  <a:srgbClr val="C00000"/>
                </a:solidFill>
                <a:latin typeface="Comic Sans MS" pitchFamily="66" charset="0"/>
              </a:rPr>
              <a:t>ea</a:t>
            </a:r>
            <a:r>
              <a:rPr lang="en-US" altLang="zh-CN" sz="4400" b="1" dirty="0">
                <a:solidFill>
                  <a:srgbClr val="000000"/>
                </a:solidFill>
                <a:latin typeface="Comic Sans MS" pitchFamily="66" charset="0"/>
              </a:rPr>
              <a:t>  </a:t>
            </a:r>
            <a:r>
              <a:rPr lang="en-US" altLang="zh-CN" sz="4400" b="1" i="1" dirty="0">
                <a:solidFill>
                  <a:srgbClr val="003399"/>
                </a:solidFill>
                <a:latin typeface="Comic Sans MS" pitchFamily="66" charset="0"/>
              </a:rPr>
              <a:t>[ p</a:t>
            </a:r>
            <a:r>
              <a:rPr lang="en-US" altLang="zh-CN" sz="4400" b="1" i="1" dirty="0">
                <a:solidFill>
                  <a:srgbClr val="A50021"/>
                </a:solidFill>
                <a:latin typeface="Comic Sans MS" pitchFamily="66" charset="0"/>
              </a:rPr>
              <a:t>i:</a:t>
            </a:r>
            <a:r>
              <a:rPr lang="en-US" altLang="zh-CN" sz="4400" b="1" i="1" dirty="0">
                <a:solidFill>
                  <a:srgbClr val="003399"/>
                </a:solidFill>
                <a:latin typeface="Comic Sans MS" pitchFamily="66" charset="0"/>
              </a:rPr>
              <a:t>]</a:t>
            </a:r>
            <a:r>
              <a:rPr lang="en-US" altLang="zh-CN" sz="4400" dirty="0">
                <a:solidFill>
                  <a:srgbClr val="000000"/>
                </a:solidFill>
              </a:rPr>
              <a:t> </a:t>
            </a:r>
            <a:r>
              <a:rPr lang="en-US" altLang="zh-CN" sz="4400" b="1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en-US" altLang="zh-CN" sz="4400" b="1" dirty="0">
                <a:solidFill>
                  <a:srgbClr val="000000"/>
                </a:solidFill>
              </a:rPr>
              <a:t> </a:t>
            </a:r>
            <a:r>
              <a:rPr lang="zh-CN" altLang="en-US" sz="4400" b="1" dirty="0">
                <a:solidFill>
                  <a:srgbClr val="003399"/>
                </a:solidFill>
              </a:rPr>
              <a:t>豌豆</a:t>
            </a:r>
            <a:endParaRPr lang="zh-CN" altLang="en-US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631524"/>
      </p:ext>
    </p:extLst>
  </p:cSld>
  <p:clrMapOvr>
    <a:masterClrMapping/>
  </p:clrMapOvr>
  <p:transition xmlns:p14="http://schemas.microsoft.com/office/powerpoint/2010/main" spd="med">
    <p:strips dir="l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9" name="Picture 2" descr="C:\Users\daisy\Desktop\3469750_080030014685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7324"/>
            <a:ext cx="9285288" cy="829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899592" y="0"/>
            <a:ext cx="86852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7200" b="1" dirty="0" smtClean="0">
                <a:latin typeface="Comic Sans MS" pitchFamily="66" charset="0"/>
              </a:rPr>
              <a:t>tr</a:t>
            </a:r>
            <a:r>
              <a:rPr lang="en-US" altLang="zh-CN" sz="7200" b="1" dirty="0" smtClean="0">
                <a:solidFill>
                  <a:srgbClr val="C00000"/>
                </a:solidFill>
                <a:latin typeface="Comic Sans MS" pitchFamily="66" charset="0"/>
              </a:rPr>
              <a:t>ee</a:t>
            </a:r>
            <a:r>
              <a:rPr lang="en-US" altLang="zh-CN" sz="7200" b="1" dirty="0" smtClean="0">
                <a:solidFill>
                  <a:srgbClr val="000000"/>
                </a:solidFill>
                <a:latin typeface="Comic Sans MS" pitchFamily="66" charset="0"/>
              </a:rPr>
              <a:t>  </a:t>
            </a:r>
            <a:r>
              <a:rPr lang="en-US" altLang="zh-CN" sz="5400" b="1" i="1" dirty="0" smtClean="0">
                <a:latin typeface="Comic Sans MS" pitchFamily="66" charset="0"/>
              </a:rPr>
              <a:t>[ </a:t>
            </a:r>
            <a:r>
              <a:rPr lang="en-US" altLang="zh-CN" sz="5400" dirty="0" smtClean="0"/>
              <a:t>tr</a:t>
            </a:r>
            <a:r>
              <a:rPr lang="en-US" altLang="zh-CN" sz="5400" b="1" i="1" dirty="0" smtClean="0">
                <a:solidFill>
                  <a:srgbClr val="C00000"/>
                </a:solidFill>
                <a:latin typeface="Comic Sans MS" pitchFamily="66" charset="0"/>
              </a:rPr>
              <a:t>i:</a:t>
            </a:r>
            <a:r>
              <a:rPr lang="en-US" altLang="zh-CN" sz="5400" b="1" i="1" dirty="0" smtClean="0">
                <a:latin typeface="Comic Sans MS" pitchFamily="66" charset="0"/>
              </a:rPr>
              <a:t>]</a:t>
            </a:r>
            <a:r>
              <a:rPr lang="en-US" altLang="zh-CN" dirty="0" smtClean="0"/>
              <a:t> </a:t>
            </a:r>
            <a:r>
              <a:rPr lang="en-US" altLang="zh-CN" sz="7200" b="1" dirty="0" smtClean="0">
                <a:latin typeface="Comic Sans MS" pitchFamily="66" charset="0"/>
              </a:rPr>
              <a:t> </a:t>
            </a:r>
            <a:r>
              <a:rPr lang="en-US" altLang="zh-CN" b="1" dirty="0" smtClean="0"/>
              <a:t> </a:t>
            </a:r>
            <a:r>
              <a:rPr lang="zh-CN" altLang="en-US" sz="5400" b="1" dirty="0" smtClean="0"/>
              <a:t>树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22646219"/>
      </p:ext>
    </p:extLst>
  </p:cSld>
  <p:clrMapOvr>
    <a:masterClrMapping/>
  </p:clrMapOvr>
  <p:transition xmlns:p14="http://schemas.microsoft.com/office/powerpoint/2010/main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73" y="1"/>
            <a:ext cx="9289956" cy="702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1616" y="116632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b</a:t>
            </a:r>
            <a:r>
              <a:rPr lang="en-US" altLang="zh-CN" sz="5400" dirty="0" smtClean="0">
                <a:solidFill>
                  <a:srgbClr val="C00000"/>
                </a:solidFill>
              </a:rPr>
              <a:t>ee</a:t>
            </a:r>
            <a:r>
              <a:rPr lang="en-US" altLang="zh-CN" sz="5400" dirty="0" smtClean="0"/>
              <a:t> /b</a:t>
            </a:r>
            <a:r>
              <a:rPr lang="en-US" altLang="zh-CN" sz="5400" dirty="0" smtClean="0">
                <a:solidFill>
                  <a:srgbClr val="C00000"/>
                </a:solidFill>
              </a:rPr>
              <a:t>i:</a:t>
            </a:r>
            <a:r>
              <a:rPr lang="en-US" altLang="zh-CN" sz="5400" dirty="0" smtClean="0"/>
              <a:t>/ </a:t>
            </a:r>
            <a:r>
              <a:rPr lang="zh-CN" altLang="en-US" sz="5400" dirty="0"/>
              <a:t>蜜蜂</a:t>
            </a:r>
          </a:p>
        </p:txBody>
      </p:sp>
    </p:spTree>
    <p:extLst>
      <p:ext uri="{BB962C8B-B14F-4D97-AF65-F5344CB8AC3E}">
        <p14:creationId xmlns:p14="http://schemas.microsoft.com/office/powerpoint/2010/main" val="2516491577"/>
      </p:ext>
    </p:extLst>
  </p:cSld>
  <p:clrMapOvr>
    <a:masterClrMapping/>
  </p:clrMapOvr>
  <p:transition xmlns:p14="http://schemas.microsoft.com/office/powerpoint/2010/main" spd="med">
    <p:wheel spokes="3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1835696" y="404664"/>
            <a:ext cx="5329237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7200" b="1" dirty="0" smtClean="0">
                <a:solidFill>
                  <a:srgbClr val="A50021"/>
                </a:solidFill>
                <a:latin typeface="Comic Sans MS" pitchFamily="66" charset="0"/>
              </a:rPr>
              <a:t>ea</a:t>
            </a:r>
            <a:r>
              <a:rPr lang="en-US" altLang="zh-CN" sz="7200" b="1" dirty="0" smtClean="0">
                <a:solidFill>
                  <a:srgbClr val="003399"/>
                </a:solidFill>
                <a:latin typeface="Comic Sans MS" pitchFamily="66" charset="0"/>
              </a:rPr>
              <a:t>t</a:t>
            </a:r>
            <a:r>
              <a:rPr lang="en-US" altLang="zh-CN" sz="7200" b="1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en-US" altLang="zh-CN" sz="4800" i="1" dirty="0" smtClean="0">
                <a:solidFill>
                  <a:srgbClr val="003399"/>
                </a:solidFill>
                <a:latin typeface="Comic Sans MS" pitchFamily="66" charset="0"/>
              </a:rPr>
              <a:t>[</a:t>
            </a:r>
            <a:r>
              <a:rPr lang="en-US" altLang="zh-CN" sz="4800" i="1" dirty="0" err="1" smtClean="0">
                <a:solidFill>
                  <a:srgbClr val="A50021"/>
                </a:solidFill>
                <a:latin typeface="Comic Sans MS" pitchFamily="66" charset="0"/>
              </a:rPr>
              <a:t>i:</a:t>
            </a:r>
            <a:r>
              <a:rPr lang="en-US" altLang="zh-CN" sz="4800" i="1" dirty="0" err="1" smtClean="0">
                <a:solidFill>
                  <a:srgbClr val="003399"/>
                </a:solidFill>
                <a:latin typeface="Comic Sans MS" pitchFamily="66" charset="0"/>
              </a:rPr>
              <a:t>t</a:t>
            </a:r>
            <a:r>
              <a:rPr lang="en-US" altLang="zh-CN" sz="4800" i="1" dirty="0" smtClean="0">
                <a:solidFill>
                  <a:srgbClr val="003399"/>
                </a:solidFill>
                <a:latin typeface="Comic Sans MS" pitchFamily="66" charset="0"/>
              </a:rPr>
              <a:t>]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en-US" altLang="zh-CN" sz="7200" b="1" dirty="0" smtClean="0">
                <a:solidFill>
                  <a:srgbClr val="000000"/>
                </a:solidFill>
                <a:latin typeface="Comic Sans MS" pitchFamily="66" charset="0"/>
              </a:rPr>
              <a:t>  </a:t>
            </a:r>
            <a:r>
              <a:rPr lang="en-US" altLang="zh-CN" b="1" dirty="0" smtClean="0">
                <a:solidFill>
                  <a:srgbClr val="000000"/>
                </a:solidFill>
              </a:rPr>
              <a:t>  </a:t>
            </a:r>
            <a:r>
              <a:rPr lang="zh-CN" altLang="en-US" sz="6600" b="1" dirty="0" smtClean="0">
                <a:solidFill>
                  <a:srgbClr val="800000"/>
                </a:solidFill>
              </a:rPr>
              <a:t>吃</a:t>
            </a:r>
            <a:r>
              <a:rPr lang="zh-CN" altLang="en-US" sz="6600" dirty="0" smtClean="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86022" name="Picture 6" descr="2611514315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043" y="1844824"/>
            <a:ext cx="5544542" cy="4747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054011"/>
      </p:ext>
    </p:extLst>
  </p:cSld>
  <p:clrMapOvr>
    <a:masterClrMapping/>
  </p:clrMapOvr>
  <p:transition xmlns:p14="http://schemas.microsoft.com/office/powerpoint/2010/main" spd="med">
    <p:strips dir="l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b9299f7e4914533529388a1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59" y="1412776"/>
            <a:ext cx="9167959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31981" y="0"/>
            <a:ext cx="56165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6600" b="1" dirty="0" smtClean="0">
                <a:solidFill>
                  <a:srgbClr val="003399"/>
                </a:solidFill>
                <a:latin typeface="Comic Sans MS" pitchFamily="66" charset="0"/>
              </a:rPr>
              <a:t>t</a:t>
            </a:r>
            <a:r>
              <a:rPr lang="en-US" altLang="zh-CN" sz="6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ea</a:t>
            </a:r>
            <a:r>
              <a:rPr lang="en-US" altLang="zh-CN" sz="6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altLang="zh-CN" sz="6600" dirty="0" smtClean="0">
                <a:solidFill>
                  <a:srgbClr val="003399"/>
                </a:solidFill>
                <a:latin typeface="Comic Sans MS" pitchFamily="66" charset="0"/>
              </a:rPr>
              <a:t> </a:t>
            </a:r>
            <a:r>
              <a:rPr lang="en-US" altLang="zh-CN" sz="6600" i="1" dirty="0" smtClean="0">
                <a:solidFill>
                  <a:srgbClr val="003399"/>
                </a:solidFill>
                <a:latin typeface="Comic Sans MS" pitchFamily="66" charset="0"/>
              </a:rPr>
              <a:t>[t</a:t>
            </a:r>
            <a:r>
              <a:rPr lang="en-US" altLang="zh-CN" sz="6600" i="1" dirty="0" smtClean="0">
                <a:solidFill>
                  <a:schemeClr val="accent1">
                    <a:lumMod val="90000"/>
                  </a:schemeClr>
                </a:solidFill>
                <a:latin typeface="Comic Sans MS" pitchFamily="66" charset="0"/>
              </a:rPr>
              <a:t>i:</a:t>
            </a:r>
            <a:r>
              <a:rPr lang="en-US" altLang="zh-CN" sz="6600" i="1" dirty="0" smtClean="0">
                <a:solidFill>
                  <a:srgbClr val="003399"/>
                </a:solidFill>
                <a:latin typeface="Comic Sans MS" pitchFamily="66" charset="0"/>
              </a:rPr>
              <a:t>]</a:t>
            </a:r>
            <a:r>
              <a:rPr lang="en-US" altLang="zh-CN" sz="6600" dirty="0" smtClean="0">
                <a:solidFill>
                  <a:srgbClr val="003399"/>
                </a:solidFill>
              </a:rPr>
              <a:t> </a:t>
            </a:r>
            <a:r>
              <a:rPr lang="en-US" altLang="zh-CN" sz="6600" b="1" dirty="0" smtClean="0">
                <a:solidFill>
                  <a:srgbClr val="003399"/>
                </a:solidFill>
              </a:rPr>
              <a:t>    </a:t>
            </a:r>
            <a:r>
              <a:rPr lang="zh-CN" altLang="en-US" sz="6600" b="1" dirty="0" smtClean="0">
                <a:solidFill>
                  <a:srgbClr val="003399"/>
                </a:solidFill>
              </a:rPr>
              <a:t>茶</a:t>
            </a:r>
          </a:p>
        </p:txBody>
      </p:sp>
      <p:sp>
        <p:nvSpPr>
          <p:cNvPr id="99332" name="TextBox 1"/>
          <p:cNvSpPr txBox="1">
            <a:spLocks noChangeArrowheads="1"/>
          </p:cNvSpPr>
          <p:nvPr/>
        </p:nvSpPr>
        <p:spPr bwMode="auto">
          <a:xfrm>
            <a:off x="533400" y="914400"/>
            <a:ext cx="1600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000000"/>
                </a:solidFill>
              </a:rPr>
              <a:t>字母组合</a:t>
            </a:r>
            <a:r>
              <a:rPr lang="en-US" altLang="zh-CN" sz="6000" b="1" smtClean="0">
                <a:solidFill>
                  <a:srgbClr val="000000"/>
                </a:solidFill>
              </a:rPr>
              <a:t>ea</a:t>
            </a:r>
            <a:endParaRPr lang="zh-CN" altLang="en-US" sz="6000" b="1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36172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3"/>
          <p:cNvSpPr txBox="1">
            <a:spLocks noChangeArrowheads="1"/>
          </p:cNvSpPr>
          <p:nvPr/>
        </p:nvSpPr>
        <p:spPr bwMode="auto">
          <a:xfrm>
            <a:off x="2133600" y="1074738"/>
            <a:ext cx="37338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作业要求</a:t>
            </a:r>
          </a:p>
        </p:txBody>
      </p:sp>
      <p:sp>
        <p:nvSpPr>
          <p:cNvPr id="10243" name="TextBox 14"/>
          <p:cNvSpPr txBox="1">
            <a:spLocks noChangeArrowheads="1"/>
          </p:cNvSpPr>
          <p:nvPr/>
        </p:nvSpPr>
        <p:spPr bwMode="auto">
          <a:xfrm>
            <a:off x="902045" y="2209831"/>
            <a:ext cx="75438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录音作业（音标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单词）</a:t>
            </a: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书写作业（抄写音标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+3-5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个核心词）</a:t>
            </a: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听当天必会音标，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查</a:t>
            </a:r>
            <a:r>
              <a:rPr lang="en-US" altLang="zh-CN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个生词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，抄生词音标 </a:t>
            </a: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2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9522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270"/>
            <a:ext cx="9442851" cy="70821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576" y="692696"/>
            <a:ext cx="4536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800" b="1" dirty="0">
                <a:latin typeface="Comic Sans MS" pitchFamily="66" charset="0"/>
              </a:rPr>
              <a:t>s</a:t>
            </a:r>
            <a:r>
              <a:rPr lang="en-US" altLang="zh-CN" sz="4800" b="1" dirty="0">
                <a:solidFill>
                  <a:srgbClr val="A50021"/>
                </a:solidFill>
                <a:latin typeface="Comic Sans MS" pitchFamily="66" charset="0"/>
              </a:rPr>
              <a:t>ea</a:t>
            </a:r>
            <a:r>
              <a:rPr lang="en-US" altLang="zh-CN" sz="4800" dirty="0">
                <a:solidFill>
                  <a:srgbClr val="003399"/>
                </a:solidFill>
                <a:latin typeface="Comic Sans MS" pitchFamily="66" charset="0"/>
              </a:rPr>
              <a:t>  </a:t>
            </a:r>
            <a:r>
              <a:rPr lang="en-US" altLang="zh-CN" sz="4800" i="1" dirty="0">
                <a:latin typeface="Comic Sans MS" pitchFamily="66" charset="0"/>
              </a:rPr>
              <a:t>[</a:t>
            </a:r>
            <a:r>
              <a:rPr lang="en-US" altLang="zh-CN" sz="4800" i="1" dirty="0" err="1">
                <a:latin typeface="Comic Sans MS" pitchFamily="66" charset="0"/>
              </a:rPr>
              <a:t>s</a:t>
            </a:r>
            <a:r>
              <a:rPr lang="en-US" altLang="zh-CN" sz="4800" i="1" dirty="0" err="1">
                <a:solidFill>
                  <a:srgbClr val="C00000"/>
                </a:solidFill>
                <a:latin typeface="Comic Sans MS" pitchFamily="66" charset="0"/>
              </a:rPr>
              <a:t>i</a:t>
            </a:r>
            <a:r>
              <a:rPr lang="en-US" altLang="zh-CN" sz="4800" i="1" dirty="0">
                <a:solidFill>
                  <a:srgbClr val="C00000"/>
                </a:solidFill>
                <a:latin typeface="Comic Sans MS" pitchFamily="66" charset="0"/>
              </a:rPr>
              <a:t>:</a:t>
            </a:r>
            <a:r>
              <a:rPr lang="en-US" altLang="zh-CN" sz="4800" i="1" dirty="0">
                <a:latin typeface="Comic Sans MS" pitchFamily="66" charset="0"/>
              </a:rPr>
              <a:t>]</a:t>
            </a:r>
            <a:r>
              <a:rPr lang="en-US" altLang="zh-CN" sz="4800" dirty="0"/>
              <a:t> </a:t>
            </a:r>
            <a:r>
              <a:rPr lang="en-US" altLang="zh-CN" sz="4800" b="1" dirty="0"/>
              <a:t>    </a:t>
            </a:r>
            <a:r>
              <a:rPr lang="zh-CN" altLang="en-US" sz="4800" b="1" dirty="0"/>
              <a:t>海</a:t>
            </a:r>
          </a:p>
        </p:txBody>
      </p:sp>
    </p:spTree>
    <p:extLst>
      <p:ext uri="{BB962C8B-B14F-4D97-AF65-F5344CB8AC3E}">
        <p14:creationId xmlns:p14="http://schemas.microsoft.com/office/powerpoint/2010/main" val="1536726028"/>
      </p:ext>
    </p:extLst>
  </p:cSld>
  <p:clrMapOvr>
    <a:masterClrMapping/>
  </p:clrMapOvr>
  <p:transition xmlns:p14="http://schemas.microsoft.com/office/powerpoint/2010/main" spd="med">
    <p:wheel spokes="3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62642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6000" b="1" dirty="0" smtClean="0">
                <a:latin typeface="Comic Sans MS" pitchFamily="66" charset="0"/>
              </a:rPr>
              <a:t>【</a:t>
            </a:r>
            <a:r>
              <a:rPr lang="en-US" altLang="zh-CN" sz="6000" b="1" dirty="0" err="1" smtClean="0">
                <a:latin typeface="Comic Sans MS" pitchFamily="66" charset="0"/>
              </a:rPr>
              <a:t>i</a:t>
            </a:r>
            <a:r>
              <a:rPr lang="en-US" altLang="zh-CN" sz="6000" b="1" dirty="0" smtClean="0">
                <a:latin typeface="Comic Sans MS" pitchFamily="66" charset="0"/>
              </a:rPr>
              <a:t>:】  </a:t>
            </a:r>
            <a:r>
              <a:rPr lang="en-US" altLang="zh-CN" sz="6000" b="1" dirty="0" err="1" smtClean="0">
                <a:latin typeface="Comic Sans MS" pitchFamily="66" charset="0"/>
              </a:rPr>
              <a:t>ee</a:t>
            </a:r>
            <a:r>
              <a:rPr lang="en-US" altLang="zh-CN" sz="6000" b="1" dirty="0" smtClean="0">
                <a:latin typeface="Comic Sans MS" pitchFamily="66" charset="0"/>
              </a:rPr>
              <a:t> /  </a:t>
            </a:r>
            <a:r>
              <a:rPr lang="en-US" altLang="zh-CN" sz="6000" b="1" dirty="0" err="1" smtClean="0">
                <a:latin typeface="Comic Sans MS" pitchFamily="66" charset="0"/>
              </a:rPr>
              <a:t>ea</a:t>
            </a:r>
            <a:endParaRPr lang="en-US" altLang="zh-CN" sz="6000" b="1" dirty="0" smtClean="0"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76997" y="1772816"/>
            <a:ext cx="38884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tr</a:t>
            </a:r>
            <a:r>
              <a:rPr lang="en-US" altLang="zh-CN" sz="5400" dirty="0" smtClean="0">
                <a:solidFill>
                  <a:srgbClr val="C00000"/>
                </a:solidFill>
              </a:rPr>
              <a:t>ee</a:t>
            </a:r>
          </a:p>
          <a:p>
            <a:pPr lvl="0"/>
            <a:r>
              <a:rPr lang="en-US" altLang="zh-CN" sz="5400" dirty="0" smtClean="0">
                <a:solidFill>
                  <a:srgbClr val="000000"/>
                </a:solidFill>
              </a:rPr>
              <a:t>b</a:t>
            </a:r>
            <a:r>
              <a:rPr lang="en-US" altLang="zh-CN" sz="5400" dirty="0" smtClean="0">
                <a:solidFill>
                  <a:srgbClr val="C00000"/>
                </a:solidFill>
              </a:rPr>
              <a:t>ee</a:t>
            </a:r>
          </a:p>
          <a:p>
            <a:r>
              <a:rPr lang="en-US" altLang="zh-CN" sz="5400" dirty="0" smtClean="0"/>
              <a:t>t</a:t>
            </a:r>
            <a:r>
              <a:rPr lang="en-US" altLang="zh-CN" sz="5400" dirty="0" smtClean="0">
                <a:solidFill>
                  <a:srgbClr val="C00000"/>
                </a:solidFill>
              </a:rPr>
              <a:t>ea</a:t>
            </a:r>
          </a:p>
          <a:p>
            <a:r>
              <a:rPr lang="en-US" altLang="zh-CN" sz="5400" dirty="0" smtClean="0"/>
              <a:t>s</a:t>
            </a:r>
            <a:r>
              <a:rPr lang="en-US" altLang="zh-CN" sz="5400" dirty="0" smtClean="0">
                <a:solidFill>
                  <a:srgbClr val="C00000"/>
                </a:solidFill>
              </a:rPr>
              <a:t>ea</a:t>
            </a:r>
          </a:p>
          <a:p>
            <a:r>
              <a:rPr lang="en-US" altLang="zh-CN" sz="5400" dirty="0" smtClean="0"/>
              <a:t>p</a:t>
            </a:r>
            <a:r>
              <a:rPr lang="en-US" altLang="zh-CN" sz="5400" dirty="0" smtClean="0">
                <a:solidFill>
                  <a:srgbClr val="C00000"/>
                </a:solidFill>
              </a:rPr>
              <a:t>ea</a:t>
            </a:r>
          </a:p>
          <a:p>
            <a:endParaRPr lang="en-US" altLang="zh-CN" sz="5400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9607495"/>
      </p:ext>
    </p:extLst>
  </p:cSld>
  <p:clrMapOvr>
    <a:masterClrMapping/>
  </p:clrMapOvr>
  <p:transition xmlns:p14="http://schemas.microsoft.com/office/powerpoint/2010/main" spd="med">
    <p:strips dir="l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Practice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根据发音规则，圈出下列单词中元音字母组合发音相同的两个词。</a:t>
            </a:r>
            <a:endParaRPr lang="en-US" altLang="zh-CN" b="1" i="1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zh-CN" altLang="en-US" b="1" i="1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zh-CN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1.seat  rain  bean  cat      </a:t>
            </a:r>
          </a:p>
          <a:p>
            <a:pPr>
              <a:defRPr/>
            </a:pPr>
            <a:r>
              <a:rPr lang="en-US" altLang="zh-CN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2.gift   feet  teacher  dog</a:t>
            </a:r>
          </a:p>
          <a:p>
            <a:pPr>
              <a:defRPr/>
            </a:pPr>
            <a:r>
              <a:rPr lang="en-US" altLang="zh-CN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3.pig  star   tree  jeep       </a:t>
            </a:r>
          </a:p>
          <a:p>
            <a:pPr>
              <a:defRPr/>
            </a:pPr>
            <a:r>
              <a:rPr lang="en-US" altLang="zh-CN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4.sweet  sea  fish    the</a:t>
            </a:r>
          </a:p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130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1692275" y="2924175"/>
            <a:ext cx="5545138" cy="326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CC0000"/>
                </a:solidFill>
                <a:latin typeface="Comic Sans MS" pitchFamily="66" charset="0"/>
              </a:rPr>
              <a:t>发音对比：</a:t>
            </a:r>
            <a:r>
              <a:rPr lang="en-US" altLang="zh-CN" sz="3600" b="1" dirty="0" smtClean="0">
                <a:solidFill>
                  <a:srgbClr val="CC0000"/>
                </a:solidFill>
                <a:latin typeface="Comic Sans MS" pitchFamily="66" charset="0"/>
              </a:rPr>
              <a:t>【</a:t>
            </a:r>
            <a:r>
              <a:rPr lang="en-US" altLang="zh-CN" sz="3600" b="1" dirty="0" err="1" smtClean="0">
                <a:solidFill>
                  <a:srgbClr val="CC0000"/>
                </a:solidFill>
                <a:latin typeface="Comic Sans MS" pitchFamily="66" charset="0"/>
              </a:rPr>
              <a:t>i</a:t>
            </a:r>
            <a:r>
              <a:rPr lang="en-US" altLang="zh-CN" sz="3600" b="1" dirty="0" smtClean="0">
                <a:solidFill>
                  <a:srgbClr val="CC0000"/>
                </a:solidFill>
                <a:latin typeface="Comic Sans MS" pitchFamily="66" charset="0"/>
              </a:rPr>
              <a:t>:】&amp;【</a:t>
            </a:r>
            <a:r>
              <a:rPr lang="en-US" altLang="zh-CN" sz="3600" b="1" dirty="0">
                <a:solidFill>
                  <a:srgbClr val="FF0000"/>
                </a:solidFill>
                <a:latin typeface="GWIPA" charset="0"/>
                <a:cs typeface="宋体" charset="0"/>
              </a:rPr>
              <a:t>I</a:t>
            </a:r>
            <a:r>
              <a:rPr lang="en-US" altLang="zh-CN" sz="3600" b="1" dirty="0" smtClean="0">
                <a:solidFill>
                  <a:srgbClr val="CC0000"/>
                </a:solidFill>
                <a:latin typeface="Comic Sans MS" pitchFamily="66" charset="0"/>
              </a:rPr>
              <a:t>】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000066"/>
                </a:solidFill>
                <a:latin typeface="Comic Sans MS" pitchFamily="66" charset="0"/>
              </a:rPr>
              <a:t>B</a:t>
            </a:r>
            <a:r>
              <a:rPr lang="en-US" altLang="zh-CN" sz="3600" b="1" dirty="0" smtClean="0">
                <a:solidFill>
                  <a:srgbClr val="A50021"/>
                </a:solidFill>
                <a:latin typeface="Comic Sans MS" pitchFamily="66" charset="0"/>
              </a:rPr>
              <a:t>i</a:t>
            </a:r>
            <a:r>
              <a:rPr lang="en-US" altLang="zh-CN" sz="3600" b="1" dirty="0" smtClean="0">
                <a:solidFill>
                  <a:srgbClr val="000066"/>
                </a:solidFill>
                <a:latin typeface="Comic Sans MS" pitchFamily="66" charset="0"/>
              </a:rPr>
              <a:t>ll n</a:t>
            </a:r>
            <a:r>
              <a:rPr lang="en-US" altLang="zh-CN" sz="3600" b="1" dirty="0" smtClean="0">
                <a:solidFill>
                  <a:srgbClr val="A50021"/>
                </a:solidFill>
                <a:latin typeface="Comic Sans MS" pitchFamily="66" charset="0"/>
              </a:rPr>
              <a:t>ee</a:t>
            </a:r>
            <a:r>
              <a:rPr lang="en-US" altLang="zh-CN" sz="3600" b="1" dirty="0" smtClean="0">
                <a:solidFill>
                  <a:srgbClr val="000066"/>
                </a:solidFill>
                <a:latin typeface="Comic Sans MS" pitchFamily="66" charset="0"/>
              </a:rPr>
              <a:t>ds s</a:t>
            </a:r>
            <a:r>
              <a:rPr lang="en-US" altLang="zh-CN" sz="3600" b="1" dirty="0" smtClean="0">
                <a:solidFill>
                  <a:srgbClr val="A50021"/>
                </a:solidFill>
                <a:latin typeface="Comic Sans MS" pitchFamily="66" charset="0"/>
              </a:rPr>
              <a:t>i</a:t>
            </a:r>
            <a:r>
              <a:rPr lang="en-US" altLang="zh-CN" sz="3600" b="1" dirty="0" smtClean="0">
                <a:solidFill>
                  <a:srgbClr val="000066"/>
                </a:solidFill>
                <a:latin typeface="Comic Sans MS" pitchFamily="66" charset="0"/>
              </a:rPr>
              <a:t>x cl</a:t>
            </a:r>
            <a:r>
              <a:rPr lang="en-US" altLang="zh-CN" sz="3600" b="1" dirty="0" smtClean="0">
                <a:solidFill>
                  <a:srgbClr val="A50021"/>
                </a:solidFill>
                <a:latin typeface="Comic Sans MS" pitchFamily="66" charset="0"/>
              </a:rPr>
              <a:t>ea</a:t>
            </a:r>
            <a:r>
              <a:rPr lang="en-US" altLang="zh-CN" sz="3600" b="1" dirty="0" smtClean="0">
                <a:solidFill>
                  <a:srgbClr val="000066"/>
                </a:solidFill>
                <a:latin typeface="Comic Sans MS" pitchFamily="66" charset="0"/>
              </a:rPr>
              <a:t>n d</a:t>
            </a:r>
            <a:r>
              <a:rPr lang="en-US" altLang="zh-CN" sz="3600" b="1" dirty="0" smtClean="0">
                <a:solidFill>
                  <a:srgbClr val="A50021"/>
                </a:solidFill>
                <a:latin typeface="Comic Sans MS" pitchFamily="66" charset="0"/>
              </a:rPr>
              <a:t>i</a:t>
            </a:r>
            <a:r>
              <a:rPr lang="en-US" altLang="zh-CN" sz="3600" b="1" dirty="0" smtClean="0">
                <a:solidFill>
                  <a:srgbClr val="000066"/>
                </a:solidFill>
                <a:latin typeface="Comic Sans MS" pitchFamily="66" charset="0"/>
              </a:rPr>
              <a:t>shes. </a:t>
            </a:r>
            <a:r>
              <a:rPr lang="zh-CN" altLang="en-US" sz="3600" b="1" dirty="0" smtClean="0">
                <a:solidFill>
                  <a:srgbClr val="000066"/>
                </a:solidFill>
                <a:latin typeface="Comic Sans MS" pitchFamily="66" charset="0"/>
              </a:rPr>
              <a:t>比尔需要六个干净的盘子</a:t>
            </a:r>
            <a:r>
              <a:rPr lang="zh-CN" altLang="en-US" b="1" dirty="0" smtClean="0">
                <a:solidFill>
                  <a:srgbClr val="CC0099"/>
                </a:solidFill>
              </a:rPr>
              <a:t>。</a:t>
            </a:r>
            <a:endParaRPr lang="en-US" altLang="zh-CN" b="1" dirty="0" smtClean="0">
              <a:solidFill>
                <a:srgbClr val="CC0099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solidFill>
                <a:srgbClr val="CC0099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66"/>
                </a:solidFill>
                <a:latin typeface="Comic Sans MS" pitchFamily="66" charset="0"/>
              </a:rPr>
              <a:t>s</a:t>
            </a:r>
            <a:r>
              <a:rPr lang="en-US" altLang="zh-CN" sz="3600" b="1" dirty="0" smtClean="0">
                <a:solidFill>
                  <a:srgbClr val="000066"/>
                </a:solidFill>
                <a:latin typeface="Comic Sans MS" pitchFamily="66" charset="0"/>
              </a:rPr>
              <a:t>hip     sheep</a:t>
            </a:r>
            <a:endParaRPr lang="zh-CN" altLang="en-US" sz="3600" b="1" dirty="0" smtClean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530700"/>
      </p:ext>
    </p:extLst>
  </p:cSld>
  <p:clrMapOvr>
    <a:masterClrMapping/>
  </p:clrMapOvr>
  <p:transition xmlns:p14="http://schemas.microsoft.com/office/powerpoint/2010/main" spd="med">
    <p:comb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93188" name="Picture 4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3088"/>
            <a:ext cx="9753600" cy="77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WordArt 2"/>
          <p:cNvSpPr>
            <a:spLocks noChangeArrowheads="1" noChangeShapeType="1"/>
          </p:cNvSpPr>
          <p:nvPr/>
        </p:nvSpPr>
        <p:spPr bwMode="auto">
          <a:xfrm>
            <a:off x="3995936" y="-243408"/>
            <a:ext cx="1676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楷体"/>
                <a:ea typeface="楷体"/>
              </a:rPr>
              <a:t>辅音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187624" y="908720"/>
            <a:ext cx="16049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9600" b="1" dirty="0" smtClean="0">
                <a:solidFill>
                  <a:srgbClr val="3399FF"/>
                </a:solidFill>
                <a:latin typeface="Arial" pitchFamily="34" charset="0"/>
              </a:rPr>
              <a:t>/p/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331640" y="2636912"/>
            <a:ext cx="7035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000" dirty="0" smtClean="0">
                <a:solidFill>
                  <a:srgbClr val="3399FF"/>
                </a:solidFill>
              </a:rPr>
              <a:t>p</a:t>
            </a:r>
            <a:r>
              <a:rPr lang="zh-CN" altLang="en-US" sz="6000" dirty="0" smtClean="0">
                <a:solidFill>
                  <a:srgbClr val="000000"/>
                </a:solidFill>
              </a:rPr>
              <a:t>ig   </a:t>
            </a:r>
            <a:r>
              <a:rPr lang="zh-CN" altLang="en-US" sz="6000" dirty="0" smtClean="0">
                <a:solidFill>
                  <a:srgbClr val="3399FF"/>
                </a:solidFill>
              </a:rPr>
              <a:t>p</a:t>
            </a:r>
            <a:r>
              <a:rPr lang="zh-CN" altLang="en-US" sz="6000" dirty="0" smtClean="0">
                <a:solidFill>
                  <a:srgbClr val="000000"/>
                </a:solidFill>
              </a:rPr>
              <a:t>et   </a:t>
            </a:r>
            <a:r>
              <a:rPr lang="zh-CN" altLang="en-US" sz="6000" dirty="0" smtClean="0">
                <a:solidFill>
                  <a:srgbClr val="3399FF"/>
                </a:solidFill>
              </a:rPr>
              <a:t>p</a:t>
            </a:r>
            <a:r>
              <a:rPr lang="zh-CN" altLang="en-US" sz="6000" dirty="0" smtClean="0">
                <a:solidFill>
                  <a:srgbClr val="000000"/>
                </a:solidFill>
              </a:rPr>
              <a:t>ity  </a:t>
            </a:r>
            <a:r>
              <a:rPr lang="zh-CN" altLang="en-US" sz="6000" dirty="0" smtClean="0">
                <a:solidFill>
                  <a:srgbClr val="3399FF"/>
                </a:solidFill>
              </a:rPr>
              <a:t>p</a:t>
            </a:r>
            <a:r>
              <a:rPr lang="zh-CN" altLang="en-US" sz="6000" dirty="0" smtClean="0">
                <a:solidFill>
                  <a:srgbClr val="000000"/>
                </a:solidFill>
              </a:rPr>
              <a:t>ea </a:t>
            </a: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3275856" y="16288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FF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004048" y="1412776"/>
            <a:ext cx="20224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dirty="0" smtClean="0">
                <a:solidFill>
                  <a:srgbClr val="000000"/>
                </a:solidFill>
              </a:rPr>
              <a:t>清辅音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3347864" y="764704"/>
            <a:ext cx="5497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srgbClr val="0099FF"/>
                </a:solidFill>
              </a:rPr>
              <a:t>ppp</a:t>
            </a:r>
            <a:r>
              <a:rPr lang="zh-CN" altLang="en-US" sz="3600" dirty="0" smtClean="0">
                <a:solidFill>
                  <a:srgbClr val="000000"/>
                </a:solidFill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</a:rPr>
              <a:t>-</a:t>
            </a:r>
            <a:r>
              <a:rPr lang="en-US" altLang="zh-CN" sz="3600" dirty="0">
                <a:solidFill>
                  <a:srgbClr val="3399FF"/>
                </a:solidFill>
              </a:rPr>
              <a:t>/</a:t>
            </a:r>
            <a:r>
              <a:rPr lang="zh-CN" altLang="en-US" sz="3600" dirty="0" smtClean="0">
                <a:solidFill>
                  <a:srgbClr val="3399FF"/>
                </a:solidFill>
              </a:rPr>
              <a:t>p</a:t>
            </a:r>
            <a:r>
              <a:rPr lang="en-US" altLang="zh-CN" sz="3600" dirty="0" smtClean="0">
                <a:solidFill>
                  <a:srgbClr val="3399FF"/>
                </a:solidFill>
              </a:rPr>
              <a:t>/</a:t>
            </a:r>
            <a:r>
              <a:rPr lang="zh-CN" altLang="en-US" sz="3600" dirty="0" smtClean="0">
                <a:solidFill>
                  <a:srgbClr val="3399FF"/>
                </a:solidFill>
              </a:rPr>
              <a:t> </a:t>
            </a:r>
            <a:r>
              <a:rPr lang="zh-CN" altLang="en-US" sz="3600" dirty="0" smtClean="0">
                <a:solidFill>
                  <a:srgbClr val="3399FF"/>
                </a:solidFill>
                <a:latin typeface="Calibri"/>
                <a:ea typeface="宋体"/>
              </a:rPr>
              <a:t>/</a:t>
            </a:r>
            <a:r>
              <a:rPr lang="zh-CN" altLang="en-US" sz="3600" dirty="0">
                <a:solidFill>
                  <a:srgbClr val="3399FF"/>
                </a:solidFill>
                <a:latin typeface="Calibri"/>
                <a:ea typeface="宋体"/>
              </a:rPr>
              <a:t>p</a:t>
            </a:r>
            <a:r>
              <a:rPr lang="zh-CN" altLang="en-US" sz="3600" dirty="0" smtClean="0">
                <a:solidFill>
                  <a:srgbClr val="3399FF"/>
                </a:solidFill>
                <a:latin typeface="Calibri"/>
                <a:ea typeface="宋体"/>
              </a:rPr>
              <a:t>/ /</a:t>
            </a:r>
            <a:r>
              <a:rPr lang="zh-CN" altLang="en-US" sz="3600" dirty="0">
                <a:solidFill>
                  <a:srgbClr val="3399FF"/>
                </a:solidFill>
                <a:latin typeface="Calibri"/>
                <a:ea typeface="宋体"/>
              </a:rPr>
              <a:t>p/</a:t>
            </a:r>
          </a:p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600" b="0" dirty="0">
              <a:solidFill>
                <a:srgbClr val="3399FF"/>
              </a:solidFill>
              <a:latin typeface="Calibri"/>
              <a:ea typeface="宋体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600" dirty="0" smtClean="0">
              <a:solidFill>
                <a:srgbClr val="33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00923"/>
      </p:ext>
    </p:extLst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7" grpId="0" animBg="1" autoUpdateAnimBg="0"/>
      <p:bldP spid="18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6600" b="1" dirty="0" smtClean="0">
                <a:ea typeface="隶书" pitchFamily="49" charset="-122"/>
              </a:rPr>
              <a:t>Who can read</a:t>
            </a:r>
            <a:r>
              <a:rPr lang="zh-CN" altLang="en-US" sz="6600" b="1" dirty="0" smtClean="0">
                <a:ea typeface="隶书" pitchFamily="49" charset="-122"/>
              </a:rPr>
              <a:t>？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85402565"/>
              </p:ext>
            </p:extLst>
          </p:nvPr>
        </p:nvGraphicFramePr>
        <p:xfrm>
          <a:off x="539552" y="1988840"/>
          <a:ext cx="4403403" cy="256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801"/>
                <a:gridCol w="1467801"/>
                <a:gridCol w="1467801"/>
              </a:tblGrid>
              <a:tr h="139143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smtClean="0">
                          <a:latin typeface="GWIPA" charset="0"/>
                          <a:cs typeface="宋体" charset="0"/>
                        </a:rPr>
                        <a:t>I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/i:/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175407"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/p/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 rot="10800000" flipV="1">
            <a:off x="1907704" y="3429000"/>
            <a:ext cx="25017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p</a:t>
            </a:r>
            <a:r>
              <a:rPr lang="en-US" altLang="zh-CN" sz="5400" b="1" dirty="0" err="1">
                <a:latin typeface="+mj-lt"/>
                <a:cs typeface="宋体" charset="0"/>
              </a:rPr>
              <a:t>I</a:t>
            </a:r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501008"/>
            <a:ext cx="14285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/pi</a:t>
            </a:r>
            <a:r>
              <a:rPr lang="en-US" altLang="zh-CN" sz="5400" dirty="0">
                <a:solidFill>
                  <a:srgbClr val="000000"/>
                </a:solidFill>
              </a:rPr>
              <a:t>:/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629146"/>
              </p:ext>
            </p:extLst>
          </p:nvPr>
        </p:nvGraphicFramePr>
        <p:xfrm>
          <a:off x="4932040" y="1988840"/>
          <a:ext cx="3168352" cy="256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584176"/>
              </a:tblGrid>
              <a:tr h="1391431"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smtClean="0">
                          <a:latin typeface="GWIPA" charset="0"/>
                          <a:cs typeface="宋体" charset="0"/>
                        </a:rPr>
                        <a:t>e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err="1" smtClean="0">
                          <a:solidFill>
                            <a:schemeClr val="bg1"/>
                          </a:solidFill>
                          <a:latin typeface="Arial" charset="0"/>
                        </a:rPr>
                        <a:t>æ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175407"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004048" y="3501008"/>
            <a:ext cx="14285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pe</a:t>
            </a:r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44208" y="3501008"/>
            <a:ext cx="16209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p</a:t>
            </a:r>
            <a:r>
              <a:rPr lang="en-US" altLang="zh-CN" sz="5400" b="1" dirty="0" err="1">
                <a:latin typeface="+mj-lt"/>
              </a:rPr>
              <a:t>æ</a:t>
            </a:r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507485"/>
      </p:ext>
    </p:extLst>
  </p:cSld>
  <p:clrMapOvr>
    <a:masterClrMapping/>
  </p:clrMapOvr>
  <p:transition xmlns:p14="http://schemas.microsoft.com/office/powerpoint/2010/main" spd="med">
    <p:wheel spokes="3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93188" name="Picture 4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3088"/>
            <a:ext cx="9753600" cy="77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547664" y="980728"/>
            <a:ext cx="175577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600" b="1" smtClean="0">
                <a:solidFill>
                  <a:srgbClr val="1F497D"/>
                </a:solidFill>
                <a:latin typeface="Arial" pitchFamily="34" charset="0"/>
              </a:rPr>
              <a:t>/b/</a:t>
            </a: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649514" y="1742728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716314" y="1285528"/>
            <a:ext cx="27082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600" smtClean="0">
                <a:solidFill>
                  <a:srgbClr val="FF0000"/>
                </a:solidFill>
              </a:rPr>
              <a:t>浊辅音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744514" y="2657128"/>
            <a:ext cx="64039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000" dirty="0" smtClean="0">
                <a:solidFill>
                  <a:srgbClr val="1F497D"/>
                </a:solidFill>
              </a:rPr>
              <a:t>b</a:t>
            </a:r>
            <a:r>
              <a:rPr lang="zh-CN" altLang="en-US" sz="6000" dirty="0" smtClean="0">
                <a:solidFill>
                  <a:srgbClr val="000000"/>
                </a:solidFill>
              </a:rPr>
              <a:t>ig </a:t>
            </a:r>
            <a:r>
              <a:rPr lang="zh-CN" altLang="en-US" sz="6000" dirty="0" smtClean="0">
                <a:solidFill>
                  <a:srgbClr val="1F497D"/>
                </a:solidFill>
              </a:rPr>
              <a:t>b</a:t>
            </a:r>
            <a:r>
              <a:rPr lang="zh-CN" altLang="en-US" sz="6000" dirty="0" smtClean="0">
                <a:solidFill>
                  <a:srgbClr val="000000"/>
                </a:solidFill>
              </a:rPr>
              <a:t>ag </a:t>
            </a:r>
            <a:r>
              <a:rPr lang="zh-CN" altLang="en-US" sz="6000" dirty="0" smtClean="0">
                <a:solidFill>
                  <a:srgbClr val="1F497D"/>
                </a:solidFill>
              </a:rPr>
              <a:t>b</a:t>
            </a:r>
            <a:r>
              <a:rPr lang="zh-CN" altLang="en-US" sz="6000" dirty="0" smtClean="0">
                <a:solidFill>
                  <a:srgbClr val="000000"/>
                </a:solidFill>
              </a:rPr>
              <a:t>ee </a:t>
            </a:r>
            <a:r>
              <a:rPr lang="zh-CN" altLang="en-US" sz="6000" dirty="0" smtClean="0">
                <a:solidFill>
                  <a:srgbClr val="1F497D"/>
                </a:solidFill>
              </a:rPr>
              <a:t>b</a:t>
            </a:r>
            <a:r>
              <a:rPr lang="zh-CN" altLang="en-US" sz="6000" dirty="0" smtClean="0">
                <a:solidFill>
                  <a:srgbClr val="000000"/>
                </a:solidFill>
              </a:rPr>
              <a:t>eef</a:t>
            </a:r>
            <a:r>
              <a:rPr lang="zh-CN" altLang="en-US" sz="6000" dirty="0" smtClean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768581" y="3876328"/>
            <a:ext cx="32239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dirty="0" smtClean="0">
                <a:solidFill>
                  <a:srgbClr val="1F497D"/>
                </a:solidFill>
              </a:rPr>
              <a:t>bb</a:t>
            </a:r>
            <a:r>
              <a:rPr lang="zh-CN" altLang="en-US" sz="3600" dirty="0" smtClean="0">
                <a:solidFill>
                  <a:srgbClr val="1F497D"/>
                </a:solidFill>
              </a:rPr>
              <a:t>b</a:t>
            </a:r>
            <a:r>
              <a:rPr lang="en-US" altLang="zh-CN" sz="3600" dirty="0" smtClean="0">
                <a:solidFill>
                  <a:srgbClr val="000000"/>
                </a:solidFill>
              </a:rPr>
              <a:t>-</a:t>
            </a:r>
            <a:r>
              <a:rPr lang="zh-CN" altLang="en-US" sz="3600" dirty="0" smtClean="0">
                <a:solidFill>
                  <a:srgbClr val="1F497D"/>
                </a:solidFill>
              </a:rPr>
              <a:t>/b/</a:t>
            </a:r>
            <a:r>
              <a:rPr lang="zh-CN" altLang="en-US" sz="3600" dirty="0">
                <a:solidFill>
                  <a:srgbClr val="1F497D"/>
                </a:solidFill>
                <a:latin typeface="Calibri"/>
                <a:ea typeface="宋体"/>
              </a:rPr>
              <a:t> /b</a:t>
            </a:r>
            <a:r>
              <a:rPr lang="zh-CN" altLang="en-US" sz="3600" dirty="0" smtClean="0">
                <a:solidFill>
                  <a:srgbClr val="1F497D"/>
                </a:solidFill>
                <a:latin typeface="Calibri"/>
                <a:ea typeface="宋体"/>
              </a:rPr>
              <a:t>/</a:t>
            </a:r>
            <a:r>
              <a:rPr lang="zh-CN" altLang="en-US" sz="3600" dirty="0">
                <a:solidFill>
                  <a:srgbClr val="1F497D"/>
                </a:solidFill>
                <a:latin typeface="Calibri"/>
                <a:ea typeface="宋体"/>
              </a:rPr>
              <a:t> /b/</a:t>
            </a:r>
            <a:endParaRPr lang="zh-CN" altLang="en-US" sz="3600" dirty="0" smtClean="0">
              <a:solidFill>
                <a:srgbClr val="1F497D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27302"/>
      </p:ext>
    </p:extLst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3" grpId="0" autoUpdateAnimBg="0"/>
      <p:bldP spid="20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6600" b="1" dirty="0" smtClean="0">
                <a:ea typeface="隶书" pitchFamily="49" charset="-122"/>
              </a:rPr>
              <a:t>Who can read</a:t>
            </a:r>
            <a:r>
              <a:rPr lang="zh-CN" altLang="en-US" sz="6600" b="1" dirty="0" smtClean="0">
                <a:ea typeface="隶书" pitchFamily="49" charset="-122"/>
              </a:rPr>
              <a:t>？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84077647"/>
              </p:ext>
            </p:extLst>
          </p:nvPr>
        </p:nvGraphicFramePr>
        <p:xfrm>
          <a:off x="683568" y="2060848"/>
          <a:ext cx="4403403" cy="2350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801"/>
                <a:gridCol w="1467801"/>
                <a:gridCol w="1467801"/>
              </a:tblGrid>
              <a:tr h="117540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smtClean="0">
                          <a:latin typeface="GWIPA" charset="0"/>
                          <a:cs typeface="宋体" charset="0"/>
                        </a:rPr>
                        <a:t>I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/i:/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175407"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  /b/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 rot="10800000" flipV="1">
            <a:off x="2267744" y="3429000"/>
            <a:ext cx="16561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b</a:t>
            </a:r>
            <a:r>
              <a:rPr lang="en-US" altLang="zh-CN" sz="5400" b="1" dirty="0" err="1">
                <a:latin typeface="GWIPA" charset="0"/>
                <a:cs typeface="宋体" charset="0"/>
              </a:rPr>
              <a:t>I</a:t>
            </a:r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5896" y="3429000"/>
            <a:ext cx="14285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/bi:/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905420"/>
              </p:ext>
            </p:extLst>
          </p:nvPr>
        </p:nvGraphicFramePr>
        <p:xfrm>
          <a:off x="5148064" y="2060848"/>
          <a:ext cx="3312368" cy="2312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656184"/>
              </a:tblGrid>
              <a:tr h="1224136"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smtClean="0">
                          <a:latin typeface="GWIPA" charset="0"/>
                          <a:cs typeface="宋体" charset="0"/>
                        </a:rPr>
                        <a:t>e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err="1" smtClean="0">
                          <a:solidFill>
                            <a:schemeClr val="bg1"/>
                          </a:solidFill>
                          <a:latin typeface="Arial" charset="0"/>
                        </a:rPr>
                        <a:t>æ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088139"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5508104" y="3501008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</a:rPr>
              <a:t>/</a:t>
            </a:r>
            <a:r>
              <a:rPr lang="en-US" altLang="zh-CN" sz="4000" dirty="0" smtClean="0">
                <a:solidFill>
                  <a:srgbClr val="000000"/>
                </a:solidFill>
              </a:rPr>
              <a:t>be/</a:t>
            </a:r>
            <a:endParaRPr lang="zh-CN" altLang="en-US" sz="4000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20272" y="3501008"/>
            <a:ext cx="17281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</a:rPr>
              <a:t>/</a:t>
            </a:r>
            <a:r>
              <a:rPr lang="en-US" altLang="zh-CN" sz="4000" dirty="0" err="1" smtClean="0">
                <a:solidFill>
                  <a:srgbClr val="000000"/>
                </a:solidFill>
              </a:rPr>
              <a:t>b</a:t>
            </a:r>
            <a:r>
              <a:rPr lang="en-US" altLang="zh-CN" sz="4000" b="1" dirty="0" err="1">
                <a:solidFill>
                  <a:srgbClr val="000000"/>
                </a:solidFill>
              </a:rPr>
              <a:t>æ</a:t>
            </a:r>
            <a:r>
              <a:rPr lang="en-US" altLang="zh-CN" sz="4000" dirty="0" smtClean="0">
                <a:solidFill>
                  <a:srgbClr val="000000"/>
                </a:solidFill>
              </a:rPr>
              <a:t>/</a:t>
            </a:r>
            <a:endParaRPr lang="zh-CN" altLang="en-US" sz="4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438878"/>
      </p:ext>
    </p:extLst>
  </p:cSld>
  <p:clrMapOvr>
    <a:masterClrMapping/>
  </p:clrMapOvr>
  <p:transition xmlns:p14="http://schemas.microsoft.com/office/powerpoint/2010/main" spd="med">
    <p:wheel spokes="3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41" y="-25140"/>
            <a:ext cx="9753600" cy="77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WordArt 2"/>
          <p:cNvSpPr>
            <a:spLocks noChangeArrowheads="1" noChangeShapeType="1"/>
          </p:cNvSpPr>
          <p:nvPr/>
        </p:nvSpPr>
        <p:spPr bwMode="auto">
          <a:xfrm>
            <a:off x="221059" y="510492"/>
            <a:ext cx="1676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楷体"/>
                <a:ea typeface="楷体"/>
              </a:rPr>
              <a:t>辅音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135459" y="2034492"/>
            <a:ext cx="12779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9600" b="1" dirty="0" smtClean="0">
                <a:solidFill>
                  <a:srgbClr val="0099FF"/>
                </a:solidFill>
              </a:rPr>
              <a:t>/</a:t>
            </a:r>
            <a:r>
              <a:rPr lang="en-US" altLang="zh-CN" sz="9600" b="1" dirty="0" smtClean="0">
                <a:solidFill>
                  <a:srgbClr val="0099FF"/>
                </a:solidFill>
              </a:rPr>
              <a:t>t</a:t>
            </a:r>
            <a:r>
              <a:rPr lang="zh-CN" altLang="en-US" sz="9600" b="1" dirty="0" smtClean="0">
                <a:solidFill>
                  <a:srgbClr val="0099FF"/>
                </a:solidFill>
              </a:rPr>
              <a:t>/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211659" y="3558492"/>
            <a:ext cx="5848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6000" smtClean="0">
                <a:solidFill>
                  <a:srgbClr val="FF0000"/>
                </a:solidFill>
                <a:latin typeface="Comic Sans MS" pitchFamily="66" charset="0"/>
              </a:rPr>
              <a:t>t</a:t>
            </a:r>
            <a:r>
              <a:rPr lang="en-US" altLang="zh-CN" sz="6000" smtClean="0">
                <a:solidFill>
                  <a:srgbClr val="000000"/>
                </a:solidFill>
                <a:latin typeface="Comic Sans MS" pitchFamily="66" charset="0"/>
              </a:rPr>
              <a:t>ime,</a:t>
            </a:r>
            <a:r>
              <a:rPr lang="en-US" altLang="zh-CN" sz="6000" smtClean="0">
                <a:solidFill>
                  <a:srgbClr val="7575D1"/>
                </a:solidFill>
                <a:latin typeface="Comic Sans MS" pitchFamily="66" charset="0"/>
              </a:rPr>
              <a:t> </a:t>
            </a:r>
            <a:r>
              <a:rPr lang="en-US" altLang="zh-CN" sz="6000" smtClean="0">
                <a:solidFill>
                  <a:srgbClr val="FF0000"/>
                </a:solidFill>
                <a:latin typeface="Comic Sans MS" pitchFamily="66" charset="0"/>
              </a:rPr>
              <a:t>t</a:t>
            </a:r>
            <a:r>
              <a:rPr lang="en-US" altLang="zh-CN" sz="6000" smtClean="0">
                <a:solidFill>
                  <a:srgbClr val="000000"/>
                </a:solidFill>
                <a:latin typeface="Comic Sans MS" pitchFamily="66" charset="0"/>
              </a:rPr>
              <a:t>ea,</a:t>
            </a:r>
            <a:r>
              <a:rPr lang="en-US" altLang="zh-CN" sz="6000" smtClean="0">
                <a:solidFill>
                  <a:srgbClr val="7575D1"/>
                </a:solidFill>
                <a:latin typeface="Comic Sans MS" pitchFamily="66" charset="0"/>
              </a:rPr>
              <a:t> </a:t>
            </a:r>
            <a:r>
              <a:rPr lang="en-US" altLang="zh-CN" sz="6000" smtClean="0">
                <a:solidFill>
                  <a:srgbClr val="FF0000"/>
                </a:solidFill>
                <a:latin typeface="Comic Sans MS" pitchFamily="66" charset="0"/>
              </a:rPr>
              <a:t>t</a:t>
            </a:r>
            <a:r>
              <a:rPr lang="en-US" altLang="zh-CN" sz="6000" smtClean="0">
                <a:solidFill>
                  <a:srgbClr val="000000"/>
                </a:solidFill>
                <a:latin typeface="Comic Sans MS" pitchFamily="66" charset="0"/>
              </a:rPr>
              <a:t>oo,</a:t>
            </a:r>
            <a:endParaRPr lang="zh-CN" altLang="en-US" sz="6000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3269059" y="2644092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FF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793059" y="2567892"/>
            <a:ext cx="20224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dirty="0" smtClean="0">
                <a:solidFill>
                  <a:srgbClr val="000000"/>
                </a:solidFill>
              </a:rPr>
              <a:t>清辅音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906859" y="4853892"/>
            <a:ext cx="5497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dirty="0" err="1" smtClean="0">
                <a:solidFill>
                  <a:srgbClr val="0099FF"/>
                </a:solidFill>
              </a:rPr>
              <a:t>ttt</a:t>
            </a:r>
            <a:r>
              <a:rPr lang="zh-CN" altLang="en-US" sz="3600" dirty="0" smtClean="0">
                <a:solidFill>
                  <a:srgbClr val="000000"/>
                </a:solidFill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</a:rPr>
              <a:t>-</a:t>
            </a:r>
            <a:r>
              <a:rPr lang="zh-CN" altLang="en-US" sz="3600" dirty="0" smtClean="0">
                <a:solidFill>
                  <a:srgbClr val="3399FF"/>
                </a:solidFill>
              </a:rPr>
              <a:t>/</a:t>
            </a:r>
            <a:r>
              <a:rPr lang="en-US" altLang="zh-CN" sz="3600" dirty="0" smtClean="0">
                <a:solidFill>
                  <a:srgbClr val="3399FF"/>
                </a:solidFill>
              </a:rPr>
              <a:t>t</a:t>
            </a:r>
            <a:r>
              <a:rPr lang="zh-CN" altLang="en-US" sz="3600" dirty="0" smtClean="0">
                <a:solidFill>
                  <a:srgbClr val="3399FF"/>
                </a:solidFill>
              </a:rPr>
              <a:t>/ /</a:t>
            </a:r>
            <a:r>
              <a:rPr lang="en-US" altLang="zh-CN" sz="3600" dirty="0" smtClean="0">
                <a:solidFill>
                  <a:srgbClr val="3399FF"/>
                </a:solidFill>
              </a:rPr>
              <a:t>t</a:t>
            </a:r>
            <a:r>
              <a:rPr lang="zh-CN" altLang="en-US" sz="3600" dirty="0" smtClean="0">
                <a:solidFill>
                  <a:srgbClr val="3399FF"/>
                </a:solidFill>
              </a:rPr>
              <a:t>/ /</a:t>
            </a:r>
            <a:r>
              <a:rPr lang="en-US" altLang="zh-CN" sz="3600" dirty="0" smtClean="0">
                <a:solidFill>
                  <a:srgbClr val="3399FF"/>
                </a:solidFill>
              </a:rPr>
              <a:t>t</a:t>
            </a:r>
            <a:r>
              <a:rPr lang="zh-CN" altLang="en-US" sz="3600" dirty="0" smtClean="0">
                <a:solidFill>
                  <a:srgbClr val="3399FF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711664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nimBg="1" autoUpdateAnimBg="0"/>
      <p:bldP spid="10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6600" b="1" dirty="0" smtClean="0">
                <a:ea typeface="隶书" pitchFamily="49" charset="-122"/>
              </a:rPr>
              <a:t>Who can read</a:t>
            </a:r>
            <a:r>
              <a:rPr lang="zh-CN" altLang="en-US" sz="6600" b="1" dirty="0" smtClean="0">
                <a:ea typeface="隶书" pitchFamily="49" charset="-122"/>
              </a:rPr>
              <a:t>？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1976183"/>
              </p:ext>
            </p:extLst>
          </p:nvPr>
        </p:nvGraphicFramePr>
        <p:xfrm>
          <a:off x="539552" y="1988840"/>
          <a:ext cx="4403403" cy="256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801"/>
                <a:gridCol w="1467801"/>
                <a:gridCol w="1467801"/>
              </a:tblGrid>
              <a:tr h="139143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smtClean="0">
                          <a:latin typeface="GWIPA" charset="0"/>
                          <a:cs typeface="宋体" charset="0"/>
                        </a:rPr>
                        <a:t>I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/i:/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175407"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/t/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 rot="10800000" flipV="1">
            <a:off x="1907704" y="3429000"/>
            <a:ext cx="25017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t</a:t>
            </a:r>
            <a:r>
              <a:rPr lang="en-US" altLang="zh-CN" sz="5400" b="1" dirty="0" err="1" smtClean="0">
                <a:latin typeface="+mj-lt"/>
                <a:cs typeface="宋体" charset="0"/>
              </a:rPr>
              <a:t>I</a:t>
            </a:r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501008"/>
            <a:ext cx="11208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ti</a:t>
            </a:r>
            <a:r>
              <a:rPr lang="en-US" altLang="zh-CN" sz="5400" dirty="0">
                <a:solidFill>
                  <a:srgbClr val="000000"/>
                </a:solidFill>
              </a:rPr>
              <a:t>:/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08015"/>
              </p:ext>
            </p:extLst>
          </p:nvPr>
        </p:nvGraphicFramePr>
        <p:xfrm>
          <a:off x="4932040" y="1988840"/>
          <a:ext cx="3168352" cy="256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584176"/>
              </a:tblGrid>
              <a:tr h="1391431"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smtClean="0">
                          <a:latin typeface="GWIPA" charset="0"/>
                          <a:cs typeface="宋体" charset="0"/>
                        </a:rPr>
                        <a:t>e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err="1" smtClean="0">
                          <a:solidFill>
                            <a:schemeClr val="bg1"/>
                          </a:solidFill>
                          <a:latin typeface="Arial" charset="0"/>
                        </a:rPr>
                        <a:t>æ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175407"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004048" y="3501008"/>
            <a:ext cx="11592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te</a:t>
            </a:r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44208" y="3501008"/>
            <a:ext cx="13901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t</a:t>
            </a:r>
            <a:r>
              <a:rPr lang="en-US" altLang="zh-CN" sz="5400" dirty="0" err="1" smtClean="0">
                <a:latin typeface="+mj-lt"/>
              </a:rPr>
              <a:t>æ</a:t>
            </a:r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337237"/>
      </p:ext>
    </p:extLst>
  </p:cSld>
  <p:clrMapOvr>
    <a:masterClrMapping/>
  </p:clrMapOvr>
  <p:transition xmlns:p14="http://schemas.microsoft.com/office/powerpoint/2010/main" spd="med">
    <p:wheel spokes="3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923928" y="332656"/>
            <a:ext cx="5562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3200" dirty="0" smtClean="0">
              <a:solidFill>
                <a:srgbClr val="000000"/>
              </a:solidFill>
              <a:latin typeface="Comic Sans MS" pitchFamily="66" charset="0"/>
              <a:ea typeface="经典趣体简"/>
              <a:cs typeface="经典趣体简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Comic Sans MS" pitchFamily="66" charset="0"/>
                <a:ea typeface="经典趣体简"/>
                <a:cs typeface="经典趣体简"/>
              </a:rPr>
              <a:t>Introduce yourself</a:t>
            </a: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-685800" y="0"/>
            <a:ext cx="482575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zh-CN" sz="4400" b="1" dirty="0">
                <a:solidFill>
                  <a:srgbClr val="FFFFFF"/>
                </a:solidFill>
                <a:latin typeface="Comic Sans MS" pitchFamily="66" charset="0"/>
              </a:rPr>
              <a:t>  It’s        </a:t>
            </a:r>
            <a:r>
              <a:rPr lang="en-US" altLang="zh-CN" sz="2800" b="1" dirty="0" smtClean="0">
                <a:solidFill>
                  <a:srgbClr val="FFFFFF"/>
                </a:solidFill>
                <a:latin typeface="Comic Sans MS" pitchFamily="66" charset="0"/>
              </a:rPr>
              <a:t>your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en-US" altLang="zh-CN" sz="2800" b="1" dirty="0">
              <a:solidFill>
                <a:srgbClr val="FFFFFF"/>
              </a:solidFill>
              <a:latin typeface="Comic Sans MS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zh-CN" sz="2800" b="1" dirty="0" smtClean="0">
                <a:solidFill>
                  <a:srgbClr val="FFFFFF"/>
                </a:solidFill>
                <a:latin typeface="Comic Sans MS" pitchFamily="66" charset="0"/>
              </a:rPr>
              <a:t>            </a:t>
            </a:r>
            <a:r>
              <a:rPr lang="en-US" altLang="zh-CN" sz="2800" b="1" dirty="0">
                <a:solidFill>
                  <a:srgbClr val="FFFFFF"/>
                </a:solidFill>
                <a:latin typeface="Comic Sans MS" pitchFamily="66" charset="0"/>
              </a:rPr>
              <a:t>turn!</a:t>
            </a:r>
            <a:endParaRPr lang="zh-CN" altLang="en-US" sz="2800" b="1" dirty="0">
              <a:solidFill>
                <a:srgbClr val="FFFFFF"/>
              </a:solidFill>
              <a:latin typeface="Comic Sans MS" pitchFamily="66" charset="0"/>
            </a:endParaRPr>
          </a:p>
        </p:txBody>
      </p:sp>
      <p:pic>
        <p:nvPicPr>
          <p:cNvPr id="9" name="图片 8" descr="fyema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317023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grac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238" y="2667000"/>
            <a:ext cx="325755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38" y="2773363"/>
            <a:ext cx="2620962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-180528" y="1484784"/>
            <a:ext cx="6858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Comic Sans MS" pitchFamily="66" charset="0"/>
                <a:ea typeface="微软雅黑" pitchFamily="34" charset="-122"/>
              </a:rPr>
              <a:t>  Hello, my name is Tom 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(t </a:t>
            </a:r>
            <a:r>
              <a:rPr lang="en-US" altLang="zh-CN" sz="2800" dirty="0" err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).</a:t>
            </a:r>
            <a:endParaRPr lang="zh-CN" altLang="en-US" sz="28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9704" y="1984116"/>
            <a:ext cx="388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Comic Sans MS" pitchFamily="66" charset="0"/>
              </a:rPr>
              <a:t>What’s your name?</a:t>
            </a:r>
            <a:endParaRPr lang="zh-CN" altLang="en-US" sz="2800" dirty="0" smtClean="0">
              <a:solidFill>
                <a:srgbClr val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378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图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7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WordArt 2"/>
          <p:cNvSpPr>
            <a:spLocks noChangeArrowheads="1" noChangeShapeType="1"/>
          </p:cNvSpPr>
          <p:nvPr/>
        </p:nvSpPr>
        <p:spPr bwMode="auto">
          <a:xfrm>
            <a:off x="221059" y="510492"/>
            <a:ext cx="1676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楷体"/>
                <a:ea typeface="楷体"/>
              </a:rPr>
              <a:t>辅音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869950" y="1600200"/>
            <a:ext cx="175577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600" b="1" dirty="0" smtClean="0">
                <a:solidFill>
                  <a:srgbClr val="000000"/>
                </a:solidFill>
              </a:rPr>
              <a:t>/</a:t>
            </a:r>
            <a:r>
              <a:rPr lang="en-US" altLang="zh-CN" sz="10600" b="1" dirty="0" smtClean="0">
                <a:solidFill>
                  <a:srgbClr val="000000"/>
                </a:solidFill>
              </a:rPr>
              <a:t>d</a:t>
            </a:r>
            <a:r>
              <a:rPr lang="zh-CN" altLang="en-US" sz="10600" b="1" dirty="0" smtClean="0">
                <a:solidFill>
                  <a:srgbClr val="000000"/>
                </a:solidFill>
              </a:rPr>
              <a:t>/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2971800" y="23622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038600" y="1905000"/>
            <a:ext cx="27082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600" dirty="0" smtClean="0">
                <a:solidFill>
                  <a:srgbClr val="FF0000"/>
                </a:solidFill>
              </a:rPr>
              <a:t>浊辅音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524000" y="3200400"/>
            <a:ext cx="49260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6000" smtClean="0">
                <a:solidFill>
                  <a:srgbClr val="FF0000"/>
                </a:solidFill>
              </a:rPr>
              <a:t>d</a:t>
            </a:r>
            <a:r>
              <a:rPr lang="zh-CN" altLang="en-US" sz="6000" smtClean="0">
                <a:solidFill>
                  <a:srgbClr val="000000"/>
                </a:solidFill>
              </a:rPr>
              <a:t>ig </a:t>
            </a:r>
            <a:r>
              <a:rPr lang="en-US" altLang="zh-CN" sz="6000" smtClean="0">
                <a:solidFill>
                  <a:srgbClr val="FF0000"/>
                </a:solidFill>
              </a:rPr>
              <a:t>d</a:t>
            </a:r>
            <a:r>
              <a:rPr lang="en-US" altLang="zh-CN" sz="6000" smtClean="0">
                <a:solidFill>
                  <a:srgbClr val="000000"/>
                </a:solidFill>
              </a:rPr>
              <a:t>o</a:t>
            </a:r>
            <a:r>
              <a:rPr lang="zh-CN" altLang="en-US" sz="6000" smtClean="0">
                <a:solidFill>
                  <a:srgbClr val="000000"/>
                </a:solidFill>
              </a:rPr>
              <a:t>g </a:t>
            </a:r>
            <a:r>
              <a:rPr lang="en-US" altLang="zh-CN" sz="6000" smtClean="0">
                <a:solidFill>
                  <a:srgbClr val="FF0000"/>
                </a:solidFill>
              </a:rPr>
              <a:t>d</a:t>
            </a:r>
            <a:r>
              <a:rPr lang="en-US" altLang="zh-CN" sz="6000" smtClean="0">
                <a:solidFill>
                  <a:srgbClr val="000000"/>
                </a:solidFill>
              </a:rPr>
              <a:t>esk</a:t>
            </a:r>
            <a:endParaRPr lang="zh-CN" altLang="en-US" sz="6000" smtClean="0">
              <a:solidFill>
                <a:srgbClr val="0000CC"/>
              </a:solidFill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148572" y="4495800"/>
            <a:ext cx="31085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dirty="0" err="1" smtClean="0">
                <a:solidFill>
                  <a:srgbClr val="000000"/>
                </a:solidFill>
              </a:rPr>
              <a:t>ddd</a:t>
            </a:r>
            <a:r>
              <a:rPr lang="en-US" altLang="zh-CN" sz="3600" dirty="0" smtClean="0">
                <a:solidFill>
                  <a:srgbClr val="000000"/>
                </a:solidFill>
              </a:rPr>
              <a:t>-</a:t>
            </a:r>
            <a:r>
              <a:rPr lang="zh-CN" altLang="en-US" sz="3600" dirty="0" smtClean="0">
                <a:solidFill>
                  <a:srgbClr val="000000"/>
                </a:solidFill>
              </a:rPr>
              <a:t>/</a:t>
            </a:r>
            <a:r>
              <a:rPr lang="en-US" altLang="zh-CN" sz="3600" dirty="0" smtClean="0">
                <a:solidFill>
                  <a:srgbClr val="000000"/>
                </a:solidFill>
              </a:rPr>
              <a:t>d</a:t>
            </a:r>
            <a:r>
              <a:rPr lang="zh-CN" altLang="en-US" sz="3600" dirty="0" smtClean="0">
                <a:solidFill>
                  <a:srgbClr val="000000"/>
                </a:solidFill>
              </a:rPr>
              <a:t>/ /</a:t>
            </a:r>
            <a:r>
              <a:rPr lang="en-US" altLang="zh-CN" sz="3600" dirty="0" smtClean="0">
                <a:solidFill>
                  <a:srgbClr val="000000"/>
                </a:solidFill>
              </a:rPr>
              <a:t>d</a:t>
            </a:r>
            <a:r>
              <a:rPr lang="zh-CN" altLang="en-US" sz="3600" dirty="0" smtClean="0">
                <a:solidFill>
                  <a:srgbClr val="000000"/>
                </a:solidFill>
              </a:rPr>
              <a:t>/ /</a:t>
            </a:r>
            <a:r>
              <a:rPr lang="en-US" altLang="zh-CN" sz="3600" dirty="0" smtClean="0">
                <a:solidFill>
                  <a:srgbClr val="000000"/>
                </a:solidFill>
              </a:rPr>
              <a:t>d</a:t>
            </a:r>
            <a:r>
              <a:rPr lang="zh-CN" altLang="en-US" sz="3600" dirty="0" smtClean="0">
                <a:solidFill>
                  <a:srgbClr val="000000"/>
                </a:solidFill>
              </a:rPr>
              <a:t>/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70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utoUpdateAnimBg="0"/>
      <p:bldP spid="15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6600" b="1" dirty="0" smtClean="0">
                <a:ea typeface="隶书" pitchFamily="49" charset="-122"/>
              </a:rPr>
              <a:t>Who can read</a:t>
            </a:r>
            <a:r>
              <a:rPr lang="zh-CN" altLang="en-US" sz="6600" b="1" dirty="0" smtClean="0">
                <a:ea typeface="隶书" pitchFamily="49" charset="-122"/>
              </a:rPr>
              <a:t>？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60693127"/>
              </p:ext>
            </p:extLst>
          </p:nvPr>
        </p:nvGraphicFramePr>
        <p:xfrm>
          <a:off x="539552" y="1988840"/>
          <a:ext cx="4403403" cy="256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801"/>
                <a:gridCol w="1467801"/>
                <a:gridCol w="1467801"/>
              </a:tblGrid>
              <a:tr h="139143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smtClean="0">
                          <a:latin typeface="GWIPA" charset="0"/>
                          <a:cs typeface="宋体" charset="0"/>
                        </a:rPr>
                        <a:t>I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/i:/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175407"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/d/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 rot="10800000" flipV="1">
            <a:off x="1907704" y="3429000"/>
            <a:ext cx="25017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d</a:t>
            </a:r>
            <a:r>
              <a:rPr lang="en-US" altLang="zh-CN" sz="5400" b="1" dirty="0" err="1" smtClean="0">
                <a:latin typeface="+mj-lt"/>
                <a:cs typeface="宋体" charset="0"/>
              </a:rPr>
              <a:t>I</a:t>
            </a:r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501008"/>
            <a:ext cx="13131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/di</a:t>
            </a:r>
            <a:r>
              <a:rPr lang="en-US" altLang="zh-CN" sz="5400" dirty="0">
                <a:solidFill>
                  <a:srgbClr val="000000"/>
                </a:solidFill>
              </a:rPr>
              <a:t>:/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333916"/>
              </p:ext>
            </p:extLst>
          </p:nvPr>
        </p:nvGraphicFramePr>
        <p:xfrm>
          <a:off x="4932040" y="1988840"/>
          <a:ext cx="3168352" cy="256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584176"/>
              </a:tblGrid>
              <a:tr h="1391431"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smtClean="0">
                          <a:latin typeface="GWIPA" charset="0"/>
                          <a:cs typeface="宋体" charset="0"/>
                        </a:rPr>
                        <a:t>e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5400" dirty="0" smtClean="0"/>
                        <a:t>/</a:t>
                      </a:r>
                      <a:r>
                        <a:rPr lang="en-US" altLang="zh-CN" sz="5400" b="1" dirty="0" err="1" smtClean="0">
                          <a:solidFill>
                            <a:schemeClr val="bg1"/>
                          </a:solidFill>
                          <a:latin typeface="Arial" charset="0"/>
                        </a:rPr>
                        <a:t>æ</a:t>
                      </a:r>
                      <a:r>
                        <a:rPr lang="en-US" altLang="zh-CN" sz="5400" dirty="0" smtClean="0"/>
                        <a:t>/</a:t>
                      </a:r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175407"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004048" y="3501008"/>
            <a:ext cx="13516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/de/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44208" y="3501008"/>
            <a:ext cx="15824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r>
              <a:rPr lang="en-US" altLang="zh-CN" sz="5400" dirty="0" err="1" smtClean="0">
                <a:solidFill>
                  <a:srgbClr val="000000"/>
                </a:solidFill>
              </a:rPr>
              <a:t>d</a:t>
            </a:r>
            <a:r>
              <a:rPr lang="en-US" altLang="zh-CN" sz="5400" dirty="0" err="1" smtClean="0">
                <a:latin typeface="+mj-lt"/>
              </a:rPr>
              <a:t>æ</a:t>
            </a:r>
            <a:r>
              <a:rPr lang="en-US" altLang="zh-CN" sz="5400" dirty="0" smtClean="0">
                <a:solidFill>
                  <a:srgbClr val="000000"/>
                </a:solidFill>
              </a:rPr>
              <a:t>/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522158"/>
      </p:ext>
    </p:extLst>
  </p:cSld>
  <p:clrMapOvr>
    <a:masterClrMapping/>
  </p:clrMapOvr>
  <p:transition xmlns:p14="http://schemas.microsoft.com/office/powerpoint/2010/main" spd="med">
    <p:wheel spokes="3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7" t="12201" r="11073" b="32903"/>
          <a:stretch>
            <a:fillRect/>
          </a:stretch>
        </p:blipFill>
        <p:spPr bwMode="auto">
          <a:xfrm>
            <a:off x="786557" y="1515889"/>
            <a:ext cx="9461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5" t="12044" r="15161" b="21506"/>
          <a:stretch>
            <a:fillRect/>
          </a:stretch>
        </p:blipFill>
        <p:spPr bwMode="auto">
          <a:xfrm>
            <a:off x="742107" y="2379489"/>
            <a:ext cx="9096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0" t="11295" r="10844" b="26822"/>
          <a:stretch>
            <a:fillRect/>
          </a:stretch>
        </p:blipFill>
        <p:spPr bwMode="auto">
          <a:xfrm>
            <a:off x="745282" y="4179714"/>
            <a:ext cx="833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0" r="8820" b="26598"/>
          <a:stretch>
            <a:fillRect/>
          </a:stretch>
        </p:blipFill>
        <p:spPr bwMode="auto">
          <a:xfrm>
            <a:off x="662732" y="5071889"/>
            <a:ext cx="915987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1" descr="a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4" t="15279" r="4443" b="45555"/>
          <a:stretch>
            <a:fillRect/>
          </a:stretch>
        </p:blipFill>
        <p:spPr bwMode="auto">
          <a:xfrm>
            <a:off x="7339757" y="2523951"/>
            <a:ext cx="129222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2" descr="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4" t="16129" r="23656" b="49194"/>
          <a:stretch>
            <a:fillRect/>
          </a:stretch>
        </p:blipFill>
        <p:spPr bwMode="auto">
          <a:xfrm>
            <a:off x="7304832" y="3603451"/>
            <a:ext cx="118745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4" descr="ii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8" t="16666" r="13541" b="37500"/>
          <a:stretch>
            <a:fillRect/>
          </a:stretch>
        </p:blipFill>
        <p:spPr bwMode="auto">
          <a:xfrm>
            <a:off x="7236569" y="4611514"/>
            <a:ext cx="1255713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V="1">
            <a:off x="1578719" y="4068589"/>
            <a:ext cx="5726113" cy="46513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​​ 18"/>
          <p:cNvCxnSpPr>
            <a:cxnSpLocks noChangeShapeType="1"/>
          </p:cNvCxnSpPr>
          <p:nvPr/>
        </p:nvCxnSpPr>
        <p:spPr bwMode="auto">
          <a:xfrm flipV="1">
            <a:off x="1578719" y="2990676"/>
            <a:ext cx="5761038" cy="2392363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62" name="直接连接符​​ 18461"/>
          <p:cNvCxnSpPr>
            <a:cxnSpLocks noChangeShapeType="1"/>
          </p:cNvCxnSpPr>
          <p:nvPr/>
        </p:nvCxnSpPr>
        <p:spPr bwMode="auto">
          <a:xfrm flipV="1">
            <a:off x="1578719" y="2990676"/>
            <a:ext cx="5761038" cy="15430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95" name="直接连接符​​ 18494"/>
          <p:cNvCxnSpPr>
            <a:cxnSpLocks noChangeShapeType="1"/>
          </p:cNvCxnSpPr>
          <p:nvPr/>
        </p:nvCxnSpPr>
        <p:spPr bwMode="auto">
          <a:xfrm>
            <a:off x="1578719" y="4533726"/>
            <a:ext cx="5657850" cy="4968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97" name="直接连接符​​ 18496"/>
          <p:cNvCxnSpPr>
            <a:cxnSpLocks noChangeShapeType="1"/>
          </p:cNvCxnSpPr>
          <p:nvPr/>
        </p:nvCxnSpPr>
        <p:spPr bwMode="auto">
          <a:xfrm>
            <a:off x="1578719" y="4533726"/>
            <a:ext cx="5786438" cy="14827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99" name="直接连接符​​ 18498"/>
          <p:cNvCxnSpPr>
            <a:cxnSpLocks noChangeShapeType="1"/>
          </p:cNvCxnSpPr>
          <p:nvPr/>
        </p:nvCxnSpPr>
        <p:spPr bwMode="auto">
          <a:xfrm flipV="1">
            <a:off x="1578719" y="4068589"/>
            <a:ext cx="5726113" cy="13144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13" name="直接连接符​​ 18512"/>
          <p:cNvCxnSpPr>
            <a:cxnSpLocks noChangeShapeType="1"/>
          </p:cNvCxnSpPr>
          <p:nvPr/>
        </p:nvCxnSpPr>
        <p:spPr bwMode="auto">
          <a:xfrm>
            <a:off x="1259632" y="2204864"/>
            <a:ext cx="6080125" cy="785812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15" name="直接连接符​​ 18514"/>
          <p:cNvCxnSpPr>
            <a:cxnSpLocks noChangeShapeType="1"/>
          </p:cNvCxnSpPr>
          <p:nvPr/>
        </p:nvCxnSpPr>
        <p:spPr bwMode="auto">
          <a:xfrm>
            <a:off x="1259632" y="2204864"/>
            <a:ext cx="6045200" cy="18637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17" name="直接连接符​​ 18516"/>
          <p:cNvCxnSpPr>
            <a:cxnSpLocks noChangeShapeType="1"/>
          </p:cNvCxnSpPr>
          <p:nvPr/>
        </p:nvCxnSpPr>
        <p:spPr bwMode="auto">
          <a:xfrm>
            <a:off x="1259632" y="2204864"/>
            <a:ext cx="5976937" cy="282575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19" name="直接连接符​​ 18518"/>
          <p:cNvCxnSpPr>
            <a:cxnSpLocks noChangeShapeType="1"/>
          </p:cNvCxnSpPr>
          <p:nvPr/>
        </p:nvCxnSpPr>
        <p:spPr bwMode="auto">
          <a:xfrm>
            <a:off x="1259632" y="2204864"/>
            <a:ext cx="6105525" cy="38115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21" name="直接连接符​​ 18520"/>
          <p:cNvCxnSpPr>
            <a:cxnSpLocks noChangeShapeType="1"/>
          </p:cNvCxnSpPr>
          <p:nvPr/>
        </p:nvCxnSpPr>
        <p:spPr bwMode="auto">
          <a:xfrm>
            <a:off x="1651744" y="2795414"/>
            <a:ext cx="5688013" cy="195262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23" name="直接连接符​​ 18522"/>
          <p:cNvCxnSpPr>
            <a:cxnSpLocks noChangeShapeType="1"/>
          </p:cNvCxnSpPr>
          <p:nvPr/>
        </p:nvCxnSpPr>
        <p:spPr bwMode="auto">
          <a:xfrm>
            <a:off x="1651744" y="2795414"/>
            <a:ext cx="5653088" cy="12731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25" name="直接连接符​​ 18524"/>
          <p:cNvCxnSpPr>
            <a:cxnSpLocks noChangeShapeType="1"/>
          </p:cNvCxnSpPr>
          <p:nvPr/>
        </p:nvCxnSpPr>
        <p:spPr bwMode="auto">
          <a:xfrm>
            <a:off x="1651744" y="2795414"/>
            <a:ext cx="5584825" cy="2235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27" name="直接连接符​​ 18526"/>
          <p:cNvCxnSpPr>
            <a:cxnSpLocks noChangeShapeType="1"/>
          </p:cNvCxnSpPr>
          <p:nvPr/>
        </p:nvCxnSpPr>
        <p:spPr bwMode="auto">
          <a:xfrm>
            <a:off x="1651744" y="2795414"/>
            <a:ext cx="5713413" cy="322103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29" name="直接连接符​​ 18528"/>
          <p:cNvCxnSpPr>
            <a:cxnSpLocks noChangeShapeType="1"/>
          </p:cNvCxnSpPr>
          <p:nvPr/>
        </p:nvCxnSpPr>
        <p:spPr bwMode="auto">
          <a:xfrm flipV="1">
            <a:off x="1578719" y="5030614"/>
            <a:ext cx="5657850" cy="3524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31" name="直接连接符​​ 18530"/>
          <p:cNvCxnSpPr>
            <a:cxnSpLocks noChangeShapeType="1"/>
          </p:cNvCxnSpPr>
          <p:nvPr/>
        </p:nvCxnSpPr>
        <p:spPr bwMode="auto">
          <a:xfrm>
            <a:off x="1578719" y="5383039"/>
            <a:ext cx="5786438" cy="633412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矩形 26"/>
          <p:cNvSpPr/>
          <p:nvPr/>
        </p:nvSpPr>
        <p:spPr>
          <a:xfrm>
            <a:off x="7510774" y="5404048"/>
            <a:ext cx="12234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5400" b="1" dirty="0">
                <a:solidFill>
                  <a:srgbClr val="FF0000"/>
                </a:solidFill>
                <a:latin typeface="GWIPA" pitchFamily="2" charset="2"/>
                <a:ea typeface="宋体" pitchFamily="2" charset="-122"/>
              </a:rPr>
              <a:t>/I/</a:t>
            </a:r>
            <a:endParaRPr lang="zh-CN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390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C:\Documents and Settings\asus\Application Data\Tencent\Users\68206088\QQ\WinTemp\RichOle\H4}]_VQ28HSGWY){V8Z~W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57313"/>
            <a:ext cx="9144001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28604"/>
            <a:ext cx="4685899" cy="923330"/>
          </a:xfrm>
          <a:prstGeom prst="rect">
            <a:avLst/>
          </a:prstGeom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Point and say</a:t>
            </a:r>
            <a:endParaRPr lang="zh-CN" alt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9397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>
                <a:latin typeface="GWIPA" charset="0"/>
                <a:cs typeface="宋体" charset="0"/>
              </a:rPr>
              <a:t>/</a:t>
            </a:r>
            <a:r>
              <a:rPr lang="en-US" altLang="zh-CN" dirty="0" err="1">
                <a:latin typeface="GWIPA" charset="0"/>
                <a:cs typeface="宋体" charset="0"/>
              </a:rPr>
              <a:t>bi:t</a:t>
            </a:r>
            <a:r>
              <a:rPr lang="en-US" altLang="zh-CN" dirty="0">
                <a:latin typeface="GWIPA" charset="0"/>
                <a:cs typeface="宋体" charset="0"/>
              </a:rPr>
              <a:t>/   </a:t>
            </a:r>
            <a:r>
              <a:rPr lang="en-US" altLang="zh-CN" dirty="0" smtClean="0">
                <a:latin typeface="GWIPA" charset="0"/>
                <a:cs typeface="宋体" charset="0"/>
              </a:rPr>
              <a:t>/</a:t>
            </a:r>
            <a:r>
              <a:rPr lang="en-US" altLang="zh-CN" dirty="0" err="1" smtClean="0">
                <a:latin typeface="GWIPA" charset="0"/>
                <a:cs typeface="宋体" charset="0"/>
              </a:rPr>
              <a:t>ki:p</a:t>
            </a:r>
            <a:r>
              <a:rPr lang="en-US" altLang="zh-CN" dirty="0" smtClean="0">
                <a:latin typeface="GWIPA" charset="0"/>
                <a:cs typeface="宋体" charset="0"/>
              </a:rPr>
              <a:t>/    /</a:t>
            </a:r>
            <a:r>
              <a:rPr lang="en-US" altLang="zh-CN" dirty="0" err="1">
                <a:latin typeface="GWIPA" charset="0"/>
                <a:cs typeface="宋体" charset="0"/>
              </a:rPr>
              <a:t>fi:t</a:t>
            </a:r>
            <a:r>
              <a:rPr lang="en-US" altLang="zh-CN" dirty="0">
                <a:latin typeface="GWIPA" charset="0"/>
                <a:cs typeface="宋体" charset="0"/>
              </a:rPr>
              <a:t>/      /</a:t>
            </a:r>
            <a:r>
              <a:rPr lang="en-US" altLang="zh-CN" dirty="0" err="1">
                <a:latin typeface="GWIPA" charset="0"/>
                <a:cs typeface="宋体" charset="0"/>
              </a:rPr>
              <a:t>bi:f</a:t>
            </a:r>
            <a:r>
              <a:rPr lang="en-US" altLang="zh-CN" dirty="0">
                <a:latin typeface="GWIPA" charset="0"/>
                <a:cs typeface="宋体" charset="0"/>
              </a:rPr>
              <a:t>/</a:t>
            </a:r>
          </a:p>
          <a:p>
            <a:pPr>
              <a:buFontTx/>
              <a:buNone/>
            </a:pPr>
            <a:r>
              <a:rPr lang="en-US" altLang="zh-CN" dirty="0">
                <a:latin typeface="GWIPA" charset="0"/>
                <a:cs typeface="宋体" charset="0"/>
              </a:rPr>
              <a:t>/</a:t>
            </a:r>
            <a:r>
              <a:rPr lang="en-US" altLang="zh-CN" dirty="0" err="1" smtClean="0">
                <a:latin typeface="GWIPA" charset="0"/>
                <a:cs typeface="宋体" charset="0"/>
              </a:rPr>
              <a:t>pIk</a:t>
            </a:r>
            <a:r>
              <a:rPr lang="en-US" altLang="zh-CN" dirty="0">
                <a:latin typeface="GWIPA" charset="0"/>
                <a:cs typeface="宋体" charset="0"/>
              </a:rPr>
              <a:t>/    </a:t>
            </a:r>
            <a:r>
              <a:rPr lang="en-US" altLang="zh-CN" dirty="0" smtClean="0">
                <a:latin typeface="GWIPA" charset="0"/>
                <a:cs typeface="宋体" charset="0"/>
              </a:rPr>
              <a:t>/</a:t>
            </a:r>
            <a:r>
              <a:rPr lang="en-US" altLang="zh-CN" dirty="0" err="1">
                <a:latin typeface="GWIPA" charset="0"/>
                <a:cs typeface="宋体" charset="0"/>
              </a:rPr>
              <a:t>tIp</a:t>
            </a:r>
            <a:r>
              <a:rPr lang="en-US" altLang="zh-CN" dirty="0">
                <a:latin typeface="GWIPA" charset="0"/>
                <a:cs typeface="宋体" charset="0"/>
              </a:rPr>
              <a:t>/   </a:t>
            </a:r>
            <a:r>
              <a:rPr lang="en-US" altLang="zh-CN" dirty="0" smtClean="0">
                <a:latin typeface="GWIPA" charset="0"/>
                <a:cs typeface="宋体" charset="0"/>
              </a:rPr>
              <a:t>  /</a:t>
            </a:r>
            <a:r>
              <a:rPr lang="en-US" altLang="zh-CN" dirty="0" err="1">
                <a:latin typeface="GWIPA" charset="0"/>
                <a:cs typeface="宋体" charset="0"/>
              </a:rPr>
              <a:t>kIk</a:t>
            </a:r>
            <a:r>
              <a:rPr lang="en-US" altLang="zh-CN" dirty="0">
                <a:latin typeface="GWIPA" charset="0"/>
                <a:cs typeface="宋体" charset="0"/>
              </a:rPr>
              <a:t>/      /</a:t>
            </a:r>
            <a:r>
              <a:rPr lang="en-US" altLang="zh-CN" dirty="0" err="1">
                <a:latin typeface="GWIPA" charset="0"/>
                <a:cs typeface="宋体" charset="0"/>
              </a:rPr>
              <a:t>bIg</a:t>
            </a:r>
            <a:r>
              <a:rPr lang="en-US" altLang="zh-CN" dirty="0">
                <a:latin typeface="GWIPA" charset="0"/>
                <a:cs typeface="宋体" charset="0"/>
              </a:rPr>
              <a:t>/</a:t>
            </a:r>
          </a:p>
          <a:p>
            <a:pPr>
              <a:buFontTx/>
              <a:buNone/>
            </a:pPr>
            <a:r>
              <a:rPr lang="en-US" altLang="zh-CN" dirty="0">
                <a:latin typeface="GWIPA" charset="0"/>
                <a:cs typeface="宋体" charset="0"/>
              </a:rPr>
              <a:t>/</a:t>
            </a:r>
            <a:r>
              <a:rPr lang="en-US" altLang="zh-CN" dirty="0" err="1">
                <a:latin typeface="GWIPA" charset="0"/>
                <a:cs typeface="宋体" charset="0"/>
              </a:rPr>
              <a:t>gIv</a:t>
            </a:r>
            <a:r>
              <a:rPr lang="en-US" altLang="zh-CN" dirty="0">
                <a:latin typeface="GWIPA" charset="0"/>
                <a:cs typeface="宋体" charset="0"/>
              </a:rPr>
              <a:t>/    </a:t>
            </a:r>
            <a:r>
              <a:rPr lang="en-US" altLang="zh-CN" dirty="0" smtClean="0">
                <a:latin typeface="GWIPA" charset="0"/>
                <a:cs typeface="宋体" charset="0"/>
              </a:rPr>
              <a:t>/</a:t>
            </a:r>
            <a:r>
              <a:rPr lang="en-US" altLang="zh-CN" dirty="0" err="1">
                <a:latin typeface="GWIPA" charset="0"/>
                <a:cs typeface="宋体" charset="0"/>
              </a:rPr>
              <a:t>fIt</a:t>
            </a:r>
            <a:r>
              <a:rPr lang="en-US" altLang="zh-CN" dirty="0">
                <a:latin typeface="GWIPA" charset="0"/>
                <a:cs typeface="宋体" charset="0"/>
              </a:rPr>
              <a:t>/   </a:t>
            </a:r>
            <a:r>
              <a:rPr lang="en-US" altLang="zh-CN" dirty="0" smtClean="0">
                <a:latin typeface="GWIPA" charset="0"/>
                <a:cs typeface="宋体" charset="0"/>
              </a:rPr>
              <a:t> /</a:t>
            </a:r>
            <a:r>
              <a:rPr lang="en-US" altLang="zh-CN" dirty="0" err="1">
                <a:latin typeface="GWIPA" charset="0"/>
                <a:cs typeface="宋体" charset="0"/>
              </a:rPr>
              <a:t>dId</a:t>
            </a:r>
            <a:r>
              <a:rPr lang="en-US" altLang="zh-CN" dirty="0">
                <a:latin typeface="GWIPA" charset="0"/>
                <a:cs typeface="宋体" charset="0"/>
              </a:rPr>
              <a:t>/      /</a:t>
            </a:r>
            <a:r>
              <a:rPr lang="en-US" altLang="zh-CN" dirty="0" err="1">
                <a:latin typeface="GWIPA" charset="0"/>
                <a:cs typeface="宋体" charset="0"/>
              </a:rPr>
              <a:t>gIft</a:t>
            </a:r>
            <a:r>
              <a:rPr lang="en-US" altLang="zh-CN" dirty="0">
                <a:latin typeface="GWIPA" charset="0"/>
                <a:cs typeface="宋体" charset="0"/>
              </a:rPr>
              <a:t>/</a:t>
            </a:r>
          </a:p>
          <a:p>
            <a:pPr>
              <a:buFontTx/>
              <a:buNone/>
            </a:pPr>
            <a:r>
              <a:rPr lang="en-US" altLang="zh-CN" dirty="0">
                <a:latin typeface="GWIPA" charset="0"/>
                <a:cs typeface="宋体" charset="0"/>
              </a:rPr>
              <a:t>/bed/    /get/  </a:t>
            </a:r>
            <a:r>
              <a:rPr lang="en-US" altLang="zh-CN" dirty="0" smtClean="0">
                <a:latin typeface="GWIPA" charset="0"/>
                <a:cs typeface="宋体" charset="0"/>
              </a:rPr>
              <a:t>  /</a:t>
            </a:r>
            <a:r>
              <a:rPr lang="en-US" altLang="zh-CN" dirty="0" err="1">
                <a:latin typeface="GWIPA" charset="0"/>
                <a:cs typeface="宋体" charset="0"/>
              </a:rPr>
              <a:t>def</a:t>
            </a:r>
            <a:r>
              <a:rPr lang="en-US" altLang="zh-CN" dirty="0">
                <a:latin typeface="GWIPA" charset="0"/>
                <a:cs typeface="宋体" charset="0"/>
              </a:rPr>
              <a:t>/      /beg/</a:t>
            </a:r>
          </a:p>
          <a:p>
            <a:pPr>
              <a:buFontTx/>
              <a:buNone/>
            </a:pPr>
            <a:r>
              <a:rPr lang="zh-CN" altLang="zh-CN" dirty="0" smtClean="0">
                <a:latin typeface="GWIPA" charset="0"/>
                <a:cs typeface="宋体" charset="0"/>
              </a:rPr>
              <a:t>／</a:t>
            </a:r>
            <a:r>
              <a:rPr lang="en-US" altLang="zh-CN" dirty="0" smtClean="0">
                <a:latin typeface="GWIPA" charset="0"/>
                <a:cs typeface="宋体" charset="0"/>
              </a:rPr>
              <a:t>b</a:t>
            </a:r>
            <a:r>
              <a:rPr lang="da-DK" altLang="zh-CN" dirty="0" smtClean="0"/>
              <a:t>æt/     /</a:t>
            </a:r>
            <a:r>
              <a:rPr lang="da-DK" altLang="zh-CN" dirty="0" err="1" smtClean="0"/>
              <a:t>fæt</a:t>
            </a:r>
            <a:r>
              <a:rPr lang="da-DK" altLang="zh-CN" dirty="0" smtClean="0"/>
              <a:t>/        /tæp/         /</a:t>
            </a:r>
            <a:r>
              <a:rPr lang="da-DK" altLang="zh-CN" dirty="0" err="1" smtClean="0"/>
              <a:t>dæd</a:t>
            </a:r>
            <a:r>
              <a:rPr lang="da-DK" altLang="zh-CN" dirty="0" smtClean="0"/>
              <a:t>/</a:t>
            </a:r>
          </a:p>
          <a:p>
            <a:pPr>
              <a:buFontTx/>
              <a:buNone/>
            </a:pPr>
            <a:r>
              <a:rPr lang="da-DK" altLang="zh-CN" dirty="0" smtClean="0">
                <a:latin typeface="GWIPA" charset="0"/>
                <a:cs typeface="宋体" charset="0"/>
              </a:rPr>
              <a:t>/</a:t>
            </a:r>
            <a:r>
              <a:rPr lang="da-DK" altLang="zh-CN" dirty="0" err="1" smtClean="0">
                <a:latin typeface="GWIPA" charset="0"/>
                <a:cs typeface="宋体" charset="0"/>
              </a:rPr>
              <a:t>g</a:t>
            </a:r>
            <a:r>
              <a:rPr lang="da-DK" altLang="zh-CN" dirty="0" err="1" smtClean="0"/>
              <a:t>æp</a:t>
            </a:r>
            <a:r>
              <a:rPr lang="da-DK" altLang="zh-CN" dirty="0" smtClean="0"/>
              <a:t>/      /</a:t>
            </a:r>
            <a:r>
              <a:rPr lang="da-DK" altLang="zh-CN" dirty="0" err="1" smtClean="0"/>
              <a:t>bæg</a:t>
            </a:r>
            <a:r>
              <a:rPr lang="da-DK" altLang="zh-CN" dirty="0" smtClean="0"/>
              <a:t>/      /</a:t>
            </a:r>
            <a:r>
              <a:rPr lang="da-DK" altLang="zh-CN" dirty="0" err="1" smtClean="0"/>
              <a:t>kæt</a:t>
            </a:r>
            <a:r>
              <a:rPr lang="da-DK" altLang="zh-CN" dirty="0" smtClean="0"/>
              <a:t>/</a:t>
            </a:r>
            <a:endParaRPr lang="en-US" altLang="zh-CN" dirty="0">
              <a:latin typeface="GWIPA" charset="0"/>
              <a:cs typeface="宋体" charset="0"/>
            </a:endParaRPr>
          </a:p>
        </p:txBody>
      </p:sp>
      <p:pic>
        <p:nvPicPr>
          <p:cNvPr id="15363" name="图片 2" descr="Z:\newtek\_backgrounds_1.02\Art\power_point\not done\school_blocks\block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5661025"/>
            <a:ext cx="990600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6" descr="Z:\newtek\_backgrounds_1.02\Tim\_powerpoint templates\mr_alarm_clock\alarmcloc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1" t="17793" r="26469" b="16077"/>
          <a:stretch>
            <a:fillRect/>
          </a:stretch>
        </p:blipFill>
        <p:spPr bwMode="auto">
          <a:xfrm>
            <a:off x="41275" y="17463"/>
            <a:ext cx="1049338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0444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116013" y="822325"/>
            <a:ext cx="1439862" cy="83026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7547"/>
                </a:solidFill>
                <a:latin typeface="Bookman Old Style" charset="0"/>
                <a:cs typeface="宋体" charset="0"/>
              </a:rPr>
              <a:t>cat</a:t>
            </a:r>
            <a:endParaRPr lang="zh-CN" altLang="en-US" sz="48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00375" y="806450"/>
            <a:ext cx="1439863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egg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45050" y="850900"/>
            <a:ext cx="1512888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fish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32575" y="806450"/>
            <a:ext cx="1439863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jeep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87450" y="2082800"/>
            <a:ext cx="1512888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hat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7675" y="2082800"/>
            <a:ext cx="1512888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ten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59338" y="2011363"/>
            <a:ext cx="1441450" cy="7699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pig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704013" y="2082800"/>
            <a:ext cx="1252537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tree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0113" y="3308350"/>
            <a:ext cx="1727200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apple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87675" y="3322638"/>
            <a:ext cx="1223963" cy="7699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bell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57738" y="3379788"/>
            <a:ext cx="1441450" cy="7699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milk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88125" y="3308350"/>
            <a:ext cx="1584325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teeth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01713" y="4532313"/>
            <a:ext cx="1511300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man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987675" y="4532313"/>
            <a:ext cx="1368425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pen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932363" y="4546600"/>
            <a:ext cx="1152525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six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02388" y="4532313"/>
            <a:ext cx="1871662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peach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116013" y="822325"/>
            <a:ext cx="1439862" cy="83026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7547"/>
                </a:solidFill>
                <a:latin typeface="Bookman Old Style" charset="0"/>
                <a:cs typeface="宋体" charset="0"/>
              </a:rPr>
              <a:t>c</a:t>
            </a:r>
            <a:r>
              <a:rPr lang="en-US" altLang="zh-CN" sz="4800">
                <a:solidFill>
                  <a:srgbClr val="FF0000"/>
                </a:solidFill>
                <a:latin typeface="Bookman Old Style" charset="0"/>
                <a:cs typeface="宋体" charset="0"/>
              </a:rPr>
              <a:t>a</a:t>
            </a:r>
            <a:r>
              <a:rPr lang="en-US" altLang="zh-CN" sz="4800">
                <a:solidFill>
                  <a:srgbClr val="FF7547"/>
                </a:solidFill>
                <a:latin typeface="Bookman Old Style" charset="0"/>
                <a:cs typeface="宋体" charset="0"/>
              </a:rPr>
              <a:t>t</a:t>
            </a:r>
            <a:endParaRPr lang="zh-CN" altLang="en-US" sz="48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87450" y="2082800"/>
            <a:ext cx="1512888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h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a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t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00113" y="3308350"/>
            <a:ext cx="1727200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a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pple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01713" y="4532313"/>
            <a:ext cx="1511300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m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a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n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00375" y="806450"/>
            <a:ext cx="1439863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e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gg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987675" y="2082800"/>
            <a:ext cx="1512888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t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e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n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987675" y="3322638"/>
            <a:ext cx="1223963" cy="7699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b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e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ll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987675" y="4532313"/>
            <a:ext cx="1368425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p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e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n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846638" y="850900"/>
            <a:ext cx="1512887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f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i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sh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862513" y="2011363"/>
            <a:ext cx="1439862" cy="7699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p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i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g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60913" y="3379788"/>
            <a:ext cx="1439862" cy="7699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m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i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lk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933950" y="4546600"/>
            <a:ext cx="1152525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s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i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x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630988" y="806450"/>
            <a:ext cx="1439862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j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ee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p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02425" y="2082800"/>
            <a:ext cx="1252538" cy="7699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tr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ee</a:t>
            </a:r>
            <a:endParaRPr lang="zh-CN" altLang="en-US" sz="4400">
              <a:solidFill>
                <a:srgbClr val="FF0000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588125" y="3308350"/>
            <a:ext cx="1570038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t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ee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th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399213" y="4532313"/>
            <a:ext cx="1873250" cy="7683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p</a:t>
            </a:r>
            <a:r>
              <a:rPr lang="en-US" altLang="zh-CN" sz="4400">
                <a:solidFill>
                  <a:srgbClr val="FF0000"/>
                </a:solidFill>
                <a:latin typeface="Bookman Old Style" charset="0"/>
                <a:cs typeface="宋体" charset="0"/>
              </a:rPr>
              <a:t>ea</a:t>
            </a:r>
            <a:r>
              <a:rPr lang="en-US" altLang="zh-CN" sz="4400">
                <a:solidFill>
                  <a:srgbClr val="FF7547"/>
                </a:solidFill>
                <a:latin typeface="Bookman Old Style" charset="0"/>
                <a:cs typeface="宋体" charset="0"/>
              </a:rPr>
              <a:t>ch</a:t>
            </a:r>
            <a:endParaRPr lang="zh-CN" altLang="en-US" sz="4400">
              <a:solidFill>
                <a:srgbClr val="FF7547"/>
              </a:solidFill>
              <a:latin typeface="Bookman Old Style" charset="0"/>
              <a:cs typeface="宋体" charset="0"/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684213"/>
            <a:ext cx="1736725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692150"/>
            <a:ext cx="17748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635000"/>
            <a:ext cx="18288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663575"/>
            <a:ext cx="1782763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8" y="1916113"/>
            <a:ext cx="17716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1928813"/>
            <a:ext cx="1736725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175" y="1905000"/>
            <a:ext cx="181133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8" y="1922463"/>
            <a:ext cx="1808162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8" y="3168650"/>
            <a:ext cx="18097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213" y="3168650"/>
            <a:ext cx="1770062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3160713"/>
            <a:ext cx="180022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3" y="4394200"/>
            <a:ext cx="1811337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421188"/>
            <a:ext cx="17684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4408488"/>
            <a:ext cx="173831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00" y="4410075"/>
            <a:ext cx="177165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181350"/>
            <a:ext cx="17494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89" name="Picture 1" descr="C:\Documents and Settings\asus\Application Data\Tencent\Users\68206088\QQ\WinTemp\RichOle\IKKZ7S318GA~%`GM3K_~I44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071802" y="5643578"/>
            <a:ext cx="1010159" cy="928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0" name="Picture 2" descr="C:\Documents and Settings\asus\Application Data\Tencent\Users\68206088\QQ\WinTemp\RichOle\{XN3O0XL{8(E)@S11LP5XA2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214414" y="5643578"/>
            <a:ext cx="1061364" cy="928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1" name="Picture 3" descr="C:\Documents and Settings\asus\Application Data\Tencent\Users\68206088\QQ\WinTemp\RichOle\}H0R{W]741%OG[L68JL346T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929190" y="5572140"/>
            <a:ext cx="1157538" cy="1050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2" name="Picture 4" descr="C:\Documents and Settings\asus\Application Data\Tencent\Users\68206088\QQ\WinTemp\RichOle\71$H_XTT$XAFM1HC[TZFM(9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786578" y="5578838"/>
            <a:ext cx="1071570" cy="1021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5871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6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 nodeType="clickPar">
                      <p:stCondLst>
                        <p:cond delay="0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 nodeType="clickPar">
                      <p:stCondLst>
                        <p:cond delay="0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9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 nodeType="clickPar">
                      <p:stCondLst>
                        <p:cond delay="0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 nodeType="clickPar">
                      <p:stCondLst>
                        <p:cond delay="0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 nodeType="clickPar">
                      <p:stCondLst>
                        <p:cond delay="0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 nodeType="clickPar">
                      <p:stCondLst>
                        <p:cond delay="0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 nodeType="clickPar">
                      <p:stCondLst>
                        <p:cond delay="0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 nodeType="clickPar">
                      <p:stCondLst>
                        <p:cond delay="0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 nodeType="clickPar">
                      <p:stCondLst>
                        <p:cond delay="0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 nodeType="clickPar">
                      <p:stCondLst>
                        <p:cond delay="0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 nodeType="clickPar">
                      <p:stCondLst>
                        <p:cond delay="0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 nodeType="clickPar">
                      <p:stCondLst>
                        <p:cond delay="0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>
              <a:latin typeface="Arial" charset="0"/>
              <a:cs typeface="宋体" charset="0"/>
            </a:endParaRPr>
          </a:p>
        </p:txBody>
      </p:sp>
      <p:pic>
        <p:nvPicPr>
          <p:cNvPr id="18436" name="Picture 1" descr="C:\Documents and Settings\asus\Application Data\Tencent\Users\68206088\QQ\WinTemp\RichOle\1TI`5XLDVM0GW9D]6L)T50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1143000"/>
            <a:ext cx="9358313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43063" y="2000250"/>
            <a:ext cx="7500937" cy="642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宋体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43063" y="4000500"/>
            <a:ext cx="7500937" cy="642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宋体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43063" y="3357563"/>
            <a:ext cx="7500937" cy="642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宋体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43063" y="2643188"/>
            <a:ext cx="7500937" cy="7143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宋体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43063" y="4643438"/>
            <a:ext cx="7500937" cy="642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宋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349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ac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ac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/>
          </p:cNvSpPr>
          <p:nvPr/>
        </p:nvSpPr>
        <p:spPr bwMode="auto">
          <a:xfrm>
            <a:off x="379413" y="530225"/>
            <a:ext cx="5943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"/>
                <a:ea typeface="楷体"/>
              </a:rPr>
              <a:t>为什么要学音标？</a:t>
            </a:r>
          </a:p>
        </p:txBody>
      </p:sp>
      <p:sp>
        <p:nvSpPr>
          <p:cNvPr id="8195" name="WordArt 3"/>
          <p:cNvSpPr>
            <a:spLocks noChangeArrowheads="1" noChangeShapeType="1"/>
          </p:cNvSpPr>
          <p:nvPr/>
        </p:nvSpPr>
        <p:spPr bwMode="auto">
          <a:xfrm>
            <a:off x="3810000" y="2438400"/>
            <a:ext cx="12954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1F497D"/>
                </a:solidFill>
                <a:latin typeface="宋体"/>
              </a:rPr>
              <a:t>咲</a:t>
            </a:r>
          </a:p>
        </p:txBody>
      </p:sp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3733800" y="1552575"/>
            <a:ext cx="1447800" cy="733425"/>
            <a:chOff x="0" y="0"/>
            <a:chExt cx="915" cy="462"/>
          </a:xfrm>
        </p:grpSpPr>
        <p:sp>
          <p:nvSpPr>
            <p:cNvPr id="2062" name="Text Box 5"/>
            <p:cNvSpPr txBox="1">
              <a:spLocks noChangeArrowheads="1"/>
            </p:cNvSpPr>
            <p:nvPr/>
          </p:nvSpPr>
          <p:spPr bwMode="auto">
            <a:xfrm>
              <a:off x="0" y="20"/>
              <a:ext cx="915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4000" b="0">
                  <a:solidFill>
                    <a:srgbClr val="FF0066"/>
                  </a:solidFill>
                  <a:latin typeface="Comic Sans MS" pitchFamily="66" charset="0"/>
                </a:rPr>
                <a:t>xiao</a:t>
              </a:r>
              <a:endParaRPr lang="zh-CN" altLang="zh-CN" b="0">
                <a:solidFill>
                  <a:srgbClr val="FF0066"/>
                </a:solidFill>
              </a:endParaRPr>
            </a:p>
          </p:txBody>
        </p:sp>
        <p:sp>
          <p:nvSpPr>
            <p:cNvPr id="2063" name="Rectangle 6"/>
            <p:cNvSpPr>
              <a:spLocks noChangeArrowheads="1"/>
            </p:cNvSpPr>
            <p:nvPr/>
          </p:nvSpPr>
          <p:spPr bwMode="auto">
            <a:xfrm>
              <a:off x="315" y="0"/>
              <a:ext cx="40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3600" b="1">
                  <a:solidFill>
                    <a:srgbClr val="000000"/>
                  </a:solidFill>
                  <a:latin typeface="Arial" pitchFamily="34" charset="0"/>
                </a:rPr>
                <a:t>ˋ</a:t>
              </a:r>
            </a:p>
          </p:txBody>
        </p:sp>
      </p:grp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51520" y="4077072"/>
            <a:ext cx="7109639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4000" dirty="0">
                <a:solidFill>
                  <a:srgbClr val="000000"/>
                </a:solidFill>
              </a:rPr>
              <a:t>yesterday </a:t>
            </a:r>
            <a:r>
              <a:rPr lang="en-US" altLang="zh-CN" sz="4000" dirty="0" smtClean="0">
                <a:solidFill>
                  <a:srgbClr val="000000"/>
                </a:solidFill>
              </a:rPr>
              <a:t> </a:t>
            </a:r>
            <a:r>
              <a:rPr lang="zh-CN" altLang="zh-CN" sz="4000" dirty="0" smtClean="0">
                <a:solidFill>
                  <a:srgbClr val="000000"/>
                </a:solidFill>
              </a:rPr>
              <a:t>guess  yes   bus  </a:t>
            </a:r>
            <a:endParaRPr lang="zh-CN" altLang="zh-CN" sz="4000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4000" dirty="0">
                <a:solidFill>
                  <a:srgbClr val="000000"/>
                </a:solidFill>
              </a:rPr>
              <a:t>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4000" dirty="0">
                <a:solidFill>
                  <a:srgbClr val="000000"/>
                </a:solidFill>
              </a:rPr>
              <a:t>girls   </a:t>
            </a:r>
            <a:r>
              <a:rPr lang="zh-CN" altLang="zh-CN" sz="4000" dirty="0" smtClean="0">
                <a:solidFill>
                  <a:srgbClr val="000000"/>
                </a:solidFill>
              </a:rPr>
              <a:t>miss   school  pea</a:t>
            </a:r>
            <a:endParaRPr lang="zh-CN" altLang="zh-CN" sz="4000" dirty="0">
              <a:solidFill>
                <a:srgbClr val="000000"/>
              </a:solidFill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552450" y="4716463"/>
            <a:ext cx="2038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i="1">
                <a:solidFill>
                  <a:srgbClr val="FF0000"/>
                </a:solidFill>
              </a:rPr>
              <a:t>噎死他爹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203848" y="4725144"/>
            <a:ext cx="114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i="1" dirty="0">
                <a:solidFill>
                  <a:srgbClr val="FF0000"/>
                </a:solidFill>
              </a:rPr>
              <a:t>该死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572000" y="4797152"/>
            <a:ext cx="14128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i="1" dirty="0">
                <a:solidFill>
                  <a:srgbClr val="FF0000"/>
                </a:solidFill>
              </a:rPr>
              <a:t>爷死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228184" y="4797152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i="1" dirty="0">
                <a:solidFill>
                  <a:srgbClr val="FF0000"/>
                </a:solidFill>
              </a:rPr>
              <a:t>爸死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228600" y="5973763"/>
            <a:ext cx="1606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i="1">
                <a:solidFill>
                  <a:srgbClr val="FF0000"/>
                </a:solidFill>
              </a:rPr>
              <a:t>哥死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1907704" y="5949280"/>
            <a:ext cx="1530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i="1" dirty="0">
                <a:solidFill>
                  <a:srgbClr val="FF0000"/>
                </a:solidFill>
              </a:rPr>
              <a:t>妹死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923928" y="5877272"/>
            <a:ext cx="2165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i="1" dirty="0" smtClean="0">
                <a:solidFill>
                  <a:srgbClr val="FF0000"/>
                </a:solidFill>
              </a:rPr>
              <a:t>死光</a:t>
            </a:r>
            <a:endParaRPr lang="zh-CN" altLang="en-US" sz="3200" i="1" dirty="0">
              <a:solidFill>
                <a:srgbClr val="FF0000"/>
              </a:solidFill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6300192" y="5877272"/>
            <a:ext cx="590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i="1" dirty="0">
                <a:solidFill>
                  <a:srgbClr val="FF0000"/>
                </a:solidFill>
              </a:rPr>
              <a:t>屁</a:t>
            </a:r>
          </a:p>
        </p:txBody>
      </p:sp>
    </p:spTree>
    <p:extLst>
      <p:ext uri="{BB962C8B-B14F-4D97-AF65-F5344CB8AC3E}">
        <p14:creationId xmlns:p14="http://schemas.microsoft.com/office/powerpoint/2010/main" val="3769426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"/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9" grpId="0" autoUpdateAnimBg="0"/>
      <p:bldP spid="8201" grpId="0" autoUpdateAnimBg="0"/>
      <p:bldP spid="8204" grpId="0" autoUpdateAnimBg="0"/>
      <p:bldP spid="820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87044" name="Picture 4" descr="图片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09600" y="3810000"/>
            <a:ext cx="19812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0000"/>
                </a:solidFill>
              </a:rPr>
              <a:t>句子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886200" y="3810000"/>
            <a:ext cx="17526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0000"/>
                </a:solidFill>
              </a:rPr>
              <a:t>单词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5562600" y="3810000"/>
            <a:ext cx="16764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dirty="0" smtClean="0">
                <a:solidFill>
                  <a:srgbClr val="000000"/>
                </a:solidFill>
              </a:rPr>
              <a:t>字母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286000" y="3810000"/>
            <a:ext cx="19812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dirty="0" smtClean="0">
                <a:solidFill>
                  <a:srgbClr val="000000"/>
                </a:solidFill>
              </a:rPr>
              <a:t>短语</a:t>
            </a:r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0" y="1524000"/>
            <a:ext cx="92964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000000"/>
                </a:solidFill>
              </a:rPr>
              <a:t>I</a:t>
            </a:r>
            <a:r>
              <a:rPr lang="en-US" altLang="zh-CN" sz="6000" b="1" dirty="0" smtClean="0">
                <a:solidFill>
                  <a:srgbClr val="000000"/>
                </a:solidFill>
              </a:rPr>
              <a:t>’m useless at chemistry</a:t>
            </a:r>
            <a:r>
              <a:rPr lang="zh-CN" altLang="en-US" sz="6000" b="1" dirty="0" smtClean="0">
                <a:solidFill>
                  <a:srgbClr val="000000"/>
                </a:solidFill>
              </a:rPr>
              <a:t>.</a:t>
            </a:r>
            <a:endParaRPr lang="en-US" altLang="zh-CN" sz="6000" b="1" dirty="0" smtClean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88525" y="919320"/>
            <a:ext cx="23903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i="1" dirty="0" smtClean="0">
                <a:solidFill>
                  <a:srgbClr val="0000CC"/>
                </a:solidFill>
              </a:rPr>
              <a:t>/'</a:t>
            </a:r>
            <a:r>
              <a:rPr lang="en-US" altLang="zh-CN" sz="4800" i="1" dirty="0" err="1" smtClean="0">
                <a:solidFill>
                  <a:srgbClr val="0000CC"/>
                </a:solidFill>
              </a:rPr>
              <a:t>juːsləs</a:t>
            </a:r>
            <a:r>
              <a:rPr lang="en-US" altLang="zh-CN" sz="4800" i="1" dirty="0" smtClean="0">
                <a:solidFill>
                  <a:srgbClr val="0000CC"/>
                </a:solidFill>
              </a:rPr>
              <a:t>/</a:t>
            </a:r>
            <a:endParaRPr lang="zh-CN" altLang="en-US" sz="4800" dirty="0"/>
          </a:p>
        </p:txBody>
      </p:sp>
      <p:sp>
        <p:nvSpPr>
          <p:cNvPr id="3" name="矩形 2"/>
          <p:cNvSpPr/>
          <p:nvPr/>
        </p:nvSpPr>
        <p:spPr>
          <a:xfrm>
            <a:off x="5940152" y="908826"/>
            <a:ext cx="31085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0000CC"/>
                </a:solidFill>
              </a:rPr>
              <a:t>/</a:t>
            </a:r>
            <a:r>
              <a:rPr lang="en-US" altLang="zh-CN" sz="4800" dirty="0" smtClean="0">
                <a:solidFill>
                  <a:srgbClr val="000090"/>
                </a:solidFill>
              </a:rPr>
              <a:t>'</a:t>
            </a:r>
            <a:r>
              <a:rPr lang="en-US" altLang="zh-CN" sz="4800" dirty="0" err="1" smtClean="0">
                <a:solidFill>
                  <a:srgbClr val="000090"/>
                </a:solidFill>
              </a:rPr>
              <a:t>kemɪstrɪ</a:t>
            </a:r>
            <a:r>
              <a:rPr lang="zh-CN" altLang="zh-CN" sz="4800" dirty="0" smtClean="0">
                <a:solidFill>
                  <a:srgbClr val="000090"/>
                </a:solidFill>
              </a:rPr>
              <a:t> </a:t>
            </a:r>
            <a:r>
              <a:rPr lang="en-US" altLang="zh-CN" sz="4800" dirty="0" smtClean="0">
                <a:solidFill>
                  <a:srgbClr val="0000CC"/>
                </a:solidFill>
              </a:rPr>
              <a:t>/</a:t>
            </a:r>
            <a:endParaRPr lang="zh-CN" altLang="en-US" sz="4800" dirty="0"/>
          </a:p>
        </p:txBody>
      </p:sp>
      <p:sp>
        <p:nvSpPr>
          <p:cNvPr id="4" name="矩形 3"/>
          <p:cNvSpPr/>
          <p:nvPr/>
        </p:nvSpPr>
        <p:spPr>
          <a:xfrm>
            <a:off x="740802" y="5301208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Calibri"/>
              </a:rPr>
              <a:t>音标符号</a:t>
            </a:r>
          </a:p>
        </p:txBody>
      </p:sp>
      <p:sp>
        <p:nvSpPr>
          <p:cNvPr id="5" name="矩形 4"/>
          <p:cNvSpPr/>
          <p:nvPr/>
        </p:nvSpPr>
        <p:spPr>
          <a:xfrm>
            <a:off x="4055865" y="5147319"/>
            <a:ext cx="1847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6000" b="1" dirty="0">
              <a:solidFill>
                <a:srgbClr val="000000"/>
              </a:solidFill>
              <a:latin typeface="Aparajita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42455" y="5204438"/>
            <a:ext cx="31583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6000" b="1" dirty="0">
                <a:solidFill>
                  <a:srgbClr val="FF0000"/>
                </a:solidFill>
                <a:latin typeface="Arial" pitchFamily="34" charset="0"/>
              </a:rPr>
              <a:t>/  </a:t>
            </a:r>
            <a:r>
              <a:rPr lang="zh-CN" altLang="zh-CN" sz="6000" b="1" dirty="0" smtClean="0">
                <a:solidFill>
                  <a:srgbClr val="FF0000"/>
                </a:solidFill>
                <a:latin typeface="Arial" pitchFamily="34" charset="0"/>
              </a:rPr>
              <a:t>/</a:t>
            </a:r>
            <a:r>
              <a:rPr lang="en-US" altLang="zh-CN" sz="6000" b="1" dirty="0" smtClean="0">
                <a:solidFill>
                  <a:srgbClr val="FF0000"/>
                </a:solidFill>
                <a:latin typeface="Arial" pitchFamily="34" charset="0"/>
              </a:rPr>
              <a:t>  </a:t>
            </a:r>
            <a:r>
              <a:rPr lang="zh-CN" altLang="zh-CN" sz="6000" b="1" dirty="0" smtClean="0">
                <a:solidFill>
                  <a:srgbClr val="000000"/>
                </a:solidFill>
                <a:latin typeface="Aparajita" pitchFamily="34" charset="0"/>
              </a:rPr>
              <a:t>[  </a:t>
            </a:r>
            <a:r>
              <a:rPr lang="zh-CN" altLang="zh-CN" sz="6000" b="1" dirty="0">
                <a:solidFill>
                  <a:srgbClr val="000000"/>
                </a:solidFill>
                <a:latin typeface="Aparajita" pitchFamily="34" charset="0"/>
              </a:rPr>
              <a:t>]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smtClean="0">
                <a:solidFill>
                  <a:srgbClr val="FF0000"/>
                </a:solidFill>
                <a:latin typeface="Arial" pitchFamily="34" charset="0"/>
              </a:rPr>
              <a:t> </a:t>
            </a:r>
            <a:endParaRPr lang="zh-CN" altLang="zh-CN" sz="60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52320" y="3861048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dirty="0" smtClean="0">
                <a:solidFill>
                  <a:srgbClr val="800000"/>
                </a:solidFill>
              </a:rPr>
              <a:t>音标</a:t>
            </a:r>
            <a:endParaRPr lang="zh-CN" altLang="en-US" sz="48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54337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utoUpdateAnimBg="0"/>
      <p:bldP spid="19462" grpId="0" autoUpdateAnimBg="0"/>
      <p:bldP spid="19463" grpId="0" autoUpdateAnimBg="0"/>
      <p:bldP spid="19464" grpId="0" autoUpdateAnimBg="0"/>
      <p:bldP spid="2" grpId="0"/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26035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  </a:t>
            </a:r>
            <a:endParaRPr lang="zh-CN" altLang="en-US" sz="6000" smtClean="0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296988" y="1905000"/>
            <a:ext cx="6704012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 smtClean="0">
                <a:solidFill>
                  <a:srgbClr val="000000"/>
                </a:solidFill>
              </a:rPr>
              <a:t>元音字母：</a:t>
            </a:r>
            <a:r>
              <a:rPr lang="en-US" altLang="zh-CN" sz="4000" dirty="0" smtClean="0">
                <a:solidFill>
                  <a:srgbClr val="000000"/>
                </a:solidFill>
              </a:rPr>
              <a:t>A E I O U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 smtClean="0">
                <a:solidFill>
                  <a:srgbClr val="000000"/>
                </a:solidFill>
              </a:rPr>
              <a:t>辅音字母：</a:t>
            </a:r>
            <a:r>
              <a:rPr lang="en-US" altLang="zh-CN" sz="4000" dirty="0" smtClean="0">
                <a:solidFill>
                  <a:srgbClr val="000000"/>
                </a:solidFill>
              </a:rPr>
              <a:t>B C D F G H J K L M N P Q R S T V W X Y Z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 smtClean="0">
                <a:solidFill>
                  <a:srgbClr val="000000"/>
                </a:solidFill>
              </a:rPr>
              <a:t>半元音字母：</a:t>
            </a:r>
            <a:r>
              <a:rPr lang="en-US" altLang="zh-CN" sz="4000" dirty="0" smtClean="0">
                <a:solidFill>
                  <a:srgbClr val="000000"/>
                </a:solidFill>
              </a:rPr>
              <a:t>Y </a:t>
            </a:r>
            <a:endParaRPr lang="zh-CN" altLang="en-US" sz="4000" dirty="0" smtClean="0">
              <a:solidFill>
                <a:srgbClr val="000000"/>
              </a:solidFill>
            </a:endParaRP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1547664" y="836712"/>
            <a:ext cx="5590877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</a:rPr>
              <a:t>        英文字母</a:t>
            </a:r>
          </a:p>
        </p:txBody>
      </p:sp>
    </p:spTree>
    <p:extLst>
      <p:ext uri="{BB962C8B-B14F-4D97-AF65-F5344CB8AC3E}">
        <p14:creationId xmlns:p14="http://schemas.microsoft.com/office/powerpoint/2010/main" val="2776505562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54038"/>
            <a:ext cx="8229600" cy="584200"/>
          </a:xfrm>
        </p:spPr>
        <p:txBody>
          <a:bodyPr/>
          <a:lstStyle/>
          <a:p>
            <a:pPr eaLnBrk="1" hangingPunct="1"/>
            <a:endParaRPr lang="zh-CN" altLang="zh-CN" dirty="0" smtClean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9092" name="Picture 4" descr="200748115954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47625"/>
            <a:ext cx="9074150" cy="67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4343400" y="2057400"/>
            <a:ext cx="1905000" cy="83820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2430463" y="2789238"/>
            <a:ext cx="1905000" cy="838200"/>
          </a:xfrm>
          <a:prstGeom prst="ellipse">
            <a:avLst/>
          </a:prstGeom>
          <a:noFill/>
          <a:ln w="15875">
            <a:solidFill>
              <a:srgbClr val="FF0000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b="1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81865"/>
      </p:ext>
    </p:extLst>
  </p:cSld>
  <p:clrMapOvr>
    <a:masterClrMapping/>
  </p:clrMapOvr>
  <p:transition xmlns:p14="http://schemas.microsoft.com/office/powerpoint/2010/main" spd="med">
    <p:wheel spokes="3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标题 1"/>
          <p:cNvSpPr>
            <a:spLocks noGrp="1"/>
          </p:cNvSpPr>
          <p:nvPr>
            <p:ph type="title"/>
          </p:nvPr>
        </p:nvSpPr>
        <p:spPr>
          <a:xfrm>
            <a:off x="468313" y="957263"/>
            <a:ext cx="8229600" cy="769937"/>
          </a:xfrm>
        </p:spPr>
        <p:txBody>
          <a:bodyPr/>
          <a:lstStyle/>
          <a:p>
            <a:r>
              <a:rPr lang="zh-CN" altLang="en-US" sz="4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音标基本分类</a:t>
            </a:r>
            <a:endParaRPr lang="zh-CN" altLang="en-US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1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433388" y="1989138"/>
            <a:ext cx="4246562" cy="3771900"/>
            <a:chOff x="0" y="0"/>
            <a:chExt cx="2376" cy="1152"/>
          </a:xfrm>
        </p:grpSpPr>
        <p:sp>
          <p:nvSpPr>
            <p:cNvPr id="5" name="AutoShape 14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37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cxnSp>
          <p:nvCxnSpPr>
            <p:cNvPr id="90126" name="_s1037"/>
            <p:cNvCxnSpPr>
              <a:cxnSpLocks noChangeShapeType="1"/>
              <a:stCxn id="14" idx="0"/>
              <a:endCxn id="11" idx="2"/>
            </p:cNvCxnSpPr>
            <p:nvPr/>
          </p:nvCxnSpPr>
          <p:spPr bwMode="auto">
            <a:xfrm rot="5400000" flipH="1">
              <a:off x="1113" y="535"/>
              <a:ext cx="144" cy="505"/>
            </a:xfrm>
            <a:prstGeom prst="bentConnector3">
              <a:avLst>
                <a:gd name="adj1" fmla="val 2424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127" name="_s1038"/>
            <p:cNvCxnSpPr>
              <a:cxnSpLocks noChangeShapeType="1"/>
              <a:stCxn id="13" idx="0"/>
              <a:endCxn id="11" idx="2"/>
            </p:cNvCxnSpPr>
            <p:nvPr/>
          </p:nvCxnSpPr>
          <p:spPr bwMode="auto">
            <a:xfrm rot="-5400000">
              <a:off x="609" y="536"/>
              <a:ext cx="144" cy="503"/>
            </a:xfrm>
            <a:prstGeom prst="bentConnector3">
              <a:avLst>
                <a:gd name="adj1" fmla="val 2424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128" name="_s1039"/>
            <p:cNvCxnSpPr>
              <a:cxnSpLocks noChangeShapeType="1"/>
              <a:stCxn id="12" idx="0"/>
              <a:endCxn id="10" idx="2"/>
            </p:cNvCxnSpPr>
            <p:nvPr/>
          </p:nvCxnSpPr>
          <p:spPr bwMode="auto">
            <a:xfrm rot="5400000" flipH="1">
              <a:off x="1617" y="104"/>
              <a:ext cx="144" cy="503"/>
            </a:xfrm>
            <a:prstGeom prst="bentConnector3">
              <a:avLst>
                <a:gd name="adj1" fmla="val 2424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129" name="_s1040"/>
            <p:cNvCxnSpPr>
              <a:cxnSpLocks noChangeShapeType="1"/>
              <a:stCxn id="11" idx="0"/>
              <a:endCxn id="10" idx="2"/>
            </p:cNvCxnSpPr>
            <p:nvPr/>
          </p:nvCxnSpPr>
          <p:spPr bwMode="auto">
            <a:xfrm rot="-5400000">
              <a:off x="1113" y="103"/>
              <a:ext cx="144" cy="505"/>
            </a:xfrm>
            <a:prstGeom prst="bentConnector3">
              <a:avLst>
                <a:gd name="adj1" fmla="val 2424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_s1041"/>
            <p:cNvSpPr>
              <a:spLocks noChangeArrowheads="1"/>
            </p:cNvSpPr>
            <p:nvPr/>
          </p:nvSpPr>
          <p:spPr bwMode="auto">
            <a:xfrm>
              <a:off x="1008" y="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zh-CN" altLang="en-US" sz="2000" kern="0">
                  <a:solidFill>
                    <a:srgbClr val="000000"/>
                  </a:solidFill>
                  <a:latin typeface="Arial" pitchFamily="34" charset="0"/>
                </a:rPr>
                <a:t>元音</a:t>
              </a:r>
            </a:p>
          </p:txBody>
        </p:sp>
        <p:sp>
          <p:nvSpPr>
            <p:cNvPr id="11" name="_s1042"/>
            <p:cNvSpPr>
              <a:spLocks noChangeArrowheads="1"/>
            </p:cNvSpPr>
            <p:nvPr/>
          </p:nvSpPr>
          <p:spPr bwMode="auto">
            <a:xfrm>
              <a:off x="504" y="43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zh-CN" altLang="en-US" sz="2000" kern="0">
                  <a:solidFill>
                    <a:srgbClr val="000000"/>
                  </a:solidFill>
                  <a:latin typeface="Arial" pitchFamily="34" charset="0"/>
                </a:rPr>
                <a:t>单元音</a:t>
              </a:r>
              <a:endParaRPr lang="en-US" altLang="zh-CN" sz="2000" kern="0">
                <a:solidFill>
                  <a:srgbClr val="000000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en-US" altLang="zh-CN" sz="2000" kern="0">
                  <a:solidFill>
                    <a:srgbClr val="000000"/>
                  </a:solidFill>
                  <a:latin typeface="Arial" pitchFamily="34" charset="0"/>
                </a:rPr>
                <a:t>/i/</a:t>
              </a:r>
              <a:endParaRPr lang="zh-CN" altLang="en-US" sz="2000" ker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2" name="_s1043"/>
            <p:cNvSpPr>
              <a:spLocks noChangeArrowheads="1"/>
            </p:cNvSpPr>
            <p:nvPr/>
          </p:nvSpPr>
          <p:spPr bwMode="auto">
            <a:xfrm>
              <a:off x="1512" y="43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zh-CN" altLang="en-US" sz="2000" kern="0">
                  <a:solidFill>
                    <a:srgbClr val="000000"/>
                  </a:solidFill>
                  <a:latin typeface="Arial" pitchFamily="34" charset="0"/>
                </a:rPr>
                <a:t>双元音</a:t>
              </a:r>
              <a:endParaRPr lang="en-US" altLang="zh-CN" sz="2000" kern="0">
                <a:solidFill>
                  <a:srgbClr val="000000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en-US" altLang="zh-CN" sz="2000" kern="0">
                  <a:solidFill>
                    <a:srgbClr val="000000"/>
                  </a:solidFill>
                  <a:latin typeface="Arial" pitchFamily="34" charset="0"/>
                </a:rPr>
                <a:t>/ei/</a:t>
              </a:r>
              <a:endParaRPr lang="zh-CN" altLang="en-US" sz="2000" ker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3" name="_s1044"/>
            <p:cNvSpPr>
              <a:spLocks noChangeArrowheads="1"/>
            </p:cNvSpPr>
            <p:nvPr/>
          </p:nvSpPr>
          <p:spPr bwMode="auto">
            <a:xfrm>
              <a:off x="0" y="86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zh-CN" altLang="en-US" sz="2000" kern="0">
                  <a:solidFill>
                    <a:srgbClr val="000000"/>
                  </a:solidFill>
                  <a:latin typeface="Arial" pitchFamily="34" charset="0"/>
                </a:rPr>
                <a:t>长元音</a:t>
              </a:r>
              <a:endParaRPr lang="en-US" altLang="zh-CN" sz="2000" kern="0">
                <a:solidFill>
                  <a:srgbClr val="000000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en-US" altLang="zh-CN" sz="2000" kern="0">
                  <a:solidFill>
                    <a:srgbClr val="000000"/>
                  </a:solidFill>
                  <a:latin typeface="Arial" pitchFamily="34" charset="0"/>
                </a:rPr>
                <a:t>/i:/</a:t>
              </a:r>
              <a:endParaRPr lang="zh-CN" altLang="en-US" sz="2000" ker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4" name="_s1045"/>
            <p:cNvSpPr>
              <a:spLocks noChangeArrowheads="1"/>
            </p:cNvSpPr>
            <p:nvPr/>
          </p:nvSpPr>
          <p:spPr bwMode="auto">
            <a:xfrm>
              <a:off x="1008" y="864"/>
              <a:ext cx="864" cy="28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zh-CN" altLang="en-US" sz="2000" kern="0">
                  <a:solidFill>
                    <a:srgbClr val="000000"/>
                  </a:solidFill>
                  <a:latin typeface="Arial" pitchFamily="34" charset="0"/>
                </a:rPr>
                <a:t>短元音</a:t>
              </a:r>
              <a:endParaRPr lang="en-US" altLang="zh-CN" sz="2000" kern="0">
                <a:solidFill>
                  <a:srgbClr val="000000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en-US" altLang="zh-CN" sz="2000" kern="0">
                  <a:solidFill>
                    <a:srgbClr val="000000"/>
                  </a:solidFill>
                  <a:latin typeface="Arial" pitchFamily="34" charset="0"/>
                </a:rPr>
                <a:t>/i/</a:t>
              </a:r>
              <a:endParaRPr lang="zh-CN" altLang="en-US" sz="2000" ker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23" name="Group 4"/>
          <p:cNvGrpSpPr>
            <a:grpSpLocks/>
          </p:cNvGrpSpPr>
          <p:nvPr/>
        </p:nvGrpSpPr>
        <p:grpSpPr bwMode="auto">
          <a:xfrm>
            <a:off x="4800600" y="1989138"/>
            <a:ext cx="3505200" cy="2994025"/>
            <a:chOff x="0" y="0"/>
            <a:chExt cx="2880" cy="725"/>
          </a:xfrm>
        </p:grpSpPr>
        <p:sp>
          <p:nvSpPr>
            <p:cNvPr id="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8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cxnSp>
          <p:nvCxnSpPr>
            <p:cNvPr id="90119" name="_s1028"/>
            <p:cNvCxnSpPr>
              <a:cxnSpLocks noChangeShapeType="1"/>
              <a:endCxn id="28" idx="2"/>
            </p:cNvCxnSpPr>
            <p:nvPr/>
          </p:nvCxnSpPr>
          <p:spPr bwMode="auto">
            <a:xfrm rot="5400000" flipH="1">
              <a:off x="1863" y="-150"/>
              <a:ext cx="144" cy="1019"/>
            </a:xfrm>
            <a:prstGeom prst="bentConnector3">
              <a:avLst>
                <a:gd name="adj1" fmla="val 1417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120" name="_s1029"/>
            <p:cNvCxnSpPr>
              <a:cxnSpLocks noChangeShapeType="1"/>
              <a:stCxn id="30" idx="0"/>
              <a:endCxn id="28" idx="2"/>
            </p:cNvCxnSpPr>
            <p:nvPr/>
          </p:nvCxnSpPr>
          <p:spPr bwMode="auto">
            <a:xfrm rot="16200000" flipV="1">
              <a:off x="1845" y="-129"/>
              <a:ext cx="144" cy="97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121" name="_s1030"/>
            <p:cNvCxnSpPr>
              <a:cxnSpLocks noChangeShapeType="1"/>
              <a:stCxn id="29" idx="0"/>
              <a:endCxn id="28" idx="2"/>
            </p:cNvCxnSpPr>
            <p:nvPr/>
          </p:nvCxnSpPr>
          <p:spPr bwMode="auto">
            <a:xfrm rot="-5400000">
              <a:off x="878" y="-119"/>
              <a:ext cx="144" cy="958"/>
            </a:xfrm>
            <a:prstGeom prst="bentConnector3">
              <a:avLst>
                <a:gd name="adj1" fmla="val 1417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_s1031"/>
            <p:cNvSpPr>
              <a:spLocks noChangeArrowheads="1"/>
            </p:cNvSpPr>
            <p:nvPr/>
          </p:nvSpPr>
          <p:spPr bwMode="auto">
            <a:xfrm>
              <a:off x="997" y="0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000000"/>
                  </a:solidFill>
                  <a:latin typeface="Arial" pitchFamily="34" charset="0"/>
                </a:rPr>
                <a:t>辅音</a:t>
              </a:r>
            </a:p>
          </p:txBody>
        </p:sp>
        <p:sp>
          <p:nvSpPr>
            <p:cNvPr id="29" name="_s1032"/>
            <p:cNvSpPr>
              <a:spLocks noChangeArrowheads="1"/>
            </p:cNvSpPr>
            <p:nvPr/>
          </p:nvSpPr>
          <p:spPr bwMode="auto">
            <a:xfrm>
              <a:off x="0" y="432"/>
              <a:ext cx="942" cy="28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zh-CN" altLang="en-US" sz="1600" kern="0">
                  <a:solidFill>
                    <a:srgbClr val="000000"/>
                  </a:solidFill>
                  <a:latin typeface="Arial" pitchFamily="34" charset="0"/>
                </a:rPr>
                <a:t>清辅音</a:t>
              </a:r>
              <a:endParaRPr lang="en-US" altLang="zh-CN" sz="1600" kern="0">
                <a:solidFill>
                  <a:srgbClr val="000000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en-US" altLang="zh-CN" sz="1600" kern="0">
                  <a:solidFill>
                    <a:srgbClr val="000000"/>
                  </a:solidFill>
                  <a:latin typeface="Arial" pitchFamily="34" charset="0"/>
                </a:rPr>
                <a:t>/p/</a:t>
              </a:r>
              <a:endParaRPr lang="zh-CN" altLang="en-US" sz="3000" ker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0" name="_s1033"/>
            <p:cNvSpPr>
              <a:spLocks noChangeArrowheads="1"/>
            </p:cNvSpPr>
            <p:nvPr/>
          </p:nvSpPr>
          <p:spPr bwMode="auto">
            <a:xfrm>
              <a:off x="1973" y="432"/>
              <a:ext cx="865" cy="293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zh-CN" altLang="en-US" sz="2000" kern="0">
                  <a:solidFill>
                    <a:srgbClr val="000000"/>
                  </a:solidFill>
                  <a:latin typeface="Arial" pitchFamily="34" charset="0"/>
                </a:rPr>
                <a:t>浊辅音</a:t>
              </a:r>
              <a:endParaRPr lang="en-US" altLang="zh-CN" sz="2000" kern="0">
                <a:solidFill>
                  <a:srgbClr val="000000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en-US" altLang="zh-CN" sz="2000" kern="0">
                  <a:solidFill>
                    <a:srgbClr val="000000"/>
                  </a:solidFill>
                  <a:latin typeface="Arial" pitchFamily="34" charset="0"/>
                </a:rPr>
                <a:t>/b/</a:t>
              </a:r>
              <a:endParaRPr lang="zh-CN" altLang="en-US" sz="2000" ker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700284" y="213745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黑体"/>
                <a:ea typeface="黑体"/>
              </a:rPr>
              <a:t>韵母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stretch>
                  <a:fillRect/>
                </a:stretch>
              </a:blipFill>
              <a:latin typeface="黑体"/>
              <a:ea typeface="黑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82948" y="219529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黑体"/>
                <a:ea typeface="黑体"/>
              </a:rPr>
              <a:t>声母</a:t>
            </a:r>
            <a:endParaRPr lang="zh-CN" altLang="en-US" dirty="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441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1_Office 主题_2">
  <a:themeElements>
    <a:clrScheme name="1_Office 主题_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_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_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Office 主题_2">
  <a:themeElements>
    <a:clrScheme name="1_Office 主题_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_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_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k.wps.cn">
  <a:themeElements>
    <a:clrScheme name="k.wps.c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k.wps.cn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.wps.c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5_Office 主题_2">
  <a:themeElements>
    <a:clrScheme name="1_Office 主题_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_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_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Office 主题_3">
  <a:themeElements>
    <a:clrScheme name="1_Office 主题_3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_3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_3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6_Office 主题_2">
  <a:themeElements>
    <a:clrScheme name="1_Office 主题_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_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_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_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0102010财年泡泡少儿教育">
  <a:themeElements>
    <a:clrScheme name="20102010财年泡泡少儿教育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02010财年泡泡少儿教育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02010财年泡泡少儿教育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2010财年泡泡少儿教育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2010财年泡泡少儿教育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2010财年泡泡少儿教育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2010财年泡泡少儿教育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02010财年泡泡少儿教育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2010财年泡泡少儿教育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2010财年泡泡少儿教育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2010财年泡泡少儿教育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2010财年泡泡少儿教育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2010财年泡泡少儿教育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02010财年泡泡少儿教育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主题_2">
  <a:themeElements>
    <a:clrScheme name="1_Office 主题_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_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_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Office 主题_2">
  <a:themeElements>
    <a:clrScheme name="1_Office 主题_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_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_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thankful_turkey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00000"/>
      </a:hlink>
      <a:folHlink>
        <a:srgbClr val="B2B2B2"/>
      </a:folHlink>
    </a:clrScheme>
    <a:fontScheme name="thankful_turkey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hankful_turke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hankful_turkey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00000"/>
      </a:hlink>
      <a:folHlink>
        <a:srgbClr val="B2B2B2"/>
      </a:folHlink>
    </a:clrScheme>
    <a:fontScheme name="thankful_turkey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hankful_turke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977</Words>
  <Application>Microsoft Macintosh PowerPoint</Application>
  <PresentationFormat>全屏显示(4:3)</PresentationFormat>
  <Paragraphs>272</Paragraphs>
  <Slides>46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16</vt:i4>
      </vt:variant>
      <vt:variant>
        <vt:lpstr>幻灯片标题</vt:lpstr>
      </vt:variant>
      <vt:variant>
        <vt:i4>46</vt:i4>
      </vt:variant>
    </vt:vector>
  </HeadingPairs>
  <TitlesOfParts>
    <vt:vector size="62" baseType="lpstr">
      <vt:lpstr>1_Office 主题_2</vt:lpstr>
      <vt:lpstr>20102010财年泡泡少儿教育</vt:lpstr>
      <vt:lpstr>1_Office 主题</vt:lpstr>
      <vt:lpstr>3_Office 主题_2</vt:lpstr>
      <vt:lpstr>2_Office 主题_2</vt:lpstr>
      <vt:lpstr>13_默认设计模板</vt:lpstr>
      <vt:lpstr>16_默认设计模板</vt:lpstr>
      <vt:lpstr>2_thankful_turkey</vt:lpstr>
      <vt:lpstr>thankful_turkey</vt:lpstr>
      <vt:lpstr>4_Office 主题_2</vt:lpstr>
      <vt:lpstr>k.wps.cn</vt:lpstr>
      <vt:lpstr>5_Office 主题_2</vt:lpstr>
      <vt:lpstr>1_Office 主题_3</vt:lpstr>
      <vt:lpstr>默认设计模板_2</vt:lpstr>
      <vt:lpstr>6_Office 主题_2</vt:lpstr>
      <vt:lpstr>1_默认设计模板_2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</vt:lpstr>
      <vt:lpstr>PowerPoint 演示文稿</vt:lpstr>
      <vt:lpstr>音标基本分类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/ æ /</vt:lpstr>
      <vt:lpstr>PowerPoint 演示文稿</vt:lpstr>
      <vt:lpstr>    / ɪ 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Practice</vt:lpstr>
      <vt:lpstr>PowerPoint 演示文稿</vt:lpstr>
      <vt:lpstr>PowerPoint 演示文稿</vt:lpstr>
      <vt:lpstr>Who can read？</vt:lpstr>
      <vt:lpstr>PowerPoint 演示文稿</vt:lpstr>
      <vt:lpstr>Who can read？</vt:lpstr>
      <vt:lpstr>PowerPoint 演示文稿</vt:lpstr>
      <vt:lpstr>Who can read？</vt:lpstr>
      <vt:lpstr>PowerPoint 演示文稿</vt:lpstr>
      <vt:lpstr>Who can read？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 New Oriental School</dc:title>
  <dc:creator>Administrator</dc:creator>
  <cp:lastModifiedBy>瑾言 王</cp:lastModifiedBy>
  <cp:revision>41</cp:revision>
  <dcterms:created xsi:type="dcterms:W3CDTF">2015-01-06T16:56:51Z</dcterms:created>
  <dcterms:modified xsi:type="dcterms:W3CDTF">2016-07-11T16:19:53Z</dcterms:modified>
</cp:coreProperties>
</file>