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59" r:id="rId5"/>
    <p:sldId id="260" r:id="rId6"/>
    <p:sldId id="261" r:id="rId7"/>
    <p:sldId id="262" r:id="rId8"/>
    <p:sldId id="264" r:id="rId9"/>
    <p:sldId id="263" r:id="rId1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55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F0207D-CB45-42A4-B2BF-351998129621}" type="datetimeFigureOut">
              <a:rPr lang="zh-CN" altLang="en-US" smtClean="0"/>
              <a:t>2016/8/24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E75B78-AAAB-4503-B155-4D11027A1C1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65896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F0207D-CB45-42A4-B2BF-351998129621}" type="datetimeFigureOut">
              <a:rPr lang="zh-CN" altLang="en-US" smtClean="0"/>
              <a:t>2016/8/24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E75B78-AAAB-4503-B155-4D11027A1C1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14529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F0207D-CB45-42A4-B2BF-351998129621}" type="datetimeFigureOut">
              <a:rPr lang="zh-CN" altLang="en-US" smtClean="0"/>
              <a:t>2016/8/24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E75B78-AAAB-4503-B155-4D11027A1C1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56056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F0207D-CB45-42A4-B2BF-351998129621}" type="datetimeFigureOut">
              <a:rPr lang="zh-CN" altLang="en-US" smtClean="0"/>
              <a:t>2016/8/24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E75B78-AAAB-4503-B155-4D11027A1C1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46145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F0207D-CB45-42A4-B2BF-351998129621}" type="datetimeFigureOut">
              <a:rPr lang="zh-CN" altLang="en-US" smtClean="0"/>
              <a:t>2016/8/24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E75B78-AAAB-4503-B155-4D11027A1C1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92715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F0207D-CB45-42A4-B2BF-351998129621}" type="datetimeFigureOut">
              <a:rPr lang="zh-CN" altLang="en-US" smtClean="0"/>
              <a:t>2016/8/24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E75B78-AAAB-4503-B155-4D11027A1C1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97394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F0207D-CB45-42A4-B2BF-351998129621}" type="datetimeFigureOut">
              <a:rPr lang="zh-CN" altLang="en-US" smtClean="0"/>
              <a:t>2016/8/24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E75B78-AAAB-4503-B155-4D11027A1C1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39170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F0207D-CB45-42A4-B2BF-351998129621}" type="datetimeFigureOut">
              <a:rPr lang="zh-CN" altLang="en-US" smtClean="0"/>
              <a:t>2016/8/24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E75B78-AAAB-4503-B155-4D11027A1C1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52859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F0207D-CB45-42A4-B2BF-351998129621}" type="datetimeFigureOut">
              <a:rPr lang="zh-CN" altLang="en-US" smtClean="0"/>
              <a:t>2016/8/24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E75B78-AAAB-4503-B155-4D11027A1C1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22855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F0207D-CB45-42A4-B2BF-351998129621}" type="datetimeFigureOut">
              <a:rPr lang="zh-CN" altLang="en-US" smtClean="0"/>
              <a:t>2016/8/24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E75B78-AAAB-4503-B155-4D11027A1C1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34814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F0207D-CB45-42A4-B2BF-351998129621}" type="datetimeFigureOut">
              <a:rPr lang="zh-CN" altLang="en-US" smtClean="0"/>
              <a:t>2016/8/24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E75B78-AAAB-4503-B155-4D11027A1C1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15748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F0207D-CB45-42A4-B2BF-351998129621}" type="datetimeFigureOut">
              <a:rPr lang="zh-CN" altLang="en-US" smtClean="0"/>
              <a:t>2016/8/24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E75B78-AAAB-4503-B155-4D11027A1C1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76006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</p:nvPr>
        </p:nvSpPr>
        <p:spPr>
          <a:xfrm>
            <a:off x="899592" y="1022871"/>
            <a:ext cx="7772400" cy="1470025"/>
          </a:xfrm>
        </p:spPr>
        <p:txBody>
          <a:bodyPr>
            <a:normAutofit/>
          </a:bodyPr>
          <a:lstStyle/>
          <a:p>
            <a:r>
              <a:rPr lang="zh-CN" altLang="en-US" sz="8800" b="1" dirty="0" smtClean="0"/>
              <a:t>数学推理</a:t>
            </a:r>
            <a:endParaRPr lang="zh-CN" altLang="en-US" sz="8800" b="1" dirty="0"/>
          </a:p>
        </p:txBody>
      </p:sp>
      <p:sp>
        <p:nvSpPr>
          <p:cNvPr id="5" name="副标题 4"/>
          <p:cNvSpPr>
            <a:spLocks noGrp="1"/>
          </p:cNvSpPr>
          <p:nvPr>
            <p:ph type="subTitle" idx="1"/>
          </p:nvPr>
        </p:nvSpPr>
        <p:spPr>
          <a:xfrm>
            <a:off x="1547664" y="2852936"/>
            <a:ext cx="6400800" cy="1752600"/>
          </a:xfrm>
        </p:spPr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38367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</p:nvPr>
        </p:nvSpPr>
        <p:spPr>
          <a:xfrm>
            <a:off x="899592" y="548680"/>
            <a:ext cx="7772400" cy="14700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副标题 4"/>
          <p:cNvSpPr>
            <a:spLocks noGrp="1"/>
          </p:cNvSpPr>
          <p:nvPr>
            <p:ph type="subTitle" idx="1"/>
          </p:nvPr>
        </p:nvSpPr>
        <p:spPr>
          <a:xfrm>
            <a:off x="1547664" y="2852936"/>
            <a:ext cx="6400800" cy="1752600"/>
          </a:xfrm>
        </p:spPr>
        <p:txBody>
          <a:bodyPr/>
          <a:lstStyle/>
          <a:p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2928" y="216638"/>
            <a:ext cx="7239472" cy="4868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0471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副标题 4"/>
          <p:cNvSpPr>
            <a:spLocks noGrp="1"/>
          </p:cNvSpPr>
          <p:nvPr>
            <p:ph type="subTitle" idx="1"/>
          </p:nvPr>
        </p:nvSpPr>
        <p:spPr>
          <a:xfrm>
            <a:off x="827584" y="764704"/>
            <a:ext cx="7560840" cy="3528392"/>
          </a:xfrm>
        </p:spPr>
        <p:txBody>
          <a:bodyPr>
            <a:noAutofit/>
          </a:bodyPr>
          <a:lstStyle/>
          <a:p>
            <a:pPr algn="l"/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奥运会乒乓球四个代表队甲、乙、丙、丁进行比赛，观众</a:t>
            </a:r>
            <a:r>
              <a:rPr lang="en-US" altLang="zh-CN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C</a:t>
            </a:r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对比赛的胜负问题进行猜测。</a:t>
            </a:r>
            <a:endParaRPr lang="en-US" altLang="zh-CN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/>
            <a:r>
              <a:rPr lang="en-US" altLang="zh-CN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A</a:t>
            </a:r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：“甲只能取得第三，丙是冠军。</a:t>
            </a:r>
            <a:r>
              <a:rPr lang="en-US" altLang="zh-CN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</a:p>
          <a:p>
            <a:pPr algn="l"/>
            <a:r>
              <a:rPr lang="en-US" altLang="zh-CN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B</a:t>
            </a:r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：“丙只能取得第二，乙是第三。”</a:t>
            </a:r>
            <a:endParaRPr lang="en-US" altLang="zh-CN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/>
            <a:r>
              <a:rPr lang="en-US" altLang="zh-CN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C</a:t>
            </a:r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：“丁取得第二，甲是第一。”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30471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11560" y="620689"/>
            <a:ext cx="7846640" cy="2979762"/>
          </a:xfrm>
        </p:spPr>
        <p:txBody>
          <a:bodyPr>
            <a:normAutofit/>
          </a:bodyPr>
          <a:lstStyle/>
          <a:p>
            <a:pPr algn="l"/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比赛结束，对真正的名次，他们都只猜对了一半，请推理出比赛的名次，再根据生活常识推出冠军队是哪个国家代表队？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89217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</p:nvPr>
        </p:nvSpPr>
        <p:spPr>
          <a:xfrm>
            <a:off x="899592" y="950863"/>
            <a:ext cx="7128792" cy="1470025"/>
          </a:xfrm>
        </p:spPr>
        <p:txBody>
          <a:bodyPr>
            <a:noAutofit/>
          </a:bodyPr>
          <a:lstStyle/>
          <a:p>
            <a:r>
              <a:rPr lang="zh-CN" altLang="en-US" sz="5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提示：大胆尝试，运用假设法推理。</a:t>
            </a:r>
            <a:endParaRPr lang="zh-CN" altLang="en-US" sz="5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副标题 4"/>
          <p:cNvSpPr>
            <a:spLocks noGrp="1"/>
          </p:cNvSpPr>
          <p:nvPr>
            <p:ph type="subTitle" idx="1"/>
          </p:nvPr>
        </p:nvSpPr>
        <p:spPr>
          <a:xfrm>
            <a:off x="1547664" y="2852936"/>
            <a:ext cx="6400800" cy="1752600"/>
          </a:xfrm>
        </p:spPr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07286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Mark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0272" y="2636912"/>
            <a:ext cx="1152128" cy="1152128"/>
          </a:xfrm>
          <a:prstGeom prst="rect">
            <a:avLst/>
          </a:prstGeom>
          <a:scene3d>
            <a:camera prst="orthographicFront"/>
            <a:lightRig rig="threePt" dir="t"/>
          </a:scene3d>
          <a:sp3d contourW="12700">
            <a:contourClr>
              <a:schemeClr val="bg1"/>
            </a:contourClr>
          </a:sp3d>
        </p:spPr>
      </p:pic>
      <p:sp>
        <p:nvSpPr>
          <p:cNvPr id="4" name="标题 3"/>
          <p:cNvSpPr>
            <a:spLocks noGrp="1"/>
          </p:cNvSpPr>
          <p:nvPr>
            <p:ph type="ctrTitle"/>
          </p:nvPr>
        </p:nvSpPr>
        <p:spPr>
          <a:xfrm>
            <a:off x="3491880" y="-27384"/>
            <a:ext cx="2520280" cy="1254001"/>
          </a:xfrm>
        </p:spPr>
        <p:txBody>
          <a:bodyPr>
            <a:noAutofit/>
          </a:bodyPr>
          <a:lstStyle/>
          <a:p>
            <a:r>
              <a:rPr lang="zh-CN" altLang="en-US" sz="5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分 析</a:t>
            </a:r>
            <a:endParaRPr lang="zh-CN" altLang="en-US" sz="5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副标题 4"/>
          <p:cNvSpPr>
            <a:spLocks noGrp="1"/>
          </p:cNvSpPr>
          <p:nvPr>
            <p:ph type="subTitle" idx="1"/>
          </p:nvPr>
        </p:nvSpPr>
        <p:spPr>
          <a:xfrm>
            <a:off x="467544" y="1268760"/>
            <a:ext cx="8352928" cy="1800200"/>
          </a:xfrm>
        </p:spPr>
        <p:txBody>
          <a:bodyPr>
            <a:noAutofit/>
          </a:bodyPr>
          <a:lstStyle/>
          <a:p>
            <a:pPr marL="457200" indent="-457200" algn="l">
              <a:buFont typeface="Wingdings" panose="05000000000000000000" pitchFamily="2" charset="2"/>
              <a:buChar char="l"/>
            </a:pPr>
            <a:r>
              <a:rPr lang="zh-CN" altLang="en-US" sz="2800" dirty="0" smtClean="0">
                <a:solidFill>
                  <a:schemeClr val="accent3">
                    <a:lumMod val="50000"/>
                  </a:schemeClr>
                </a:solidFill>
              </a:rPr>
              <a:t>假设</a:t>
            </a:r>
            <a:r>
              <a:rPr lang="en-US" altLang="zh-CN" sz="2800" dirty="0" smtClean="0">
                <a:solidFill>
                  <a:schemeClr val="accent3">
                    <a:lumMod val="50000"/>
                  </a:schemeClr>
                </a:solidFill>
              </a:rPr>
              <a:t>A</a:t>
            </a:r>
            <a:r>
              <a:rPr lang="zh-CN" altLang="en-US" sz="2800" dirty="0" smtClean="0">
                <a:solidFill>
                  <a:schemeClr val="accent3">
                    <a:lumMod val="50000"/>
                  </a:schemeClr>
                </a:solidFill>
              </a:rPr>
              <a:t>的前半句“甲只能取得第三”</a:t>
            </a:r>
            <a:r>
              <a:rPr lang="zh-CN" altLang="en-US" sz="2800" dirty="0" smtClean="0">
                <a:solidFill>
                  <a:srgbClr val="FF0000"/>
                </a:solidFill>
              </a:rPr>
              <a:t>对</a:t>
            </a:r>
            <a:endParaRPr lang="en-US" altLang="zh-CN" sz="2800" dirty="0" smtClean="0">
              <a:solidFill>
                <a:srgbClr val="FF0000"/>
              </a:solidFill>
            </a:endParaRPr>
          </a:p>
          <a:p>
            <a:pPr algn="l"/>
            <a:r>
              <a:rPr lang="zh-CN" altLang="en-US" sz="2800" dirty="0" smtClean="0">
                <a:solidFill>
                  <a:srgbClr val="0070C0"/>
                </a:solidFill>
              </a:rPr>
              <a:t>     </a:t>
            </a:r>
            <a:r>
              <a:rPr lang="zh-CN" altLang="en-US" sz="2800" dirty="0" smtClean="0">
                <a:solidFill>
                  <a:schemeClr val="accent3">
                    <a:lumMod val="50000"/>
                  </a:schemeClr>
                </a:solidFill>
              </a:rPr>
              <a:t>那么乙就不是第三，所以丙是第二，这与</a:t>
            </a:r>
            <a:r>
              <a:rPr lang="en-US" altLang="zh-CN" sz="2800" dirty="0" smtClean="0">
                <a:solidFill>
                  <a:schemeClr val="accent3">
                    <a:lumMod val="50000"/>
                  </a:schemeClr>
                </a:solidFill>
              </a:rPr>
              <a:t>C</a:t>
            </a:r>
            <a:r>
              <a:rPr lang="zh-CN" altLang="en-US" sz="2800" dirty="0" smtClean="0">
                <a:solidFill>
                  <a:schemeClr val="accent3">
                    <a:lumMod val="50000"/>
                  </a:schemeClr>
                </a:solidFill>
              </a:rPr>
              <a:t>说的两个都矛盾。</a:t>
            </a:r>
            <a:endParaRPr lang="en-US" altLang="zh-CN" sz="2800" dirty="0" smtClean="0">
              <a:solidFill>
                <a:schemeClr val="accent3">
                  <a:lumMod val="50000"/>
                </a:schemeClr>
              </a:solidFill>
            </a:endParaRPr>
          </a:p>
          <a:p>
            <a:pPr marL="457200" indent="-457200" algn="l">
              <a:buFont typeface="Wingdings" panose="05000000000000000000" pitchFamily="2" charset="2"/>
              <a:buChar char="l"/>
            </a:pPr>
            <a:r>
              <a:rPr lang="zh-CN" altLang="en-US" sz="2800" b="1" dirty="0" smtClean="0">
                <a:solidFill>
                  <a:srgbClr val="FF0000"/>
                </a:solidFill>
              </a:rPr>
              <a:t>所以这个假设是错误的。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7" name="副标题 4"/>
          <p:cNvSpPr txBox="1">
            <a:spLocks/>
          </p:cNvSpPr>
          <p:nvPr/>
        </p:nvSpPr>
        <p:spPr>
          <a:xfrm>
            <a:off x="899592" y="3392996"/>
            <a:ext cx="6480720" cy="162018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4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注意：</a:t>
            </a:r>
            <a:r>
              <a:rPr lang="en-US" altLang="zh-CN" sz="24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zh-CN" altLang="en-US" sz="24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：“</a:t>
            </a:r>
            <a:r>
              <a:rPr lang="zh-CN" altLang="en-US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甲只能取得第三</a:t>
            </a:r>
            <a:r>
              <a:rPr lang="zh-CN" altLang="en-US" sz="24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，丙是冠军。</a:t>
            </a:r>
            <a:r>
              <a:rPr lang="en-US" altLang="zh-CN" sz="24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</a:p>
          <a:p>
            <a:pPr algn="l"/>
            <a:r>
              <a:rPr lang="en-US" altLang="zh-CN" sz="24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B</a:t>
            </a:r>
            <a:r>
              <a:rPr lang="zh-CN" altLang="en-US" sz="24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：“丙只能取得第二，乙是第三。”</a:t>
            </a:r>
            <a:endParaRPr lang="en-US" altLang="zh-CN" sz="2400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/>
            <a:r>
              <a:rPr lang="en-US" altLang="zh-CN" sz="24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C</a:t>
            </a:r>
            <a:r>
              <a:rPr lang="zh-CN" altLang="en-US" sz="24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：“丁取得第二，甲是第一。”</a:t>
            </a:r>
            <a:endParaRPr lang="zh-CN" altLang="en-US" sz="24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03330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</p:nvPr>
        </p:nvSpPr>
        <p:spPr>
          <a:xfrm>
            <a:off x="3419872" y="-27384"/>
            <a:ext cx="2592288" cy="1181993"/>
          </a:xfrm>
        </p:spPr>
        <p:txBody>
          <a:bodyPr>
            <a:noAutofit/>
          </a:bodyPr>
          <a:lstStyle/>
          <a:p>
            <a:r>
              <a:rPr lang="zh-CN" altLang="en-US" sz="5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分 析</a:t>
            </a:r>
            <a:endParaRPr lang="zh-CN" altLang="en-US" sz="5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副标题 4"/>
          <p:cNvSpPr>
            <a:spLocks noGrp="1"/>
          </p:cNvSpPr>
          <p:nvPr>
            <p:ph type="subTitle" idx="1"/>
          </p:nvPr>
        </p:nvSpPr>
        <p:spPr>
          <a:xfrm>
            <a:off x="467544" y="1268760"/>
            <a:ext cx="8352928" cy="1800200"/>
          </a:xfrm>
        </p:spPr>
        <p:txBody>
          <a:bodyPr>
            <a:normAutofit fontScale="85000" lnSpcReduction="10000"/>
          </a:bodyPr>
          <a:lstStyle/>
          <a:p>
            <a:pPr marL="457200" indent="-457200" algn="l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b="1" dirty="0" smtClean="0">
                <a:solidFill>
                  <a:schemeClr val="accent3">
                    <a:lumMod val="50000"/>
                  </a:schemeClr>
                </a:solidFill>
              </a:rPr>
              <a:t>推理得出</a:t>
            </a:r>
            <a:r>
              <a:rPr lang="en-US" altLang="zh-CN" b="1" dirty="0" smtClean="0">
                <a:solidFill>
                  <a:schemeClr val="accent3">
                    <a:lumMod val="50000"/>
                  </a:schemeClr>
                </a:solidFill>
              </a:rPr>
              <a:t>A</a:t>
            </a:r>
            <a:r>
              <a:rPr lang="zh-CN" altLang="en-US" b="1" dirty="0" smtClean="0">
                <a:solidFill>
                  <a:schemeClr val="accent3">
                    <a:lumMod val="50000"/>
                  </a:schemeClr>
                </a:solidFill>
              </a:rPr>
              <a:t>的后半句“丙是冠军”是对的，乙便是第三，甲不能再是第一了，所以</a:t>
            </a:r>
            <a:r>
              <a:rPr lang="en-US" altLang="zh-CN" b="1" dirty="0" smtClean="0">
                <a:solidFill>
                  <a:schemeClr val="accent3">
                    <a:lumMod val="50000"/>
                  </a:schemeClr>
                </a:solidFill>
              </a:rPr>
              <a:t>C</a:t>
            </a:r>
            <a:r>
              <a:rPr lang="zh-CN" altLang="en-US" b="1" dirty="0" smtClean="0">
                <a:solidFill>
                  <a:schemeClr val="accent3">
                    <a:lumMod val="50000"/>
                  </a:schemeClr>
                </a:solidFill>
              </a:rPr>
              <a:t>的前半句是对的。</a:t>
            </a:r>
            <a:endParaRPr lang="en-US" altLang="zh-CN" b="1" dirty="0" smtClean="0">
              <a:solidFill>
                <a:schemeClr val="accent3">
                  <a:lumMod val="50000"/>
                </a:schemeClr>
              </a:solidFill>
            </a:endParaRPr>
          </a:p>
          <a:p>
            <a:pPr marL="457200" indent="-457200" algn="l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b="1" dirty="0" smtClean="0">
                <a:solidFill>
                  <a:srgbClr val="FF0000"/>
                </a:solidFill>
              </a:rPr>
              <a:t>得出丁是第二，甲第四。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6" name="副标题 4"/>
          <p:cNvSpPr txBox="1">
            <a:spLocks/>
          </p:cNvSpPr>
          <p:nvPr/>
        </p:nvSpPr>
        <p:spPr>
          <a:xfrm>
            <a:off x="1035106" y="3206180"/>
            <a:ext cx="6705246" cy="166298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注意：</a:t>
            </a:r>
            <a:r>
              <a:rPr lang="en-US" altLang="zh-CN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en-US" sz="24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“甲只能取得第三，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丙是冠军</a:t>
            </a:r>
            <a:r>
              <a:rPr lang="zh-CN" altLang="en-US" sz="24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en-US" altLang="zh-CN" sz="24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</a:p>
          <a:p>
            <a:pPr algn="l"/>
            <a:r>
              <a:rPr lang="en-US" altLang="zh-CN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B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en-US" sz="24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“丙只能取得第二，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乙是第三</a:t>
            </a:r>
            <a:r>
              <a:rPr lang="zh-CN" altLang="en-US" sz="24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。”</a:t>
            </a:r>
            <a:endParaRPr lang="en-US" altLang="zh-CN" sz="2400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/>
            <a:r>
              <a:rPr lang="en-US" altLang="zh-CN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C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en-US" sz="24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丁取得第二</a:t>
            </a:r>
            <a:r>
              <a:rPr lang="zh-CN" altLang="en-US" sz="24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，甲是第一。”</a:t>
            </a:r>
            <a:endParaRPr lang="zh-CN" altLang="en-US" sz="24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4288" y="2513670"/>
            <a:ext cx="1638300" cy="15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36823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</p:nvPr>
        </p:nvSpPr>
        <p:spPr>
          <a:xfrm>
            <a:off x="3347864" y="116632"/>
            <a:ext cx="2592288" cy="1470025"/>
          </a:xfrm>
        </p:spPr>
        <p:txBody>
          <a:bodyPr>
            <a:noAutofit/>
          </a:bodyPr>
          <a:lstStyle/>
          <a:p>
            <a:r>
              <a:rPr lang="zh-CN" altLang="en-US" sz="5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答 案</a:t>
            </a:r>
            <a:endParaRPr lang="zh-CN" altLang="en-US" sz="5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副标题 4"/>
          <p:cNvSpPr>
            <a:spLocks noGrp="1"/>
          </p:cNvSpPr>
          <p:nvPr>
            <p:ph type="subTitle" idx="1"/>
          </p:nvPr>
        </p:nvSpPr>
        <p:spPr>
          <a:xfrm>
            <a:off x="3203848" y="1484784"/>
            <a:ext cx="3096344" cy="3312368"/>
          </a:xfrm>
        </p:spPr>
        <p:txBody>
          <a:bodyPr>
            <a:normAutofit/>
          </a:bodyPr>
          <a:lstStyle/>
          <a:p>
            <a:pPr marL="457200" indent="-457200" algn="l">
              <a:buFont typeface="Wingdings" panose="05000000000000000000" pitchFamily="2" charset="2"/>
              <a:buChar char="l"/>
            </a:pPr>
            <a:r>
              <a:rPr lang="zh-CN" altLang="en-US" sz="4000" b="1" dirty="0" smtClean="0">
                <a:solidFill>
                  <a:srgbClr val="FF0000"/>
                </a:solidFill>
              </a:rPr>
              <a:t>甲：第四</a:t>
            </a:r>
            <a:endParaRPr lang="en-US" altLang="zh-CN" sz="4000" b="1" dirty="0" smtClean="0">
              <a:solidFill>
                <a:srgbClr val="FF0000"/>
              </a:solidFill>
            </a:endParaRPr>
          </a:p>
          <a:p>
            <a:pPr marL="457200" indent="-457200" algn="l">
              <a:buFont typeface="Wingdings" panose="05000000000000000000" pitchFamily="2" charset="2"/>
              <a:buChar char="l"/>
            </a:pPr>
            <a:r>
              <a:rPr lang="zh-CN" altLang="en-US" sz="4000" b="1" dirty="0" smtClean="0">
                <a:solidFill>
                  <a:srgbClr val="FF0000"/>
                </a:solidFill>
              </a:rPr>
              <a:t>乙：第三</a:t>
            </a:r>
            <a:endParaRPr lang="en-US" altLang="zh-CN" sz="4000" b="1" dirty="0" smtClean="0">
              <a:solidFill>
                <a:srgbClr val="FF0000"/>
              </a:solidFill>
            </a:endParaRPr>
          </a:p>
          <a:p>
            <a:pPr marL="457200" indent="-457200" algn="l">
              <a:buFont typeface="Wingdings" panose="05000000000000000000" pitchFamily="2" charset="2"/>
              <a:buChar char="l"/>
            </a:pPr>
            <a:r>
              <a:rPr lang="zh-CN" altLang="en-US" sz="4000" b="1" dirty="0" smtClean="0">
                <a:solidFill>
                  <a:srgbClr val="FF0000"/>
                </a:solidFill>
              </a:rPr>
              <a:t>丙：第一</a:t>
            </a:r>
            <a:endParaRPr lang="en-US" altLang="zh-CN" sz="4000" b="1" dirty="0" smtClean="0">
              <a:solidFill>
                <a:srgbClr val="FF0000"/>
              </a:solidFill>
            </a:endParaRPr>
          </a:p>
          <a:p>
            <a:pPr marL="457200" indent="-457200" algn="l">
              <a:buFont typeface="Wingdings" panose="05000000000000000000" pitchFamily="2" charset="2"/>
              <a:buChar char="l"/>
            </a:pPr>
            <a:r>
              <a:rPr lang="zh-CN" altLang="en-US" sz="4000" b="1" dirty="0" smtClean="0">
                <a:solidFill>
                  <a:srgbClr val="FF0000"/>
                </a:solidFill>
              </a:rPr>
              <a:t>丁：第二</a:t>
            </a:r>
            <a:endParaRPr lang="en-US" altLang="zh-CN" sz="4000" b="1" dirty="0" smtClean="0">
              <a:solidFill>
                <a:srgbClr val="FF0000"/>
              </a:solidFill>
            </a:endParaRPr>
          </a:p>
          <a:p>
            <a:pPr marL="457200" indent="-457200" algn="l">
              <a:buFont typeface="Wingdings" panose="05000000000000000000" pitchFamily="2" charset="2"/>
              <a:buChar char="l"/>
            </a:pPr>
            <a:endParaRPr lang="en-US" altLang="zh-CN" sz="4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1754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</p:nvPr>
        </p:nvSpPr>
        <p:spPr>
          <a:xfrm>
            <a:off x="827584" y="116632"/>
            <a:ext cx="7632848" cy="1470025"/>
          </a:xfrm>
        </p:spPr>
        <p:txBody>
          <a:bodyPr>
            <a:noAutofit/>
          </a:bodyPr>
          <a:lstStyle/>
          <a:p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2016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里约奥运会乒乓球比赛成绩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副标题 4"/>
          <p:cNvSpPr>
            <a:spLocks noGrp="1"/>
          </p:cNvSpPr>
          <p:nvPr>
            <p:ph type="subTitle" idx="1"/>
          </p:nvPr>
        </p:nvSpPr>
        <p:spPr>
          <a:xfrm>
            <a:off x="971600" y="1340768"/>
            <a:ext cx="3096344" cy="3240360"/>
          </a:xfrm>
        </p:spPr>
        <p:txBody>
          <a:bodyPr>
            <a:noAutofit/>
          </a:bodyPr>
          <a:lstStyle/>
          <a:p>
            <a:r>
              <a:rPr lang="zh-CN" altLang="en-US" sz="2000" dirty="0" smtClean="0">
                <a:solidFill>
                  <a:srgbClr val="FF0000"/>
                </a:solidFill>
              </a:rPr>
              <a:t> 女子单打</a:t>
            </a:r>
            <a:r>
              <a:rPr lang="en-US" altLang="zh-CN" sz="2000" dirty="0" smtClean="0">
                <a:solidFill>
                  <a:srgbClr val="FF0000"/>
                </a:solidFill>
              </a:rPr>
              <a:t>:</a:t>
            </a:r>
          </a:p>
          <a:p>
            <a:r>
              <a:rPr lang="zh-CN" altLang="en-US" sz="2000" dirty="0" smtClean="0">
                <a:solidFill>
                  <a:srgbClr val="FF0000"/>
                </a:solidFill>
              </a:rPr>
              <a:t>　　金牌　　丁宁</a:t>
            </a:r>
            <a:r>
              <a:rPr lang="en-US" altLang="zh-CN" sz="2000" dirty="0" smtClean="0">
                <a:solidFill>
                  <a:srgbClr val="FF0000"/>
                </a:solidFill>
              </a:rPr>
              <a:t>(</a:t>
            </a:r>
            <a:r>
              <a:rPr lang="zh-CN" altLang="en-US" sz="2000" dirty="0" smtClean="0">
                <a:solidFill>
                  <a:srgbClr val="FF0000"/>
                </a:solidFill>
              </a:rPr>
              <a:t>中国</a:t>
            </a:r>
            <a:r>
              <a:rPr lang="en-US" altLang="zh-CN" sz="2000" dirty="0" smtClean="0">
                <a:solidFill>
                  <a:srgbClr val="FF0000"/>
                </a:solidFill>
              </a:rPr>
              <a:t>)</a:t>
            </a:r>
          </a:p>
          <a:p>
            <a:r>
              <a:rPr lang="zh-CN" altLang="en-US" sz="2000" dirty="0" smtClean="0">
                <a:solidFill>
                  <a:srgbClr val="FF0000"/>
                </a:solidFill>
              </a:rPr>
              <a:t>　　银牌　　李晓霞</a:t>
            </a:r>
            <a:r>
              <a:rPr lang="en-US" altLang="zh-CN" sz="2000" dirty="0" smtClean="0">
                <a:solidFill>
                  <a:srgbClr val="FF0000"/>
                </a:solidFill>
              </a:rPr>
              <a:t>(</a:t>
            </a:r>
            <a:r>
              <a:rPr lang="zh-CN" altLang="en-US" sz="2000" dirty="0" smtClean="0">
                <a:solidFill>
                  <a:srgbClr val="FF0000"/>
                </a:solidFill>
              </a:rPr>
              <a:t>中国</a:t>
            </a:r>
            <a:r>
              <a:rPr lang="en-US" altLang="zh-CN" sz="2000" dirty="0" smtClean="0">
                <a:solidFill>
                  <a:srgbClr val="FF0000"/>
                </a:solidFill>
              </a:rPr>
              <a:t>)</a:t>
            </a:r>
          </a:p>
          <a:p>
            <a:r>
              <a:rPr lang="zh-CN" altLang="en-US" sz="2000" dirty="0" smtClean="0">
                <a:solidFill>
                  <a:srgbClr val="FF0000"/>
                </a:solidFill>
              </a:rPr>
              <a:t>　　铜牌　　金宋依</a:t>
            </a:r>
            <a:r>
              <a:rPr lang="en-US" altLang="zh-CN" sz="2000" dirty="0" smtClean="0">
                <a:solidFill>
                  <a:srgbClr val="FF0000"/>
                </a:solidFill>
              </a:rPr>
              <a:t>(</a:t>
            </a:r>
            <a:r>
              <a:rPr lang="zh-CN" altLang="en-US" sz="2000" dirty="0" smtClean="0">
                <a:solidFill>
                  <a:srgbClr val="FF0000"/>
                </a:solidFill>
              </a:rPr>
              <a:t>朝鲜</a:t>
            </a:r>
            <a:r>
              <a:rPr lang="en-US" altLang="zh-CN" sz="2000" dirty="0" smtClean="0">
                <a:solidFill>
                  <a:srgbClr val="FF0000"/>
                </a:solidFill>
              </a:rPr>
              <a:t>)</a:t>
            </a:r>
          </a:p>
          <a:p>
            <a:r>
              <a:rPr lang="zh-CN" altLang="en-US" sz="2000" dirty="0" smtClean="0">
                <a:solidFill>
                  <a:srgbClr val="FF0000"/>
                </a:solidFill>
              </a:rPr>
              <a:t>男子单打</a:t>
            </a:r>
            <a:r>
              <a:rPr lang="en-US" altLang="zh-CN" sz="2000" dirty="0" smtClean="0">
                <a:solidFill>
                  <a:srgbClr val="FF0000"/>
                </a:solidFill>
              </a:rPr>
              <a:t>:</a:t>
            </a:r>
          </a:p>
          <a:p>
            <a:r>
              <a:rPr lang="zh-CN" altLang="en-US" sz="2000" dirty="0" smtClean="0">
                <a:solidFill>
                  <a:srgbClr val="FF0000"/>
                </a:solidFill>
              </a:rPr>
              <a:t>　　金牌　　马龙</a:t>
            </a:r>
            <a:r>
              <a:rPr lang="en-US" altLang="zh-CN" sz="2000" dirty="0" smtClean="0">
                <a:solidFill>
                  <a:srgbClr val="FF0000"/>
                </a:solidFill>
              </a:rPr>
              <a:t>(</a:t>
            </a:r>
            <a:r>
              <a:rPr lang="zh-CN" altLang="en-US" sz="2000" dirty="0" smtClean="0">
                <a:solidFill>
                  <a:srgbClr val="FF0000"/>
                </a:solidFill>
              </a:rPr>
              <a:t>中国</a:t>
            </a:r>
            <a:r>
              <a:rPr lang="en-US" altLang="zh-CN" sz="2000" dirty="0" smtClean="0">
                <a:solidFill>
                  <a:srgbClr val="FF0000"/>
                </a:solidFill>
              </a:rPr>
              <a:t>)</a:t>
            </a:r>
          </a:p>
          <a:p>
            <a:r>
              <a:rPr lang="zh-CN" altLang="en-US" sz="2000" dirty="0" smtClean="0">
                <a:solidFill>
                  <a:srgbClr val="FF0000"/>
                </a:solidFill>
              </a:rPr>
              <a:t>　　银牌　　张继科</a:t>
            </a:r>
            <a:r>
              <a:rPr lang="en-US" altLang="zh-CN" sz="2000" dirty="0" smtClean="0">
                <a:solidFill>
                  <a:srgbClr val="FF0000"/>
                </a:solidFill>
              </a:rPr>
              <a:t>(</a:t>
            </a:r>
            <a:r>
              <a:rPr lang="zh-CN" altLang="en-US" sz="2000" dirty="0" smtClean="0">
                <a:solidFill>
                  <a:srgbClr val="FF0000"/>
                </a:solidFill>
              </a:rPr>
              <a:t>中国</a:t>
            </a:r>
            <a:r>
              <a:rPr lang="en-US" altLang="zh-CN" sz="2000" dirty="0" smtClean="0">
                <a:solidFill>
                  <a:srgbClr val="FF0000"/>
                </a:solidFill>
              </a:rPr>
              <a:t>)</a:t>
            </a:r>
          </a:p>
          <a:p>
            <a:r>
              <a:rPr lang="zh-CN" altLang="en-US" sz="2000" dirty="0" smtClean="0">
                <a:solidFill>
                  <a:srgbClr val="FF0000"/>
                </a:solidFill>
              </a:rPr>
              <a:t>　　铜牌　　水谷隼</a:t>
            </a:r>
            <a:r>
              <a:rPr lang="en-US" altLang="zh-CN" sz="2000" dirty="0" smtClean="0">
                <a:solidFill>
                  <a:srgbClr val="FF0000"/>
                </a:solidFill>
              </a:rPr>
              <a:t>(</a:t>
            </a:r>
            <a:r>
              <a:rPr lang="zh-CN" altLang="en-US" sz="2000" dirty="0" smtClean="0">
                <a:solidFill>
                  <a:srgbClr val="FF0000"/>
                </a:solidFill>
              </a:rPr>
              <a:t>日本</a:t>
            </a:r>
            <a:r>
              <a:rPr lang="en-US" altLang="zh-CN" sz="2000" dirty="0" smtClean="0">
                <a:solidFill>
                  <a:srgbClr val="FF0000"/>
                </a:solidFill>
              </a:rPr>
              <a:t>)</a:t>
            </a:r>
          </a:p>
        </p:txBody>
      </p:sp>
      <p:sp>
        <p:nvSpPr>
          <p:cNvPr id="6" name="副标题 4"/>
          <p:cNvSpPr txBox="1">
            <a:spLocks/>
          </p:cNvSpPr>
          <p:nvPr/>
        </p:nvSpPr>
        <p:spPr>
          <a:xfrm>
            <a:off x="4644008" y="1340768"/>
            <a:ext cx="3096344" cy="331236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dirty="0" smtClean="0">
                <a:solidFill>
                  <a:srgbClr val="FF0000"/>
                </a:solidFill>
              </a:rPr>
              <a:t>女子团体</a:t>
            </a:r>
            <a:r>
              <a:rPr lang="en-US" altLang="zh-CN" sz="2000" dirty="0" smtClean="0">
                <a:solidFill>
                  <a:srgbClr val="FF0000"/>
                </a:solidFill>
              </a:rPr>
              <a:t>:</a:t>
            </a:r>
          </a:p>
          <a:p>
            <a:r>
              <a:rPr lang="zh-CN" altLang="en-US" sz="2000" dirty="0" smtClean="0">
                <a:solidFill>
                  <a:srgbClr val="FF0000"/>
                </a:solidFill>
              </a:rPr>
              <a:t>金牌　　中国</a:t>
            </a:r>
          </a:p>
          <a:p>
            <a:r>
              <a:rPr lang="zh-CN" altLang="en-US" sz="2000" dirty="0" smtClean="0">
                <a:solidFill>
                  <a:srgbClr val="FF0000"/>
                </a:solidFill>
              </a:rPr>
              <a:t>银牌　　德国</a:t>
            </a:r>
          </a:p>
          <a:p>
            <a:r>
              <a:rPr lang="zh-CN" altLang="en-US" sz="2000" dirty="0" smtClean="0">
                <a:solidFill>
                  <a:srgbClr val="FF0000"/>
                </a:solidFill>
              </a:rPr>
              <a:t>铜牌　　日本</a:t>
            </a:r>
            <a:endParaRPr lang="en-US" altLang="zh-CN" sz="2000" dirty="0" smtClean="0">
              <a:solidFill>
                <a:srgbClr val="FF0000"/>
              </a:solidFill>
            </a:endParaRPr>
          </a:p>
          <a:p>
            <a:r>
              <a:rPr lang="zh-CN" altLang="en-US" sz="2000" dirty="0" smtClean="0">
                <a:solidFill>
                  <a:srgbClr val="FF0000"/>
                </a:solidFill>
              </a:rPr>
              <a:t>男子团体</a:t>
            </a:r>
            <a:r>
              <a:rPr lang="en-US" altLang="zh-CN" sz="2000" dirty="0" smtClean="0">
                <a:solidFill>
                  <a:srgbClr val="FF0000"/>
                </a:solidFill>
              </a:rPr>
              <a:t>:</a:t>
            </a:r>
          </a:p>
          <a:p>
            <a:r>
              <a:rPr lang="zh-CN" altLang="en-US" sz="2000" dirty="0" smtClean="0">
                <a:solidFill>
                  <a:srgbClr val="FF0000"/>
                </a:solidFill>
              </a:rPr>
              <a:t>金牌　　中国</a:t>
            </a:r>
          </a:p>
          <a:p>
            <a:r>
              <a:rPr lang="zh-CN" altLang="en-US" sz="2000" dirty="0" smtClean="0">
                <a:solidFill>
                  <a:srgbClr val="FF0000"/>
                </a:solidFill>
              </a:rPr>
              <a:t>银牌　　日本</a:t>
            </a:r>
          </a:p>
          <a:p>
            <a:r>
              <a:rPr lang="zh-CN" altLang="en-US" sz="2000" dirty="0" smtClean="0">
                <a:solidFill>
                  <a:srgbClr val="FF0000"/>
                </a:solidFill>
              </a:rPr>
              <a:t>铜牌　　德国</a:t>
            </a:r>
          </a:p>
          <a:p>
            <a:pPr marL="457200" indent="-457200" algn="l">
              <a:buFont typeface="Wingdings" panose="05000000000000000000" pitchFamily="2" charset="2"/>
              <a:buChar char="l"/>
            </a:pPr>
            <a:endParaRPr lang="en-US" altLang="zh-CN" sz="2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2302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2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0" dur="20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5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8" dur="2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1" dur="2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4" dur="2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9" dur="2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2" dur="2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5" dur="20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8" dur="20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/>
      <p:bldP spid="6" grpId="0" uiExpand="1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</TotalTime>
  <Words>315</Words>
  <Application>Microsoft Office PowerPoint</Application>
  <PresentationFormat>全屏显示(4:3)</PresentationFormat>
  <Paragraphs>42</Paragraphs>
  <Slides>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0" baseType="lpstr">
      <vt:lpstr>Office 主题​​</vt:lpstr>
      <vt:lpstr>数学推理</vt:lpstr>
      <vt:lpstr>PowerPoint 演示文稿</vt:lpstr>
      <vt:lpstr>PowerPoint 演示文稿</vt:lpstr>
      <vt:lpstr>比赛结束，对真正的名次，他们都只猜对了一半，请推理出比赛的名次，再根据生活常识推出冠军队是哪个国家代表队？</vt:lpstr>
      <vt:lpstr>提示：大胆尝试，运用假设法推理。</vt:lpstr>
      <vt:lpstr>分 析</vt:lpstr>
      <vt:lpstr>分 析</vt:lpstr>
      <vt:lpstr>答 案</vt:lpstr>
      <vt:lpstr>2016里约奥运会乒乓球比赛成绩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lenovo</dc:creator>
  <cp:lastModifiedBy>lenovo</cp:lastModifiedBy>
  <cp:revision>8</cp:revision>
  <dcterms:created xsi:type="dcterms:W3CDTF">2016-08-24T04:22:03Z</dcterms:created>
  <dcterms:modified xsi:type="dcterms:W3CDTF">2016-08-24T07:06:21Z</dcterms:modified>
</cp:coreProperties>
</file>