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3" r:id="rId3"/>
    <p:sldMasterId id="2147483717" r:id="rId4"/>
  </p:sldMasterIdLst>
  <p:notesMasterIdLst>
    <p:notesMasterId r:id="rId74"/>
  </p:notesMasterIdLst>
  <p:sldIdLst>
    <p:sldId id="256" r:id="rId5"/>
    <p:sldId id="286" r:id="rId6"/>
    <p:sldId id="287" r:id="rId7"/>
    <p:sldId id="378" r:id="rId8"/>
    <p:sldId id="379" r:id="rId9"/>
    <p:sldId id="258" r:id="rId10"/>
    <p:sldId id="259" r:id="rId11"/>
    <p:sldId id="260" r:id="rId12"/>
    <p:sldId id="261" r:id="rId13"/>
    <p:sldId id="262" r:id="rId14"/>
    <p:sldId id="264" r:id="rId15"/>
    <p:sldId id="265" r:id="rId16"/>
    <p:sldId id="374" r:id="rId17"/>
    <p:sldId id="375" r:id="rId18"/>
    <p:sldId id="376" r:id="rId19"/>
    <p:sldId id="377" r:id="rId20"/>
    <p:sldId id="266" r:id="rId21"/>
    <p:sldId id="380" r:id="rId22"/>
    <p:sldId id="267" r:id="rId23"/>
    <p:sldId id="268" r:id="rId24"/>
    <p:sldId id="269" r:id="rId25"/>
    <p:sldId id="436" r:id="rId26"/>
    <p:sldId id="316" r:id="rId27"/>
    <p:sldId id="470" r:id="rId28"/>
    <p:sldId id="469" r:id="rId29"/>
    <p:sldId id="319" r:id="rId30"/>
    <p:sldId id="270" r:id="rId31"/>
    <p:sldId id="271" r:id="rId32"/>
    <p:sldId id="347" r:id="rId33"/>
    <p:sldId id="272" r:id="rId34"/>
    <p:sldId id="274" r:id="rId35"/>
    <p:sldId id="275" r:id="rId36"/>
    <p:sldId id="276" r:id="rId37"/>
    <p:sldId id="277" r:id="rId38"/>
    <p:sldId id="278" r:id="rId39"/>
    <p:sldId id="349" r:id="rId40"/>
    <p:sldId id="350" r:id="rId41"/>
    <p:sldId id="282" r:id="rId42"/>
    <p:sldId id="283" r:id="rId43"/>
    <p:sldId id="284" r:id="rId44"/>
    <p:sldId id="358" r:id="rId45"/>
    <p:sldId id="361" r:id="rId46"/>
    <p:sldId id="362" r:id="rId47"/>
    <p:sldId id="471" r:id="rId48"/>
    <p:sldId id="481" r:id="rId49"/>
    <p:sldId id="482" r:id="rId50"/>
    <p:sldId id="472" r:id="rId51"/>
    <p:sldId id="473" r:id="rId52"/>
    <p:sldId id="474" r:id="rId53"/>
    <p:sldId id="475" r:id="rId54"/>
    <p:sldId id="476" r:id="rId55"/>
    <p:sldId id="477" r:id="rId56"/>
    <p:sldId id="478" r:id="rId57"/>
    <p:sldId id="479" r:id="rId58"/>
    <p:sldId id="480" r:id="rId59"/>
    <p:sldId id="486" r:id="rId60"/>
    <p:sldId id="487" r:id="rId61"/>
    <p:sldId id="488" r:id="rId62"/>
    <p:sldId id="489" r:id="rId63"/>
    <p:sldId id="483" r:id="rId64"/>
    <p:sldId id="484" r:id="rId65"/>
    <p:sldId id="485" r:id="rId66"/>
    <p:sldId id="363" r:id="rId67"/>
    <p:sldId id="364" r:id="rId68"/>
    <p:sldId id="365" r:id="rId69"/>
    <p:sldId id="366" r:id="rId70"/>
    <p:sldId id="367" r:id="rId71"/>
    <p:sldId id="368" r:id="rId72"/>
    <p:sldId id="369" r:id="rId73"/>
  </p:sldIdLst>
  <p:sldSz cx="9144000" cy="6858000" type="screen4x3"/>
  <p:notesSz cx="6858000" cy="9144000"/>
  <p:custDataLst>
    <p:tags r:id="rId75"/>
  </p:custDataLst>
  <p:defaultTextStyle>
    <a:defPPr algn="l" eaLnBrk="1" hangingPunct="1">
      <a:defRPr lang="zh-CN">
        <a:latin typeface="Arial" pitchFamily="34" charset="0"/>
        <a:ea typeface="宋体" pitchFamily="2" charset="-122"/>
      </a:defRPr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84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6D5C0-FDD4-4FD1-80FA-4E0506A8B614}" type="datetimeFigureOut">
              <a:rPr lang="zh-CN" altLang="en-US" smtClean="0"/>
              <a:t>2021/3/5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49319-468F-403D-A912-E3C6BF1D4A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190E600-BED4-4434-A647-9C4E4B9D8104}" type="slidenum">
              <a:rPr lang="zh-CN" altLang="en-GB" smtClean="0">
                <a:ea typeface="宋体" charset="-122"/>
              </a:rPr>
              <a:pPr/>
              <a:t>44</a:t>
            </a:fld>
            <a:endParaRPr lang="en-GB" altLang="zh-CN" smtClean="0">
              <a:ea typeface="宋体" charset="-122"/>
            </a:endParaRPr>
          </a:p>
        </p:txBody>
      </p:sp>
      <p:sp>
        <p:nvSpPr>
          <p:cNvPr id="419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23F435D-8AC6-470B-B9DC-2CE303724812}" type="slidenum">
              <a:rPr lang="zh-CN" altLang="en-GB" smtClean="0">
                <a:ea typeface="宋体" charset="-122"/>
              </a:rPr>
              <a:pPr/>
              <a:t>47</a:t>
            </a:fld>
            <a:endParaRPr lang="en-GB" altLang="zh-CN" smtClean="0">
              <a:ea typeface="宋体" charset="-122"/>
            </a:endParaRPr>
          </a:p>
        </p:txBody>
      </p:sp>
      <p:sp>
        <p:nvSpPr>
          <p:cNvPr id="4301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301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5324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  <a:ln w="1">
            <a:solidFill>
              <a:schemeClr val="tx1"/>
            </a:solidFill>
          </a:ln>
        </p:spPr>
      </p:sp>
      <p:sp>
        <p:nvSpPr>
          <p:cNvPr id="44035" name="文本占位符 53250"/>
          <p:cNvSpPr>
            <a:spLocks noGrp="1" noChangeArrowheads="1"/>
          </p:cNvSpPr>
          <p:nvPr>
            <p:ph type="body" idx="4294967295"/>
          </p:nvPr>
        </p:nvSpPr>
        <p:spPr>
          <a:xfrm>
            <a:off x="538163" y="4387850"/>
            <a:ext cx="5780087" cy="3952875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Arial" charset="0"/>
              </a:rPr>
              <a:t>B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6348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  <a:ln w="1">
            <a:solidFill>
              <a:schemeClr val="tx1"/>
            </a:solidFill>
          </a:ln>
        </p:spPr>
      </p:sp>
      <p:sp>
        <p:nvSpPr>
          <p:cNvPr id="45059" name="文本占位符 63490"/>
          <p:cNvSpPr>
            <a:spLocks noGrp="1" noChangeArrowheads="1"/>
          </p:cNvSpPr>
          <p:nvPr>
            <p:ph type="body" idx="4294967295"/>
          </p:nvPr>
        </p:nvSpPr>
        <p:spPr>
          <a:xfrm>
            <a:off x="538163" y="4387850"/>
            <a:ext cx="5780087" cy="3952875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Arial" charset="0"/>
              </a:rPr>
              <a:t>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26E0F69-4703-43F3-BED8-D3B8E0934F9D}" type="slidenum">
              <a:rPr lang="zh-CN" altLang="en-GB" smtClean="0">
                <a:ea typeface="宋体" charset="-122"/>
              </a:rPr>
              <a:pPr/>
              <a:t>53</a:t>
            </a:fld>
            <a:endParaRPr lang="en-GB" altLang="zh-CN" smtClean="0">
              <a:ea typeface="宋体" charset="-122"/>
            </a:endParaRPr>
          </a:p>
        </p:txBody>
      </p:sp>
      <p:sp>
        <p:nvSpPr>
          <p:cNvPr id="4608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D073088-5066-4801-AE5E-A1B77D9075BE}" type="slidenum">
              <a:rPr lang="zh-CN" altLang="en-GB" smtClean="0">
                <a:ea typeface="宋体" charset="-122"/>
              </a:rPr>
              <a:pPr/>
              <a:t>54</a:t>
            </a:fld>
            <a:endParaRPr lang="en-GB" altLang="zh-CN" smtClean="0">
              <a:ea typeface="宋体" charset="-122"/>
            </a:endParaRPr>
          </a:p>
        </p:txBody>
      </p:sp>
      <p:sp>
        <p:nvSpPr>
          <p:cNvPr id="4710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710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2B868C0-CA90-4FAD-B95D-7BC0540C08DF}" type="slidenum">
              <a:rPr lang="zh-CN" altLang="en-GB" smtClean="0">
                <a:ea typeface="宋体" charset="-122"/>
              </a:rPr>
              <a:pPr/>
              <a:t>55</a:t>
            </a:fld>
            <a:endParaRPr lang="en-GB" altLang="zh-CN" smtClean="0">
              <a:ea typeface="宋体" charset="-122"/>
            </a:endParaRPr>
          </a:p>
        </p:txBody>
      </p:sp>
      <p:sp>
        <p:nvSpPr>
          <p:cNvPr id="4813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863D3-38C3-47EB-9B36-71BDDCF12BCB}" type="slidenum">
              <a:rPr lang="zh-CN" altLang="en-GB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53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31C2F8F-563E-4F97-9D6E-F706DD451894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62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53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05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AFD42484-A23C-450D-B7D2-CB365A14A184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53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3076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B62DD689-27C2-48C2-A46A-033FDC9ADC1C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53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1026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4100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1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2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r"/>
            <a:fld id="{88BFABF3-076F-42C1-8CBC-0AE30A629709}" type="slidenum">
              <a:rPr lang="zh-CN" altLang="en-US" sz="1400">
                <a:latin typeface="Arial" pitchFamily="34" charset="0"/>
                <a:ea typeface="宋体" pitchFamily="2" charset="-122"/>
              </a:rPr>
              <a:pPr lvl="0" algn="r"/>
              <a:t>‹#›</a:t>
            </a:fld>
            <a:endParaRPr lang="zh-CN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image.baidu.com/i?ct=503316480&amp;z=0&amp;tn=baiduimagedetail&amp;word=%C3%A2%B9%FB&amp;in=28695&amp;cl=2&amp;cm=1&amp;sc=0&amp;lm=-1&amp;pn=3&amp;rn=1&amp;di=1585829928&amp;ln=2000" TargetMode="External"/><Relationship Id="rId7" Type="http://schemas.openxmlformats.org/officeDocument/2006/relationships/hyperlink" Target="http://image.baidu.com/i?ct=503316480&amp;z=553538451&amp;tn=baiduimagedetail&amp;word=tomato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image.baidu.com/i?ct=503316480&amp;z=34885202&amp;tn=baiduimagedetail&amp;word=&#27700;&#26524;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hyperlink" Target="http://image.baidu.com/i?ct=503316480&amp;z=97616900&amp;tn=baiduimagedetail&amp;word=potato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3073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lvl="0">
              <a:buClrTx/>
              <a:buFontTx/>
            </a:pPr>
            <a:r>
              <a:rPr lang="en-US" altLang="zh-CN" dirty="0" smtClean="0"/>
              <a:t>7A  U5---U6 Revision</a:t>
            </a:r>
            <a:endParaRPr lang="en-US" altLang="zh-CN" dirty="0"/>
          </a:p>
        </p:txBody>
      </p:sp>
      <p:sp>
        <p:nvSpPr>
          <p:cNvPr id="5122" name="副标题 3074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ctr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>
              <a:buClrTx/>
              <a:buFontTx/>
              <a:buNone/>
            </a:pP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>
          <a:xfrm>
            <a:off x="-285784" y="214290"/>
            <a:ext cx="10287072" cy="142876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3600" dirty="0"/>
              <a:t>All my family get together and have a big 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dinner</a:t>
            </a:r>
            <a:r>
              <a:rPr lang="en-US" altLang="zh-CN" sz="3600" dirty="0"/>
              <a:t>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2800" dirty="0"/>
              <a:t>我所有的家人聚在一起吃大餐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24863" cy="4525963"/>
          </a:xfr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buClrTx/>
              <a:buFontTx/>
            </a:pPr>
            <a:r>
              <a:rPr lang="en-US" altLang="zh-CN" b="1"/>
              <a:t>family:</a:t>
            </a:r>
          </a:p>
          <a:p>
            <a:pPr marL="342900" marR="0" lvl="0" indent="-342900" rtl="0">
              <a:buClrTx/>
              <a:buFontTx/>
            </a:pPr>
            <a:r>
              <a:rPr lang="zh-CN" altLang="en-US" b="1">
                <a:solidFill>
                  <a:srgbClr val="FF0000"/>
                </a:solidFill>
              </a:rPr>
              <a:t>家人：集体名词，复数，谓语动词用复数。</a:t>
            </a:r>
          </a:p>
          <a:p>
            <a:pPr marL="342900" marR="0" lvl="0" indent="-342900" rtl="0">
              <a:buClrTx/>
              <a:buFontTx/>
            </a:pPr>
            <a:r>
              <a:rPr lang="zh-CN" altLang="en-US" b="1">
                <a:solidFill>
                  <a:srgbClr val="FF0000"/>
                </a:solidFill>
              </a:rPr>
              <a:t>家庭：可数名词。</a:t>
            </a:r>
            <a:endParaRPr lang="zh-CN" altLang="en-US" b="1"/>
          </a:p>
          <a:p>
            <a:pPr marL="342900" marR="0" lvl="0" indent="-342900" rtl="0">
              <a:buClrTx/>
              <a:buFontTx/>
            </a:pPr>
            <a:r>
              <a:rPr lang="en-US" altLang="zh-CN" b="1"/>
              <a:t>eg</a:t>
            </a:r>
            <a:r>
              <a:rPr lang="zh-CN" altLang="en-US" b="1"/>
              <a:t>：格林一家人正在吃中饭。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b="1"/>
              <a:t>The Green family</a:t>
            </a:r>
            <a:r>
              <a:rPr lang="en-US" altLang="zh-CN" b="1" u="sng"/>
              <a:t> are</a:t>
            </a:r>
            <a:r>
              <a:rPr lang="en-US" altLang="zh-CN" b="1"/>
              <a:t> having(have)lunch now.</a:t>
            </a:r>
          </a:p>
          <a:p>
            <a:pPr marL="342900" marR="0" lvl="0" indent="-342900" rtl="0">
              <a:buClrTx/>
              <a:buFontTx/>
            </a:pPr>
            <a:r>
              <a:rPr lang="zh-CN" altLang="en-US" b="1"/>
              <a:t>他和他的家人住在北京。</a:t>
            </a:r>
          </a:p>
          <a:p>
            <a:pPr marL="342900" marR="0" lvl="0" indent="-342900" rtl="0">
              <a:buClrTx/>
              <a:buFontTx/>
            </a:pPr>
            <a:r>
              <a:rPr lang="en-US" altLang="zh-CN" b="1"/>
              <a:t>He with his family lives(live) in Beijing.</a:t>
            </a:r>
          </a:p>
          <a:p>
            <a:pPr marL="342900" marR="0" lvl="0" indent="-342900" rtl="0">
              <a:buClrTx/>
              <a:buFontTx/>
            </a:pPr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>
          <a:xfrm>
            <a:off x="214282" y="214290"/>
            <a:ext cx="8929718" cy="150019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3600"/>
              <a:t>Thank you for telling me about </a:t>
            </a:r>
            <a:br>
              <a:rPr lang="en-US" altLang="zh-CN" sz="3600"/>
            </a:br>
            <a:r>
              <a:rPr lang="en-US" altLang="zh-CN" sz="3600"/>
              <a:t>the Mid-Autumn Festival</a:t>
            </a:r>
            <a:r>
              <a:rPr lang="en-US" altLang="zh-CN"/>
              <a:t/>
            </a:r>
            <a:br>
              <a:rPr lang="en-US" altLang="zh-CN"/>
            </a:br>
            <a:r>
              <a:rPr lang="zh-CN" altLang="en-US" sz="2800"/>
              <a:t>谢谢你告诉我关于中秋节的事情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142844" y="2071678"/>
            <a:ext cx="9001156" cy="4143380"/>
          </a:xfr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buClrTx/>
              <a:buFontTx/>
            </a:pPr>
            <a:r>
              <a:rPr lang="en-US" altLang="zh-CN" b="1" dirty="0"/>
              <a:t>Thank you for =Thanks for +v-</a:t>
            </a:r>
            <a:r>
              <a:rPr lang="en-US" altLang="zh-CN" b="1" dirty="0" err="1"/>
              <a:t>ing</a:t>
            </a:r>
            <a:endParaRPr lang="en-US" altLang="zh-CN" b="1" dirty="0"/>
          </a:p>
          <a:p>
            <a:pPr marL="342900" marR="0" lvl="0" indent="-342900" rtl="0">
              <a:buClrTx/>
              <a:buFontTx/>
            </a:pPr>
            <a:r>
              <a:rPr lang="zh-CN" altLang="en-US" b="1" dirty="0"/>
              <a:t>感谢你们的到来。</a:t>
            </a:r>
          </a:p>
          <a:p>
            <a:pPr marL="342900" marR="0" lvl="0" indent="-342900" rtl="0">
              <a:buClrTx/>
              <a:buFontTx/>
            </a:pPr>
            <a:r>
              <a:rPr lang="en-US" altLang="zh-CN" b="1" dirty="0"/>
              <a:t>Thanks for coming= Thank you for your coming.</a:t>
            </a:r>
          </a:p>
          <a:p>
            <a:pPr marL="0" marR="0" lvl="0" indent="0" rtl="0">
              <a:buClrTx/>
              <a:buFontTx/>
              <a:buNone/>
            </a:pPr>
            <a:r>
              <a:rPr lang="zh-CN" altLang="en-US" b="1" u="sng" dirty="0"/>
              <a:t>在</a:t>
            </a:r>
            <a:r>
              <a:rPr lang="en-US" altLang="zh-CN" b="1" dirty="0"/>
              <a:t>10</a:t>
            </a:r>
            <a:r>
              <a:rPr lang="zh-CN" altLang="en-US" b="1" dirty="0"/>
              <a:t>月</a:t>
            </a:r>
            <a:r>
              <a:rPr lang="en-US" altLang="zh-CN" b="1" dirty="0"/>
              <a:t>31</a:t>
            </a:r>
            <a:r>
              <a:rPr lang="zh-CN" altLang="en-US" b="1" dirty="0"/>
              <a:t>号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b="1" u="sng" dirty="0"/>
              <a:t>on</a:t>
            </a:r>
            <a:r>
              <a:rPr lang="en-US" altLang="zh-CN" b="1" dirty="0"/>
              <a:t> October 31.</a:t>
            </a:r>
          </a:p>
          <a:p>
            <a:pPr marL="0" marR="0" lvl="0" indent="0" rtl="0">
              <a:buClrTx/>
              <a:buFontTx/>
              <a:buNone/>
            </a:pPr>
            <a:r>
              <a:rPr lang="zh-CN" altLang="en-US" b="1" u="sng" dirty="0">
                <a:solidFill>
                  <a:srgbClr val="FF0000"/>
                </a:solidFill>
              </a:rPr>
              <a:t>今天日期是什么？</a:t>
            </a:r>
            <a:r>
              <a:rPr lang="en-US" altLang="zh-CN" b="1" u="sng" dirty="0">
                <a:solidFill>
                  <a:srgbClr val="FF0000"/>
                </a:solidFill>
              </a:rPr>
              <a:t>What date</a:t>
            </a:r>
            <a:r>
              <a:rPr lang="en-US" altLang="zh-CN" b="1" dirty="0">
                <a:solidFill>
                  <a:srgbClr val="FF0000"/>
                </a:solidFill>
              </a:rPr>
              <a:t> is it today?</a:t>
            </a:r>
          </a:p>
          <a:p>
            <a:pPr marL="0" marR="0" lvl="0" indent="0" rtl="0">
              <a:buClrTx/>
              <a:buFontTx/>
              <a:buNone/>
            </a:pPr>
            <a:r>
              <a:rPr lang="zh-CN" altLang="en-US" b="1" u="sng" dirty="0">
                <a:solidFill>
                  <a:srgbClr val="FF0000"/>
                </a:solidFill>
              </a:rPr>
              <a:t>是</a:t>
            </a:r>
            <a:r>
              <a:rPr lang="en-US" altLang="zh-CN" b="1" u="sng" dirty="0">
                <a:solidFill>
                  <a:srgbClr val="FF0000"/>
                </a:solidFill>
              </a:rPr>
              <a:t>10</a:t>
            </a:r>
            <a:r>
              <a:rPr lang="zh-CN" altLang="en-US" b="1" u="sng" dirty="0">
                <a:solidFill>
                  <a:srgbClr val="FF0000"/>
                </a:solidFill>
              </a:rPr>
              <a:t>月</a:t>
            </a:r>
            <a:r>
              <a:rPr lang="en-US" altLang="zh-CN" b="1" u="sng" dirty="0">
                <a:solidFill>
                  <a:srgbClr val="FF0000"/>
                </a:solidFill>
              </a:rPr>
              <a:t>31</a:t>
            </a:r>
            <a:r>
              <a:rPr lang="zh-CN" altLang="en-US" b="1" u="sng" dirty="0">
                <a:solidFill>
                  <a:srgbClr val="FF0000"/>
                </a:solidFill>
              </a:rPr>
              <a:t>号。</a:t>
            </a:r>
            <a:r>
              <a:rPr lang="en-US" altLang="zh-CN" b="1" u="sng" dirty="0">
                <a:solidFill>
                  <a:srgbClr val="FF0000"/>
                </a:solidFill>
              </a:rPr>
              <a:t>It's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sym typeface="宋体" pitchFamily="2" charset="-122"/>
              </a:rPr>
              <a:t>October 31.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9499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3200" b="1"/>
              <a:t>give sb sth=give sth to sb </a:t>
            </a:r>
            <a:r>
              <a:rPr lang="zh-CN" altLang="en-US" sz="3200" b="1"/>
              <a:t>给某人某物</a:t>
            </a:r>
            <a:r>
              <a:rPr lang="en-US" altLang="zh-CN" sz="3200" b="1"/>
              <a:t/>
            </a:r>
            <a:br>
              <a:rPr lang="en-US" altLang="zh-CN" sz="3200" b="1"/>
            </a:br>
            <a:r>
              <a:rPr lang="en-US" altLang="zh-CN" sz="3200" b="1"/>
              <a:t>buy sb sth= buy sth for sb</a:t>
            </a:r>
            <a:r>
              <a:rPr lang="zh-CN" altLang="en-US" sz="3200" b="1"/>
              <a:t>为某人买某物</a:t>
            </a:r>
            <a:r>
              <a:rPr lang="en-US" altLang="zh-CN" sz="3200" b="1"/>
              <a:t/>
            </a:r>
            <a:br>
              <a:rPr lang="en-US" altLang="zh-CN" sz="3200" b="1"/>
            </a:br>
            <a:r>
              <a:rPr lang="en-US" altLang="zh-CN" sz="3200" b="1"/>
              <a:t>borrow sb sth = borrow sth from sb</a:t>
            </a:r>
            <a:r>
              <a:rPr lang="zh-CN" altLang="en-US" sz="3200" b="1"/>
              <a:t>从某人处借某物</a:t>
            </a:r>
            <a:r>
              <a:rPr lang="en-US" altLang="zh-CN" sz="3200" b="1"/>
              <a:t/>
            </a:r>
            <a:br>
              <a:rPr lang="en-US" altLang="zh-CN" sz="3200" b="1"/>
            </a:br>
            <a:r>
              <a:rPr lang="en-US" altLang="zh-CN" sz="3200" b="1"/>
              <a:t>lend sb sth= lend sth to sb</a:t>
            </a:r>
            <a:r>
              <a:rPr lang="zh-CN" altLang="en-US" sz="3200" b="1"/>
              <a:t>借给某人某物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/>
          <p:nvPr/>
        </p:nvSpPr>
        <p:spPr>
          <a:xfrm>
            <a:off x="714375" y="2571750"/>
            <a:ext cx="33432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latin typeface="Arial" pitchFamily="34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008000"/>
                </a:solidFill>
                <a:latin typeface="Arial" pitchFamily="34" charset="0"/>
                <a:ea typeface="黑体" panose="02010609060101010101" pitchFamily="2" charset="-122"/>
              </a:rPr>
              <a:t>have (a lot of ) fun</a:t>
            </a:r>
            <a:endParaRPr lang="zh-CN" altLang="en-US" sz="2800" b="1">
              <a:solidFill>
                <a:srgbClr val="008000"/>
              </a:solidFill>
              <a:latin typeface="Arial" pitchFamily="34" charset="0"/>
              <a:ea typeface="黑体" panose="02010609060101010101" pitchFamily="2" charset="-122"/>
            </a:endParaRPr>
          </a:p>
        </p:txBody>
      </p:sp>
      <p:sp>
        <p:nvSpPr>
          <p:cNvPr id="18434" name="TextBox 2"/>
          <p:cNvSpPr/>
          <p:nvPr/>
        </p:nvSpPr>
        <p:spPr>
          <a:xfrm>
            <a:off x="733425" y="2976562"/>
            <a:ext cx="3186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latin typeface="Arial" pitchFamily="34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008000"/>
                </a:solidFill>
                <a:latin typeface="Arial" pitchFamily="34" charset="0"/>
                <a:ea typeface="黑体" panose="02010609060101010101" pitchFamily="2" charset="-122"/>
              </a:rPr>
              <a:t>have a good time</a:t>
            </a:r>
            <a:endParaRPr lang="zh-CN" altLang="en-US" sz="2800" b="1">
              <a:solidFill>
                <a:srgbClr val="008000"/>
              </a:solidFill>
              <a:latin typeface="Arial" pitchFamily="34" charset="0"/>
              <a:ea typeface="黑体" panose="02010609060101010101" pitchFamily="2" charset="-122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7250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444500" lvl="0" indent="-444500"/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Children have lots of fun on that day.      </a:t>
            </a:r>
          </a:p>
          <a:p>
            <a:pPr marL="444500" lvl="0" indent="-444500"/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         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孩子们在那天很快乐。</a:t>
            </a:r>
          </a:p>
          <a:p>
            <a:pPr marL="444500" lvl="0" indent="-444500"/>
            <a:r>
              <a:rPr lang="en-US" altLang="zh-CN" sz="2800" b="1">
                <a:solidFill>
                  <a:srgbClr val="0000CC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have lots of fun=have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a good time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玩得开心</a:t>
            </a:r>
            <a:endParaRPr lang="zh-CN" altLang="en-US" sz="2800" b="1">
              <a:solidFill>
                <a:srgbClr val="FF0000"/>
              </a:solidFill>
              <a:latin typeface="Arial" pitchFamily="34" charset="0"/>
              <a:ea typeface="黑体" panose="02010609060101010101" pitchFamily="2" charset="-122"/>
            </a:endParaRPr>
          </a:p>
          <a:p>
            <a:pPr marL="444500" lvl="0" indent="-444500"/>
            <a:endParaRPr lang="en-US" altLang="zh-CN" sz="2800" b="1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  <a:ea typeface="黑体" panose="02010609060101010101" pitchFamily="2" charset="-122"/>
            </a:endParaRPr>
          </a:p>
        </p:txBody>
      </p:sp>
      <p:sp>
        <p:nvSpPr>
          <p:cNvPr id="18436" name="右大括号 4"/>
          <p:cNvSpPr/>
          <p:nvPr/>
        </p:nvSpPr>
        <p:spPr>
          <a:xfrm>
            <a:off x="3938588" y="2643188"/>
            <a:ext cx="204788" cy="739775"/>
          </a:xfrm>
          <a:prstGeom prst="rightBrace">
            <a:avLst>
              <a:gd name="adj1" fmla="val 72700"/>
              <a:gd name="adj2" fmla="val 50000"/>
            </a:avLst>
          </a:prstGeom>
          <a:noFill/>
          <a:ln w="31750">
            <a:solidFill>
              <a:srgbClr val="262626"/>
            </a:solidFill>
            <a:round/>
          </a:ln>
        </p:spPr>
        <p:txBody>
          <a:bodyPr wrap="none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2800">
              <a:latin typeface="Arial" pitchFamily="34" charset="0"/>
              <a:ea typeface="黑体" panose="02010609060101010101" pitchFamily="2" charset="-122"/>
            </a:endParaRPr>
          </a:p>
        </p:txBody>
      </p:sp>
      <p:sp>
        <p:nvSpPr>
          <p:cNvPr id="18437" name="TextBox 5"/>
          <p:cNvSpPr/>
          <p:nvPr/>
        </p:nvSpPr>
        <p:spPr>
          <a:xfrm>
            <a:off x="4143375" y="2714625"/>
            <a:ext cx="4500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+ doing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做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很开心</a:t>
            </a:r>
          </a:p>
        </p:txBody>
      </p:sp>
      <p:sp>
        <p:nvSpPr>
          <p:cNvPr id="18438" name="Text Box 7"/>
          <p:cNvSpPr/>
          <p:nvPr/>
        </p:nvSpPr>
        <p:spPr>
          <a:xfrm>
            <a:off x="857250" y="3929062"/>
            <a:ext cx="7170738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We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 good  time 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fly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kites in the park.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=We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 lots  of 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fun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fly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kites in the park.</a:t>
            </a:r>
          </a:p>
        </p:txBody>
      </p:sp>
      <p:sp>
        <p:nvSpPr>
          <p:cNvPr id="18439" name="Rectangle 14"/>
          <p:cNvSpPr/>
          <p:nvPr/>
        </p:nvSpPr>
        <p:spPr>
          <a:xfrm>
            <a:off x="500062" y="3429000"/>
            <a:ext cx="731520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楷体_GB2312" pitchFamily="49" charset="-122"/>
              </a:rPr>
              <a:t>如：我们在公园里放风筝玩的很开心。</a:t>
            </a:r>
          </a:p>
        </p:txBody>
      </p:sp>
      <p:sp>
        <p:nvSpPr>
          <p:cNvPr id="18440" name="Rectangle 15"/>
          <p:cNvSpPr/>
          <p:nvPr/>
        </p:nvSpPr>
        <p:spPr>
          <a:xfrm>
            <a:off x="500062" y="4903788"/>
            <a:ext cx="8358188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又：米莉做南瓜灯玩的很开心。</a:t>
            </a:r>
          </a:p>
          <a:p>
            <a:pPr lvl="0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Millie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has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 a lot of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fun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mak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ing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pumpkin lanterns.</a:t>
            </a:r>
            <a:endParaRPr lang="zh-CN" altLang="en-US" sz="2800" b="1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8441" name="矩形 15"/>
          <p:cNvSpPr/>
          <p:nvPr/>
        </p:nvSpPr>
        <p:spPr>
          <a:xfrm>
            <a:off x="642938" y="2071688"/>
            <a:ext cx="80010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2800" b="1">
              <a:solidFill>
                <a:srgbClr val="FF0000"/>
              </a:solidFill>
              <a:latin typeface="Arial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>
            <a:spLocks noChangeArrowheads="1"/>
          </p:cNvSpPr>
          <p:nvPr/>
        </p:nvSpPr>
        <p:spPr bwMode="auto">
          <a:xfrm>
            <a:off x="366713" y="1017588"/>
            <a:ext cx="8491538" cy="1252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444500" lvl="0" indent="-444500">
              <a:lnSpc>
                <a:spcPct val="90000"/>
              </a:lnSpc>
            </a:pP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 We also make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pumpkin lanterns</a:t>
            </a: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.                       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我们也做南瓜灯。</a:t>
            </a:r>
            <a:endParaRPr lang="en-US" altLang="zh-CN" sz="2800" b="1">
              <a:effectLst>
                <a:outerShdw blurRad="38100" dist="38100" dir="2700000" algn="tl">
                  <a:schemeClr val="bg2"/>
                </a:outerShdw>
              </a:effectLst>
              <a:latin typeface="Arial" pitchFamily="34" charset="0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</a:pPr>
            <a:r>
              <a:rPr lang="en-US" altLang="zh-CN" sz="2800" b="1">
                <a:solidFill>
                  <a:srgbClr val="0000CC"/>
                </a:solidFill>
                <a:latin typeface="Comic Sans MS" pitchFamily="66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pumpkin lanterns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南瓜灯</a:t>
            </a:r>
            <a:endParaRPr lang="en-US" altLang="zh-CN" sz="2800" b="1">
              <a:solidFill>
                <a:srgbClr val="FF0000"/>
              </a:solidFill>
              <a:latin typeface="Arial" pitchFamily="34" charset="0"/>
              <a:ea typeface="黑体" panose="02010609060101010101" pitchFamily="2" charset="-122"/>
            </a:endParaRPr>
          </a:p>
        </p:txBody>
      </p:sp>
      <p:sp>
        <p:nvSpPr>
          <p:cNvPr id="19458" name="Text Box 5"/>
          <p:cNvSpPr/>
          <p:nvPr/>
        </p:nvSpPr>
        <p:spPr>
          <a:xfrm>
            <a:off x="571500" y="2441575"/>
            <a:ext cx="8001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ea typeface="宋体" pitchFamily="2" charset="-122"/>
              </a:rPr>
              <a:t>注意名词短语的复数</a:t>
            </a: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——</a:t>
            </a: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ea typeface="宋体" pitchFamily="2" charset="-122"/>
              </a:rPr>
              <a:t>一般情况下把第二个名词变为复数： </a:t>
            </a:r>
          </a:p>
        </p:txBody>
      </p:sp>
      <p:sp>
        <p:nvSpPr>
          <p:cNvPr id="19459" name="Text Box 7"/>
          <p:cNvSpPr/>
          <p:nvPr/>
        </p:nvSpPr>
        <p:spPr>
          <a:xfrm>
            <a:off x="1285875" y="3405188"/>
            <a:ext cx="22479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football</a:t>
            </a:r>
            <a:r>
              <a:rPr lang="en-US" altLang="zh-CN" sz="2800" b="1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field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9460" name="Text Box 8"/>
          <p:cNvSpPr/>
          <p:nvPr/>
        </p:nvSpPr>
        <p:spPr>
          <a:xfrm>
            <a:off x="4572000" y="3405188"/>
            <a:ext cx="18256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apple tree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9461" name="Text Box 11"/>
          <p:cNvSpPr/>
          <p:nvPr/>
        </p:nvSpPr>
        <p:spPr>
          <a:xfrm>
            <a:off x="1285875" y="5119688"/>
            <a:ext cx="26225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wom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r>
              <a:rPr lang="en-US" altLang="zh-CN" sz="2800" b="1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teacher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9462" name="Text Box 12"/>
          <p:cNvSpPr/>
          <p:nvPr/>
        </p:nvSpPr>
        <p:spPr>
          <a:xfrm>
            <a:off x="4572000" y="5119688"/>
            <a:ext cx="21875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m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r>
              <a:rPr lang="en-US" altLang="zh-CN" sz="2800" b="1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teacher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9463" name="Text Box 13"/>
          <p:cNvSpPr/>
          <p:nvPr/>
        </p:nvSpPr>
        <p:spPr>
          <a:xfrm>
            <a:off x="785812" y="4530725"/>
            <a:ext cx="80724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如果由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man/woman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构成短语，则采取双复数形式：</a:t>
            </a:r>
          </a:p>
        </p:txBody>
      </p:sp>
      <p:sp>
        <p:nvSpPr>
          <p:cNvPr id="19464" name="Text Box 8"/>
          <p:cNvSpPr/>
          <p:nvPr/>
        </p:nvSpPr>
        <p:spPr>
          <a:xfrm>
            <a:off x="1300162" y="3976688"/>
            <a:ext cx="20891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boy student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9465" name="Text Box 8"/>
          <p:cNvSpPr/>
          <p:nvPr/>
        </p:nvSpPr>
        <p:spPr>
          <a:xfrm>
            <a:off x="4586288" y="3975100"/>
            <a:ext cx="1873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girl friend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285750" y="1000125"/>
            <a:ext cx="8562975" cy="865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55600" lvl="0" indent="-355600">
              <a:lnSpc>
                <a:spcPct val="90000"/>
              </a:lnSpc>
            </a:pP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 We make lanterns out of orange.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我们用                 橘子做灯笼。</a:t>
            </a: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     </a:t>
            </a:r>
          </a:p>
        </p:txBody>
      </p:sp>
      <p:sp>
        <p:nvSpPr>
          <p:cNvPr id="20482" name="Text Box 5"/>
          <p:cNvSpPr/>
          <p:nvPr/>
        </p:nvSpPr>
        <p:spPr>
          <a:xfrm>
            <a:off x="714375" y="2000250"/>
            <a:ext cx="8072438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make lanterns out of pumpkins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用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制成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…… (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可以看出原材料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) </a:t>
            </a:r>
          </a:p>
        </p:txBody>
      </p:sp>
      <p:sp>
        <p:nvSpPr>
          <p:cNvPr id="20483" name="Text Box 9"/>
          <p:cNvSpPr/>
          <p:nvPr/>
        </p:nvSpPr>
        <p:spPr>
          <a:xfrm>
            <a:off x="642938" y="4119562"/>
            <a:ext cx="82010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make… from…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用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制成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 (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看不出材料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)</a:t>
            </a:r>
          </a:p>
        </p:txBody>
      </p:sp>
      <p:sp>
        <p:nvSpPr>
          <p:cNvPr id="20484" name="Text Box 11"/>
          <p:cNvSpPr/>
          <p:nvPr/>
        </p:nvSpPr>
        <p:spPr>
          <a:xfrm>
            <a:off x="642938" y="3143250"/>
            <a:ext cx="8358188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We make  a desk out of the wood.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我们用木材做桌子。</a:t>
            </a:r>
            <a:r>
              <a:rPr lang="en-US" altLang="zh-CN" sz="2800">
                <a:solidFill>
                  <a:srgbClr val="0000FF"/>
                </a:solidFill>
                <a:latin typeface="Arial" pitchFamily="34" charset="0"/>
              </a:rPr>
              <a:t> </a:t>
            </a:r>
          </a:p>
          <a:p>
            <a:pPr lvl="0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We make bottles out of glass.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我们用玻璃做瓶子。</a:t>
            </a:r>
            <a:endParaRPr lang="en-US" altLang="zh-CN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485" name="Text Box 12"/>
          <p:cNvSpPr/>
          <p:nvPr/>
        </p:nvSpPr>
        <p:spPr>
          <a:xfrm>
            <a:off x="642938" y="4762500"/>
            <a:ext cx="7929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We make paper from wood. 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我们用木材造纸。</a:t>
            </a:r>
            <a:endParaRPr lang="en-US" altLang="zh-CN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381000" y="1028700"/>
            <a:ext cx="8763000" cy="952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444500" lvl="0" indent="-444500"/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 i="1" u="sng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If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they do not give us a treat, we </a:t>
            </a:r>
            <a:r>
              <a:rPr lang="zh-CN" altLang="en-US" sz="2800" b="1" i="1" u="sng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play a                trick on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them.   如果他们不招待，我们就玩恶作剧。 </a:t>
            </a:r>
          </a:p>
        </p:txBody>
      </p:sp>
      <p:sp>
        <p:nvSpPr>
          <p:cNvPr id="21506" name="Text Box 3"/>
          <p:cNvSpPr/>
          <p:nvPr/>
        </p:nvSpPr>
        <p:spPr>
          <a:xfrm>
            <a:off x="785812" y="2190750"/>
            <a:ext cx="81534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play a trick on sb. 捉弄某人</a:t>
            </a:r>
          </a:p>
        </p:txBody>
      </p:sp>
      <p:sp>
        <p:nvSpPr>
          <p:cNvPr id="21507" name="Text Box 4"/>
          <p:cNvSpPr/>
          <p:nvPr/>
        </p:nvSpPr>
        <p:spPr>
          <a:xfrm>
            <a:off x="785812" y="2643188"/>
            <a:ext cx="7500938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Simon often </a:t>
            </a:r>
            <a:r>
              <a:rPr lang="en-US" altLang="zh-CN" sz="2800" b="1" u="sng">
                <a:solidFill>
                  <a:srgbClr val="FF0000"/>
                </a:solidFill>
                <a:latin typeface="Times New Roman" pitchFamily="18" charset="0"/>
              </a:rPr>
              <a:t>plays a trick on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his classmates </a:t>
            </a:r>
            <a:r>
              <a:rPr lang="en-US" altLang="zh-CN" sz="2800" b="1" u="sng">
                <a:solidFill>
                  <a:srgbClr val="0000FF"/>
                </a:solidFill>
                <a:latin typeface="Times New Roman" pitchFamily="18" charset="0"/>
              </a:rPr>
              <a:t>on April fool’s day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.</a:t>
            </a:r>
          </a:p>
        </p:txBody>
      </p:sp>
      <p:sp>
        <p:nvSpPr>
          <p:cNvPr id="21508" name="Text Box 5"/>
          <p:cNvSpPr/>
          <p:nvPr/>
        </p:nvSpPr>
        <p:spPr>
          <a:xfrm>
            <a:off x="857250" y="3500438"/>
            <a:ext cx="43322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if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从句：引导条件状语从句</a:t>
            </a:r>
          </a:p>
        </p:txBody>
      </p:sp>
      <p:sp>
        <p:nvSpPr>
          <p:cNvPr id="21509" name="Text Box 7"/>
          <p:cNvSpPr/>
          <p:nvPr/>
        </p:nvSpPr>
        <p:spPr>
          <a:xfrm>
            <a:off x="2143125" y="4000500"/>
            <a:ext cx="5334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句式：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If +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从句，主句。</a:t>
            </a: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    或：主句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+ if +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从句。</a:t>
            </a:r>
          </a:p>
        </p:txBody>
      </p:sp>
      <p:sp>
        <p:nvSpPr>
          <p:cNvPr id="21510" name="Text Box 8"/>
          <p:cNvSpPr/>
          <p:nvPr/>
        </p:nvSpPr>
        <p:spPr>
          <a:xfrm>
            <a:off x="1000125" y="4822825"/>
            <a:ext cx="6500812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If I am happy,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I do my homework fast.</a:t>
            </a:r>
          </a:p>
        </p:txBody>
      </p:sp>
      <p:sp>
        <p:nvSpPr>
          <p:cNvPr id="21511" name="Text Box 8"/>
          <p:cNvSpPr/>
          <p:nvPr/>
        </p:nvSpPr>
        <p:spPr>
          <a:xfrm>
            <a:off x="785812" y="5240338"/>
            <a:ext cx="66436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00000"/>
                </a:solidFill>
                <a:latin typeface="Comic Sans MS" pitchFamily="66" charset="0"/>
              </a:rPr>
              <a:t>=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I do my homework fast 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if I am happy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内容占位符 2"/>
          <p:cNvSpPr>
            <a:spLocks noGrp="1"/>
          </p:cNvSpPr>
          <p:nvPr>
            <p:ph idx="4294967295"/>
          </p:nvPr>
        </p:nvSpPr>
        <p:spPr>
          <a:xfrm>
            <a:off x="57150" y="50800"/>
            <a:ext cx="8921750" cy="66484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sz="2400"/>
              <a:t>1</a:t>
            </a:r>
            <a:r>
              <a:rPr lang="zh-CN" altLang="en-US" sz="2400"/>
              <a:t>.(</a:t>
            </a:r>
            <a:r>
              <a:rPr lang="en-US" altLang="zh-CN" sz="2400">
                <a:solidFill>
                  <a:srgbClr val="FF0000"/>
                </a:solidFill>
              </a:rPr>
              <a:t>A</a:t>
            </a:r>
            <a:r>
              <a:rPr lang="zh-CN" altLang="en-US" sz="2400"/>
              <a:t> )</a:t>
            </a:r>
            <a:r>
              <a:rPr lang="en-US" altLang="zh-CN" sz="2400"/>
              <a:t>------</a:t>
            </a:r>
            <a:r>
              <a:rPr lang="zh-CN" altLang="en-US" sz="2400"/>
              <a:t> Why  </a:t>
            </a:r>
            <a:r>
              <a:rPr lang="zh-CN" altLang="en-US" sz="2400" u="sng"/>
              <a:t>        </a:t>
            </a:r>
            <a:r>
              <a:rPr lang="zh-CN" altLang="en-US" sz="2400"/>
              <a:t>  Jim look happy today?</a:t>
            </a:r>
          </a:p>
          <a:p>
            <a:pPr marL="0" lvl="0" indent="0">
              <a:buNone/>
            </a:pPr>
            <a:r>
              <a:rPr lang="en-US" altLang="zh-CN" sz="2400"/>
              <a:t>       ------</a:t>
            </a:r>
            <a:r>
              <a:rPr lang="zh-CN" altLang="en-US" sz="2400"/>
              <a:t>He </a:t>
            </a:r>
            <a:r>
              <a:rPr lang="zh-CN" altLang="en-US" sz="2400" u="sng"/>
              <a:t>          </a:t>
            </a:r>
            <a:r>
              <a:rPr lang="zh-CN" altLang="en-US" sz="2400"/>
              <a:t> happy because he doesn't do well in Maths today.</a:t>
            </a:r>
          </a:p>
          <a:p>
            <a:pPr marL="0" lvl="0" indent="0">
              <a:buNone/>
            </a:pPr>
            <a:r>
              <a:rPr lang="zh-CN" altLang="en-US" sz="2400"/>
              <a:t>    A. doesn't; isn't   B. isn't; doesn't   C. doesn't; doesn't   D. isn't; isn't</a:t>
            </a:r>
          </a:p>
          <a:p>
            <a:pPr marL="0" lvl="0" indent="0">
              <a:buNone/>
            </a:pPr>
            <a:r>
              <a:rPr lang="en-US" altLang="zh-CN" sz="2400"/>
              <a:t>2</a:t>
            </a:r>
            <a:r>
              <a:rPr lang="zh-CN" altLang="en-US" sz="2400"/>
              <a:t>.(</a:t>
            </a:r>
            <a:r>
              <a:rPr lang="zh-CN" altLang="en-US" sz="2400">
                <a:solidFill>
                  <a:srgbClr val="FF0000"/>
                </a:solidFill>
              </a:rPr>
              <a:t>  </a:t>
            </a:r>
            <a:r>
              <a:rPr lang="en-US" altLang="zh-CN" sz="2400">
                <a:solidFill>
                  <a:srgbClr val="FF0000"/>
                </a:solidFill>
              </a:rPr>
              <a:t>D</a:t>
            </a:r>
            <a:r>
              <a:rPr lang="zh-CN" altLang="en-US" sz="2400"/>
              <a:t> )The children are talking </a:t>
            </a:r>
            <a:r>
              <a:rPr lang="zh-CN" altLang="en-US" sz="2400" u="sng"/>
              <a:t>     </a:t>
            </a:r>
            <a:r>
              <a:rPr lang="zh-CN" altLang="en-US" sz="2400"/>
              <a:t> Father Christmas </a:t>
            </a:r>
            <a:r>
              <a:rPr lang="zh-CN" altLang="en-US" sz="2400" u="sng"/>
              <a:t>    </a:t>
            </a:r>
            <a:r>
              <a:rPr lang="zh-CN" altLang="en-US" sz="2400"/>
              <a:t> each other in class now</a:t>
            </a:r>
          </a:p>
          <a:p>
            <a:pPr marL="0" lvl="0" indent="0">
              <a:buNone/>
            </a:pPr>
            <a:r>
              <a:rPr lang="zh-CN" altLang="en-US" sz="2400"/>
              <a:t>    A. with; with   B. with; to   C. to; with .   D. about; to</a:t>
            </a:r>
          </a:p>
          <a:p>
            <a:pPr marL="0" lvl="0" indent="0">
              <a:buNone/>
            </a:pPr>
            <a:r>
              <a:rPr lang="zh-CN" altLang="en-US" sz="2400"/>
              <a:t>3.(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r>
              <a:rPr lang="en-US" altLang="zh-CN" sz="2400">
                <a:solidFill>
                  <a:srgbClr val="FF0000"/>
                </a:solidFill>
              </a:rPr>
              <a:t>A</a:t>
            </a:r>
            <a:r>
              <a:rPr lang="zh-CN" altLang="en-US" sz="2400">
                <a:solidFill>
                  <a:srgbClr val="FF0000"/>
                </a:solidFill>
              </a:rPr>
              <a:t> </a:t>
            </a:r>
            <a:r>
              <a:rPr lang="zh-CN" altLang="en-US" sz="2400"/>
              <a:t> ) Helen and her friends often </a:t>
            </a:r>
            <a:r>
              <a:rPr lang="zh-CN" altLang="en-US" sz="2400" u="sng"/>
              <a:t>         </a:t>
            </a:r>
            <a:r>
              <a:rPr lang="zh-CN" altLang="en-US" sz="2400"/>
              <a:t> what to wear on the phone.</a:t>
            </a:r>
          </a:p>
          <a:p>
            <a:pPr marL="0" lvl="0" indent="0">
              <a:buNone/>
            </a:pPr>
            <a:r>
              <a:rPr lang="zh-CN" altLang="en-US" sz="2400"/>
              <a:t>    A. talk about   B. think about   C. look for   D. find out</a:t>
            </a:r>
          </a:p>
          <a:p>
            <a:pPr marL="0" lvl="0" indent="0">
              <a:buNone/>
            </a:pPr>
            <a:r>
              <a:rPr lang="zh-CN" altLang="en-US" sz="2400"/>
              <a:t>4.(</a:t>
            </a:r>
            <a:r>
              <a:rPr lang="zh-CN" altLang="en-US" sz="2400">
                <a:solidFill>
                  <a:srgbClr val="FF0000"/>
                </a:solidFill>
              </a:rPr>
              <a:t>  </a:t>
            </a:r>
            <a:r>
              <a:rPr lang="en-US" altLang="zh-CN" sz="2400">
                <a:solidFill>
                  <a:srgbClr val="FF0000"/>
                </a:solidFill>
              </a:rPr>
              <a:t>A</a:t>
            </a:r>
            <a:r>
              <a:rPr lang="zh-CN" altLang="en-US" sz="2400"/>
              <a:t> )The students will go to Beiing   </a:t>
            </a:r>
            <a:r>
              <a:rPr lang="zh-CN" altLang="en-US" sz="2400" u="sng"/>
              <a:t>        </a:t>
            </a:r>
            <a:r>
              <a:rPr lang="zh-CN" altLang="en-US" sz="2400"/>
              <a:t>the morning  </a:t>
            </a:r>
            <a:r>
              <a:rPr lang="zh-CN" altLang="en-US" sz="2400" u="sng"/>
              <a:t>       </a:t>
            </a:r>
            <a:r>
              <a:rPr lang="zh-CN" altLang="en-US" sz="2400"/>
              <a:t>  May 25th. .</a:t>
            </a:r>
          </a:p>
          <a:p>
            <a:pPr marL="0" lvl="0" indent="0">
              <a:buNone/>
            </a:pPr>
            <a:r>
              <a:rPr lang="zh-CN" altLang="en-US" sz="2400"/>
              <a:t>   A. on; of    B. in; at    C. on; on   D. in; in   </a:t>
            </a:r>
          </a:p>
          <a:p>
            <a:pPr marL="0" lvl="0" indent="0">
              <a:buNone/>
            </a:pPr>
            <a:r>
              <a:rPr lang="zh-CN" altLang="en-US" sz="2400"/>
              <a:t>5.( </a:t>
            </a:r>
            <a:r>
              <a:rPr lang="en-US" altLang="zh-CN" sz="2400">
                <a:solidFill>
                  <a:srgbClr val="FF0000"/>
                </a:solidFill>
              </a:rPr>
              <a:t>A</a:t>
            </a:r>
            <a:r>
              <a:rPr lang="zh-CN" altLang="en-US" sz="2400"/>
              <a:t>  )Billy, can you help me  </a:t>
            </a:r>
            <a:r>
              <a:rPr lang="zh-CN" altLang="en-US" sz="2400" u="sng"/>
              <a:t>        </a:t>
            </a:r>
            <a:r>
              <a:rPr lang="zh-CN" altLang="en-US" sz="2400"/>
              <a:t> your little sister? I'm busy in the kitchen now.   A. dress  B. wear   C. put on   D. be in</a:t>
            </a:r>
          </a:p>
          <a:p>
            <a:pPr marL="0" lvl="0" indent="0">
              <a:buNone/>
            </a:pPr>
            <a:endParaRPr lang="zh-CN" altLang="en-US" sz="2400"/>
          </a:p>
        </p:txBody>
      </p:sp>
      <p:sp>
        <p:nvSpPr>
          <p:cNvPr id="22530" name="文本框 2"/>
          <p:cNvSpPr/>
          <p:nvPr/>
        </p:nvSpPr>
        <p:spPr>
          <a:xfrm>
            <a:off x="495300" y="2120900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文本框 3"/>
          <p:cNvSpPr/>
          <p:nvPr/>
        </p:nvSpPr>
        <p:spPr>
          <a:xfrm>
            <a:off x="495300" y="3371850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2" name="文本框 4"/>
          <p:cNvSpPr/>
          <p:nvPr/>
        </p:nvSpPr>
        <p:spPr>
          <a:xfrm>
            <a:off x="495300" y="467677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3" name="文本框 5"/>
          <p:cNvSpPr/>
          <p:nvPr/>
        </p:nvSpPr>
        <p:spPr>
          <a:xfrm>
            <a:off x="495300" y="5862638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4" name="文本框 2"/>
          <p:cNvSpPr/>
          <p:nvPr/>
        </p:nvSpPr>
        <p:spPr>
          <a:xfrm>
            <a:off x="381000" y="50800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1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 additive="base">
                                        <p:cTn id="27" dur="2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 additive="base">
                                        <p:cTn id="33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1" animBg="1"/>
      <p:bldP spid="22531" grpId="2" animBg="1"/>
      <p:bldP spid="22532" grpId="3" animBg="1"/>
      <p:bldP spid="22533" grpId="4" animBg="1"/>
      <p:bldP spid="225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457200" y="246063"/>
            <a:ext cx="8229600" cy="5880100"/>
          </a:xfrm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6.( </a:t>
            </a:r>
            <a:r>
              <a:rPr lang="en-US" altLang="zh-CN" sz="2400">
                <a:solidFill>
                  <a:srgbClr val="FF0000"/>
                </a:solidFill>
                <a:sym typeface="宋体" pitchFamily="2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</a:t>
            </a:r>
            <a:r>
              <a:rPr lang="zh-CN" altLang="en-US" sz="2400">
                <a:sym typeface="宋体" pitchFamily="2" charset="-122"/>
              </a:rPr>
              <a:t> )  </a:t>
            </a:r>
            <a:r>
              <a:rPr lang="zh-CN" altLang="en-US" sz="2400" u="sng">
                <a:sym typeface="宋体" pitchFamily="2" charset="-122"/>
              </a:rPr>
              <a:t>       </a:t>
            </a:r>
            <a:r>
              <a:rPr lang="zh-CN" altLang="en-US" sz="2400">
                <a:sym typeface="宋体" pitchFamily="2" charset="-122"/>
              </a:rPr>
              <a:t>I am late for school today,  </a:t>
            </a:r>
            <a:r>
              <a:rPr lang="zh-CN" altLang="en-US" sz="2400" u="sng">
                <a:sym typeface="宋体" pitchFamily="2" charset="-122"/>
              </a:rPr>
              <a:t>     </a:t>
            </a:r>
            <a:r>
              <a:rPr lang="zh-CN" altLang="en-US" sz="2400">
                <a:sym typeface="宋体" pitchFamily="2" charset="-122"/>
              </a:rPr>
              <a:t> the teacher is very angry.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    A. Because; so    B. So; because .   C. /; because   D. /; so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7.( </a:t>
            </a:r>
            <a:r>
              <a:rPr lang="en-US" altLang="zh-CN" sz="2400">
                <a:solidFill>
                  <a:srgbClr val="FF0000"/>
                </a:solidFill>
                <a:sym typeface="宋体" pitchFamily="2" charset="-122"/>
              </a:rPr>
              <a:t>C</a:t>
            </a:r>
            <a:r>
              <a:rPr lang="zh-CN" altLang="en-US" sz="2400">
                <a:sym typeface="宋体" pitchFamily="2" charset="-122"/>
              </a:rPr>
              <a:t>  )My family always </a:t>
            </a:r>
            <a:r>
              <a:rPr lang="zh-CN" altLang="en-US" sz="2400" u="sng">
                <a:sym typeface="宋体" pitchFamily="2" charset="-122"/>
              </a:rPr>
              <a:t>     </a:t>
            </a:r>
            <a:r>
              <a:rPr lang="zh-CN" altLang="en-US" sz="2400">
                <a:sym typeface="宋体" pitchFamily="2" charset="-122"/>
              </a:rPr>
              <a:t>  a party  </a:t>
            </a:r>
            <a:r>
              <a:rPr lang="zh-CN" altLang="en-US" sz="2400" u="sng">
                <a:sym typeface="宋体" pitchFamily="2" charset="-122"/>
              </a:rPr>
              <a:t>    </a:t>
            </a:r>
            <a:r>
              <a:rPr lang="zh-CN" altLang="en-US" sz="2400">
                <a:sym typeface="宋体" pitchFamily="2" charset="-122"/>
              </a:rPr>
              <a:t>  the evening of my birthday.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   A. has; in  B. have; in   C. have; on .   D. has; at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8.( </a:t>
            </a:r>
            <a:r>
              <a:rPr lang="en-US" altLang="zh-CN" sz="2400">
                <a:solidFill>
                  <a:srgbClr val="FF0000"/>
                </a:solidFill>
                <a:sym typeface="宋体" pitchFamily="2" charset="-122"/>
              </a:rPr>
              <a:t>C</a:t>
            </a:r>
            <a:r>
              <a:rPr lang="zh-CN" altLang="en-US" sz="2400">
                <a:sym typeface="宋体" pitchFamily="2" charset="-122"/>
              </a:rPr>
              <a:t>  )</a:t>
            </a:r>
            <a:r>
              <a:rPr lang="en-US" altLang="zh-CN" sz="2400">
                <a:sym typeface="宋体" pitchFamily="2" charset="-122"/>
              </a:rPr>
              <a:t>---</a:t>
            </a:r>
            <a:r>
              <a:rPr lang="zh-CN" altLang="en-US" sz="2400">
                <a:sym typeface="宋体" pitchFamily="2" charset="-122"/>
              </a:rPr>
              <a:t>Happy Halloween!   </a:t>
            </a:r>
            <a:r>
              <a:rPr lang="en-US" altLang="zh-CN" sz="2400" u="sng">
                <a:sym typeface="宋体" pitchFamily="2" charset="-122"/>
              </a:rPr>
              <a:t>-------</a:t>
            </a:r>
            <a:r>
              <a:rPr lang="zh-CN" altLang="en-US" sz="2400" u="sng">
                <a:sym typeface="宋体" pitchFamily="2" charset="-122"/>
              </a:rPr>
              <a:t>       .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   A. I'm very happy, too.     B. Thank you!     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   C. The same to you!     D. I'm very   glad to hear that.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9.( 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sym typeface="宋体" pitchFamily="2" charset="-122"/>
              </a:rPr>
              <a:t>D</a:t>
            </a:r>
            <a:r>
              <a:rPr lang="zh-CN" altLang="en-US" sz="2400">
                <a:sym typeface="宋体" pitchFamily="2" charset="-122"/>
              </a:rPr>
              <a:t> )I give my mother some flowers</a:t>
            </a:r>
            <a:r>
              <a:rPr lang="zh-CN" altLang="en-US" sz="2400" u="sng">
                <a:sym typeface="宋体" pitchFamily="2" charset="-122"/>
              </a:rPr>
              <a:t>       </a:t>
            </a:r>
            <a:r>
              <a:rPr lang="zh-CN" altLang="en-US" sz="2400">
                <a:sym typeface="宋体" pitchFamily="2" charset="-122"/>
              </a:rPr>
              <a:t> her birthday present. </a:t>
            </a:r>
            <a:endParaRPr lang="zh-CN" altLang="en-US" sz="2400"/>
          </a:p>
          <a:p>
            <a:pPr marL="0" marR="0" lvl="0" indent="0" rtl="0">
              <a:buClrTx/>
              <a:buFontTx/>
              <a:buNone/>
            </a:pPr>
            <a:r>
              <a:rPr lang="zh-CN" altLang="en-US" sz="2400">
                <a:sym typeface="宋体" pitchFamily="2" charset="-122"/>
              </a:rPr>
              <a:t>     A. to   </a:t>
            </a:r>
            <a:r>
              <a:rPr lang="en-US" altLang="zh-CN" sz="2400">
                <a:sym typeface="宋体" pitchFamily="2" charset="-122"/>
              </a:rPr>
              <a:t>B</a:t>
            </a:r>
            <a:r>
              <a:rPr lang="zh-CN" altLang="en-US" sz="2400">
                <a:sym typeface="宋体" pitchFamily="2" charset="-122"/>
              </a:rPr>
              <a:t>. for   C. with   D. as</a:t>
            </a:r>
            <a:endParaRPr lang="zh-CN" altLang="en-US" sz="2400"/>
          </a:p>
          <a:p>
            <a:pPr marL="342900" marR="0" lvl="0" indent="-342900" rtl="0">
              <a:buClrTx/>
              <a:buFontTx/>
            </a:pPr>
            <a:endParaRPr lang="zh-CN" altLang="en-US" sz="2400"/>
          </a:p>
        </p:txBody>
      </p:sp>
      <p:sp>
        <p:nvSpPr>
          <p:cNvPr id="23554" name="文本框 1"/>
          <p:cNvSpPr/>
          <p:nvPr/>
        </p:nvSpPr>
        <p:spPr>
          <a:xfrm>
            <a:off x="760412" y="323850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文本框 3"/>
          <p:cNvSpPr/>
          <p:nvPr/>
        </p:nvSpPr>
        <p:spPr>
          <a:xfrm>
            <a:off x="863600" y="191452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6" name="文本框 4"/>
          <p:cNvSpPr/>
          <p:nvPr/>
        </p:nvSpPr>
        <p:spPr>
          <a:xfrm>
            <a:off x="863600" y="3160712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7" name="文本框 5"/>
          <p:cNvSpPr/>
          <p:nvPr/>
        </p:nvSpPr>
        <p:spPr>
          <a:xfrm>
            <a:off x="863600" y="4405312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 additive="base">
                                        <p:cTn id="19" dur="2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1" animBg="1"/>
      <p:bldP spid="23556" grpId="2" animBg="1"/>
      <p:bldP spid="23557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4294967295"/>
          </p:nvPr>
        </p:nvSpPr>
        <p:spPr>
          <a:xfrm>
            <a:off x="301625" y="365125"/>
            <a:ext cx="8229600" cy="59531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000"/>
              <a:t>12.(  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/>
              <a:t> )He's  </a:t>
            </a:r>
            <a:r>
              <a:rPr lang="zh-CN" altLang="en-US" sz="2000" u="sng"/>
              <a:t>        </a:t>
            </a:r>
            <a:r>
              <a:rPr lang="zh-CN" altLang="en-US" sz="2000"/>
              <a:t>  in New York now and he will come back in a week.</a:t>
            </a:r>
          </a:p>
          <a:p>
            <a:pPr marL="0" lvl="0" indent="0">
              <a:buNone/>
            </a:pPr>
            <a:r>
              <a:rPr lang="zh-CN" altLang="en-US" sz="2000"/>
              <a:t>     A. in a holiday   B. for holiday    C. to holiday   D. on holiday</a:t>
            </a:r>
          </a:p>
          <a:p>
            <a:pPr marL="0" lvl="0" indent="0">
              <a:buNone/>
            </a:pPr>
            <a:r>
              <a:rPr lang="zh-CN" altLang="en-US" sz="2000"/>
              <a:t>13.( 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/>
              <a:t>  )   </a:t>
            </a:r>
            <a:r>
              <a:rPr lang="zh-CN" altLang="en-US" sz="2000" u="sng"/>
              <a:t>        </a:t>
            </a:r>
            <a:r>
              <a:rPr lang="zh-CN" altLang="en-US" sz="2000"/>
              <a:t>  there </a:t>
            </a:r>
            <a:r>
              <a:rPr lang="zh-CN" altLang="en-US" sz="2000" u="sng"/>
              <a:t>        </a:t>
            </a:r>
            <a:r>
              <a:rPr lang="zh-CN" altLang="en-US" sz="2000"/>
              <a:t>   fun at the party?</a:t>
            </a:r>
          </a:p>
          <a:p>
            <a:pPr marL="0" lvl="0" indent="0">
              <a:buNone/>
            </a:pPr>
            <a:r>
              <a:rPr lang="zh-CN" altLang="en-US" sz="2000"/>
              <a:t>    A. Are; many   B. Are; much   C. Is; many   D. Is; much</a:t>
            </a:r>
          </a:p>
          <a:p>
            <a:pPr marL="0" lvl="0" indent="0">
              <a:buNone/>
            </a:pPr>
            <a:r>
              <a:rPr lang="zh-CN" altLang="en-US" sz="2000"/>
              <a:t>14.( </a:t>
            </a:r>
            <a:r>
              <a:rPr lang="en-US" altLang="zh-CN" sz="2000">
                <a:solidFill>
                  <a:srgbClr val="FF0000"/>
                </a:solidFill>
              </a:rPr>
              <a:t>C</a:t>
            </a:r>
            <a:r>
              <a:rPr lang="zh-CN" altLang="en-US" sz="2000"/>
              <a:t>  )The child doesn't need help. He is old enough to</a:t>
            </a:r>
            <a:r>
              <a:rPr lang="zh-CN" altLang="en-US" sz="2000" u="sng"/>
              <a:t> </a:t>
            </a:r>
            <a:r>
              <a:rPr lang="en-US" altLang="zh-CN" sz="2000" u="sng"/>
              <a:t>___</a:t>
            </a:r>
            <a:r>
              <a:rPr lang="zh-CN" altLang="en-US" sz="2000" u="sng"/>
              <a:t>     </a:t>
            </a:r>
            <a:r>
              <a:rPr lang="zh-CN" altLang="en-US" sz="2000"/>
              <a:t>   </a:t>
            </a:r>
            <a:r>
              <a:rPr lang="zh-CN" altLang="en-US" sz="2000" u="sng"/>
              <a:t>      </a:t>
            </a:r>
            <a:r>
              <a:rPr lang="zh-CN" altLang="en-US" sz="2000"/>
              <a:t>himself.</a:t>
            </a:r>
          </a:p>
          <a:p>
            <a:pPr marL="0" lvl="0" indent="0">
              <a:buNone/>
            </a:pPr>
            <a:r>
              <a:rPr lang="zh-CN" altLang="en-US" sz="2000"/>
              <a:t>    A. put on   B. wear  C. dress  D. take care</a:t>
            </a:r>
          </a:p>
          <a:p>
            <a:pPr marL="0" lvl="0" indent="0">
              <a:buNone/>
            </a:pPr>
            <a:r>
              <a:rPr lang="zh-CN" altLang="en-US" sz="2000"/>
              <a:t>15.( 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/>
              <a:t>  )--- </a:t>
            </a:r>
            <a:r>
              <a:rPr lang="zh-CN" altLang="en-US" sz="2000" u="sng"/>
              <a:t>     </a:t>
            </a:r>
            <a:r>
              <a:rPr lang="zh-CN" altLang="en-US" sz="2000"/>
              <a:t>  teacher do you like best?  ---Our English teacher, Miss Li.</a:t>
            </a:r>
          </a:p>
          <a:p>
            <a:pPr marL="0" lvl="0" indent="0">
              <a:buNone/>
            </a:pPr>
            <a:r>
              <a:rPr lang="zh-CN" altLang="en-US" sz="2000"/>
              <a:t>    A. What   B. Whose   C. Who   D. Which</a:t>
            </a:r>
          </a:p>
          <a:p>
            <a:pPr marL="0" lvl="0" indent="0">
              <a:buNone/>
            </a:pPr>
            <a:r>
              <a:rPr lang="zh-CN" altLang="en-US" sz="2000"/>
              <a:t>17.( </a:t>
            </a:r>
            <a:r>
              <a:rPr lang="en-US" altLang="zh-CN" sz="2000">
                <a:solidFill>
                  <a:srgbClr val="FF0000"/>
                </a:solidFill>
              </a:rPr>
              <a:t>D</a:t>
            </a:r>
            <a:r>
              <a:rPr lang="zh-CN" altLang="en-US" sz="2000"/>
              <a:t>  )- My family are going to visit Huaguo Mountain in  Lianyungang   this weekend.</a:t>
            </a:r>
          </a:p>
          <a:p>
            <a:pPr marL="0" lvl="0" indent="0">
              <a:buNone/>
            </a:pPr>
            <a:r>
              <a:rPr lang="zh-CN" altLang="en-US" sz="2000"/>
              <a:t>      -Really?</a:t>
            </a:r>
            <a:r>
              <a:rPr lang="zh-CN" altLang="en-US" sz="2000" u="sng"/>
              <a:t>     </a:t>
            </a:r>
            <a:r>
              <a:rPr lang="zh-CN" altLang="en-US" sz="2000"/>
              <a:t> !</a:t>
            </a:r>
          </a:p>
          <a:p>
            <a:pPr marL="0" lvl="0" indent="0">
              <a:buNone/>
            </a:pPr>
            <a:r>
              <a:rPr lang="zh-CN" altLang="en-US" sz="2000"/>
              <a:t>    A. Best wishes   B. That's all right  </a:t>
            </a:r>
          </a:p>
          <a:p>
            <a:pPr marL="0" lvl="0" indent="0">
              <a:buNone/>
            </a:pPr>
            <a:r>
              <a:rPr lang="zh-CN" altLang="en-US" sz="2000"/>
              <a:t>   C. Thanks a lot   D. Have a good time</a:t>
            </a:r>
          </a:p>
        </p:txBody>
      </p:sp>
      <p:sp>
        <p:nvSpPr>
          <p:cNvPr id="24578" name="文本框 1"/>
          <p:cNvSpPr/>
          <p:nvPr/>
        </p:nvSpPr>
        <p:spPr>
          <a:xfrm>
            <a:off x="720725" y="36512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文本框 2"/>
          <p:cNvSpPr/>
          <p:nvPr/>
        </p:nvSpPr>
        <p:spPr>
          <a:xfrm>
            <a:off x="720725" y="119697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80" name="文本框 3"/>
          <p:cNvSpPr/>
          <p:nvPr/>
        </p:nvSpPr>
        <p:spPr>
          <a:xfrm>
            <a:off x="720725" y="188912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81" name="文本框 4"/>
          <p:cNvSpPr/>
          <p:nvPr/>
        </p:nvSpPr>
        <p:spPr>
          <a:xfrm>
            <a:off x="720725" y="2867025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82" name="文本框 5"/>
          <p:cNvSpPr/>
          <p:nvPr/>
        </p:nvSpPr>
        <p:spPr>
          <a:xfrm>
            <a:off x="812800" y="3949700"/>
            <a:ext cx="49847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 additive="base">
                                        <p:cTn id="6" dur="20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7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xit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34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1" animBg="1"/>
      <p:bldP spid="24580" grpId="2" animBg="1"/>
      <p:bldP spid="24581" grpId="3" animBg="1"/>
      <p:bldP spid="24582" grpId="4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内容占位符 2"/>
          <p:cNvSpPr>
            <a:spLocks noGrp="1"/>
          </p:cNvSpPr>
          <p:nvPr>
            <p:ph idx="4294967295"/>
          </p:nvPr>
        </p:nvSpPr>
        <p:spPr>
          <a:xfrm>
            <a:off x="234950" y="125412"/>
            <a:ext cx="8672512" cy="61912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知识点检测：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en-US" altLang="zh-CN" sz="2800" b="1"/>
              <a:t>                                 </a:t>
            </a:r>
            <a:endParaRPr lang="zh-CN" altLang="en-US" sz="2800" b="1"/>
          </a:p>
          <a:p>
            <a:pPr lvl="0"/>
            <a:r>
              <a:rPr lang="zh-CN" altLang="en-US" sz="2800" b="1"/>
              <a:t>庆祝，庆贺：</a:t>
            </a:r>
            <a:r>
              <a:rPr lang="en-US" altLang="zh-CN" sz="2800" b="1"/>
              <a:t>               </a:t>
            </a:r>
            <a:r>
              <a:rPr lang="zh-CN" altLang="en-US" sz="2800" b="1"/>
              <a:t>猜一猜： </a:t>
            </a:r>
            <a:endParaRPr lang="en-US" altLang="zh-CN" sz="2800" b="1"/>
          </a:p>
          <a:p>
            <a:pPr lvl="0"/>
            <a:r>
              <a:rPr lang="zh-CN" altLang="en-US" sz="2800" b="1"/>
              <a:t>节日</a:t>
            </a:r>
            <a:r>
              <a:rPr lang="en-US" altLang="zh-CN" sz="2800" b="1"/>
              <a:t>:                            </a:t>
            </a:r>
            <a:r>
              <a:rPr lang="zh-CN" altLang="en-US" sz="2800" b="1"/>
              <a:t>装扮成：</a:t>
            </a:r>
            <a:endParaRPr lang="en-US" altLang="zh-CN" sz="2800" b="1"/>
          </a:p>
          <a:p>
            <a:pPr lvl="0"/>
            <a:r>
              <a:rPr lang="zh-CN" altLang="en-US" sz="2800" b="1"/>
              <a:t>因为：</a:t>
            </a:r>
            <a:r>
              <a:rPr lang="en-US" altLang="zh-CN" sz="2800" b="1"/>
              <a:t>                          </a:t>
            </a:r>
            <a:r>
              <a:rPr lang="zh-CN" altLang="en-US" sz="2800" b="1"/>
              <a:t>聚会，联欢：</a:t>
            </a:r>
            <a:endParaRPr lang="en-US" altLang="zh-CN" sz="2800" b="1"/>
          </a:p>
          <a:p>
            <a:pPr lvl="0"/>
            <a:r>
              <a:rPr lang="zh-CN" altLang="en-US" sz="2800" b="1"/>
              <a:t>月饼：</a:t>
            </a:r>
            <a:r>
              <a:rPr lang="en-US" altLang="zh-CN" sz="2800" b="1"/>
              <a:t>                          </a:t>
            </a:r>
            <a:r>
              <a:rPr lang="zh-CN" altLang="en-US" sz="2800" b="1">
                <a:sym typeface="宋体" pitchFamily="2" charset="-122"/>
              </a:rPr>
              <a:t>在那天 </a:t>
            </a:r>
            <a:r>
              <a:rPr lang="en-US" altLang="zh-CN" sz="2800" b="1">
                <a:sym typeface="宋体" pitchFamily="2" charset="-122"/>
              </a:rPr>
              <a:t>:</a:t>
            </a:r>
            <a:r>
              <a:rPr lang="zh-CN" altLang="en-US" sz="2800" b="1">
                <a:sym typeface="宋体" pitchFamily="2" charset="-122"/>
              </a:rPr>
              <a:t>  </a:t>
            </a:r>
            <a:endParaRPr lang="en-US" altLang="zh-CN" sz="2800" b="1"/>
          </a:p>
          <a:p>
            <a:pPr lvl="0"/>
            <a:r>
              <a:rPr lang="zh-CN" altLang="en-US" sz="2800" b="1"/>
              <a:t>圆的，饱了：</a:t>
            </a:r>
            <a:r>
              <a:rPr lang="en-US" altLang="zh-CN" sz="2800" b="1"/>
              <a:t>               </a:t>
            </a:r>
            <a:r>
              <a:rPr lang="zh-CN" altLang="en-US" sz="2800" b="1">
                <a:sym typeface="宋体" pitchFamily="2" charset="-122"/>
              </a:rPr>
              <a:t>在</a:t>
            </a:r>
            <a:r>
              <a:rPr lang="en-US" altLang="zh-CN" sz="2800" b="1">
                <a:sym typeface="宋体" pitchFamily="2" charset="-122"/>
              </a:rPr>
              <a:t>……</a:t>
            </a:r>
            <a:r>
              <a:rPr lang="zh-CN" altLang="en-US" sz="2800" b="1">
                <a:sym typeface="宋体" pitchFamily="2" charset="-122"/>
              </a:rPr>
              <a:t>的夜晚：</a:t>
            </a:r>
            <a:r>
              <a:rPr lang="en-US" altLang="zh-CN" sz="2800" b="1">
                <a:sym typeface="宋体" pitchFamily="2" charset="-122"/>
              </a:rPr>
              <a:t> </a:t>
            </a:r>
            <a:endParaRPr lang="en-US" altLang="zh-CN" sz="2800" b="1"/>
          </a:p>
          <a:p>
            <a:pPr lvl="0"/>
            <a:r>
              <a:rPr lang="zh-CN" altLang="en-US" sz="2800" b="1"/>
              <a:t>特殊的：</a:t>
            </a:r>
            <a:r>
              <a:rPr lang="en-US" altLang="zh-CN" sz="2800" b="1"/>
              <a:t>                       </a:t>
            </a:r>
            <a:r>
              <a:rPr lang="zh-CN" altLang="en-US" sz="2800" b="1"/>
              <a:t>涂我们的脸：</a:t>
            </a:r>
          </a:p>
          <a:p>
            <a:pPr lvl="0"/>
            <a:r>
              <a:rPr lang="zh-CN" altLang="en-US" sz="2800" b="1"/>
              <a:t>粽子：</a:t>
            </a:r>
            <a:r>
              <a:rPr lang="en-US" altLang="zh-CN" sz="2800" b="1"/>
              <a:t>                          </a:t>
            </a:r>
            <a:r>
              <a:rPr lang="zh-CN" altLang="en-US" sz="2800" b="1"/>
              <a:t>戴面具：</a:t>
            </a:r>
            <a:endParaRPr lang="en-US" altLang="zh-CN" sz="2800" b="1"/>
          </a:p>
          <a:p>
            <a:pPr lvl="0" rtl="0">
              <a:buClrTx/>
              <a:buFontTx/>
            </a:pPr>
            <a:r>
              <a:rPr lang="zh-CN" altLang="en-US" sz="2800" b="1">
                <a:sym typeface="宋体" pitchFamily="2" charset="-122"/>
              </a:rPr>
              <a:t>吃月饼</a:t>
            </a:r>
            <a:r>
              <a:rPr lang="en-US" altLang="zh-CN" sz="2800" b="1">
                <a:sym typeface="宋体" pitchFamily="2" charset="-122"/>
              </a:rPr>
              <a:t>:  </a:t>
            </a:r>
            <a:r>
              <a:rPr lang="zh-CN" altLang="en-US" sz="2800" b="1">
                <a:sym typeface="宋体" pitchFamily="2" charset="-122"/>
              </a:rPr>
              <a:t>                        不招待就使坏：</a:t>
            </a:r>
          </a:p>
          <a:p>
            <a:pPr lvl="0" rtl="0">
              <a:buClrTx/>
              <a:buFontTx/>
            </a:pPr>
            <a:r>
              <a:rPr lang="zh-CN" altLang="en-US" sz="2800" b="1">
                <a:sym typeface="宋体" pitchFamily="2" charset="-122"/>
              </a:rPr>
              <a:t>敲他们的门</a:t>
            </a:r>
            <a:r>
              <a:rPr lang="en-US" altLang="zh-CN" sz="2800" b="1">
                <a:sym typeface="宋体" pitchFamily="2" charset="-122"/>
              </a:rPr>
              <a:t>:                    </a:t>
            </a:r>
            <a:r>
              <a:rPr lang="zh-CN" altLang="en-US" sz="2800" b="1">
                <a:sym typeface="宋体" pitchFamily="2" charset="-122"/>
              </a:rPr>
              <a:t>赏满月</a:t>
            </a:r>
            <a:r>
              <a:rPr lang="en-US" altLang="zh-CN" sz="2800" b="1">
                <a:sym typeface="宋体" pitchFamily="2" charset="-122"/>
              </a:rPr>
              <a:t>:  </a:t>
            </a:r>
            <a:r>
              <a:rPr lang="zh-CN" altLang="en-US" sz="2800" b="1">
                <a:sym typeface="宋体" pitchFamily="2" charset="-122"/>
              </a:rPr>
              <a:t> </a:t>
            </a:r>
            <a:endParaRPr lang="zh-CN" altLang="en-US" sz="2800" b="1"/>
          </a:p>
          <a:p>
            <a:pPr lvl="0" rtl="0">
              <a:buClrTx/>
              <a:buFontTx/>
            </a:pPr>
            <a:r>
              <a:rPr lang="zh-CN" altLang="en-US" sz="2800" b="1">
                <a:sym typeface="宋体" pitchFamily="2" charset="-122"/>
              </a:rPr>
              <a:t>我不饿，我饱了</a:t>
            </a:r>
            <a:r>
              <a:rPr lang="en-US" altLang="zh-CN" sz="2800" b="1">
                <a:sym typeface="宋体" pitchFamily="2" charset="-122"/>
              </a:rPr>
              <a:t>:             </a:t>
            </a:r>
            <a:r>
              <a:rPr lang="zh-CN" altLang="en-US" sz="2800" b="1">
                <a:sym typeface="宋体" pitchFamily="2" charset="-122"/>
              </a:rPr>
              <a:t>得到许多好礼物</a:t>
            </a:r>
            <a:r>
              <a:rPr lang="en-US" altLang="zh-CN" sz="2800" b="1">
                <a:sym typeface="宋体" pitchFamily="2" charset="-122"/>
              </a:rPr>
              <a:t>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4294967295"/>
          </p:nvPr>
        </p:nvSpPr>
        <p:spPr>
          <a:xfrm>
            <a:off x="457200" y="280988"/>
            <a:ext cx="8229600" cy="58451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/>
              <a:t>1.Look! The woman is </a:t>
            </a:r>
            <a:r>
              <a:rPr lang="zh-CN" altLang="en-US" sz="2000" u="sng"/>
              <a:t>        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en-US" altLang="zh-CN" sz="2000" u="sng">
                <a:solidFill>
                  <a:srgbClr val="FF0000"/>
                </a:solidFill>
              </a:rPr>
              <a:t>dressing</a:t>
            </a:r>
            <a:r>
              <a:rPr lang="zh-CN" altLang="en-US" sz="2000" u="sng">
                <a:solidFill>
                  <a:srgbClr val="FF0000"/>
                </a:solidFill>
              </a:rPr>
              <a:t>  </a:t>
            </a:r>
            <a:r>
              <a:rPr lang="zh-CN" altLang="en-US" sz="2000" u="sng"/>
              <a:t>  </a:t>
            </a:r>
            <a:r>
              <a:rPr lang="zh-CN" altLang="en-US" sz="2000"/>
              <a:t> (穿衣) her son. </a:t>
            </a:r>
          </a:p>
          <a:p>
            <a:pPr lvl="0"/>
            <a:r>
              <a:rPr lang="zh-CN" altLang="en-US" sz="2000"/>
              <a:t>2.My brother Alex likes to listen to some</a:t>
            </a:r>
            <a:r>
              <a:rPr lang="zh-CN" altLang="en-US" sz="2000" u="sng"/>
              <a:t> </a:t>
            </a:r>
            <a:r>
              <a:rPr lang="zh-CN" altLang="en-US" sz="2000" u="sng">
                <a:solidFill>
                  <a:srgbClr val="FF0000"/>
                </a:solidFill>
              </a:rPr>
              <a:t>    </a:t>
            </a:r>
            <a:r>
              <a:rPr lang="en-US" altLang="zh-CN" sz="2000" u="sng">
                <a:solidFill>
                  <a:srgbClr val="FF0000"/>
                </a:solidFill>
              </a:rPr>
              <a:t>ghost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zh-CN" altLang="en-US" sz="2000" u="sng"/>
              <a:t>     </a:t>
            </a:r>
            <a:r>
              <a:rPr lang="zh-CN" altLang="en-US" sz="2000"/>
              <a:t>(ghost) stories before bedtime.</a:t>
            </a:r>
          </a:p>
          <a:p>
            <a:pPr lvl="0"/>
            <a:r>
              <a:rPr lang="zh-CN" altLang="en-US" sz="2000"/>
              <a:t>1.</a:t>
            </a:r>
            <a:r>
              <a:rPr lang="en-US" altLang="zh-CN" sz="2000" u="sng">
                <a:solidFill>
                  <a:srgbClr val="FF0000"/>
                </a:solidFill>
              </a:rPr>
              <a:t>Teachers'</a:t>
            </a:r>
            <a:r>
              <a:rPr lang="en-US" altLang="zh-CN" sz="2000"/>
              <a:t> </a:t>
            </a:r>
            <a:r>
              <a:rPr lang="zh-CN" altLang="en-US" sz="2000"/>
              <a:t>(teacher) Day is on September 10th.</a:t>
            </a:r>
          </a:p>
          <a:p>
            <a:pPr lvl="0"/>
            <a:r>
              <a:rPr lang="zh-CN" altLang="en-US" sz="2000"/>
              <a:t>3.March 8th is</a:t>
            </a:r>
            <a:r>
              <a:rPr lang="zh-CN" altLang="en-US" sz="2000" u="sng"/>
              <a:t>  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en-US" altLang="zh-CN" sz="2000" u="sng">
                <a:solidFill>
                  <a:srgbClr val="FF0000"/>
                </a:solidFill>
              </a:rPr>
              <a:t>Women's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zh-CN" altLang="en-US" sz="2000" u="sng"/>
              <a:t>   </a:t>
            </a:r>
            <a:r>
              <a:rPr lang="zh-CN" altLang="en-US" sz="2000"/>
              <a:t> (woman) Day.</a:t>
            </a:r>
          </a:p>
          <a:p>
            <a:pPr lvl="0"/>
            <a:r>
              <a:rPr lang="zh-CN" altLang="en-US" sz="2000"/>
              <a:t>4.一Can you answer my </a:t>
            </a:r>
            <a:r>
              <a:rPr lang="zh-CN" altLang="en-US" sz="2000" u="sng"/>
              <a:t>  </a:t>
            </a:r>
            <a:r>
              <a:rPr lang="en-US" altLang="zh-CN" sz="2000" u="sng">
                <a:solidFill>
                  <a:srgbClr val="FF0000"/>
                </a:solidFill>
              </a:rPr>
              <a:t>questions</a:t>
            </a:r>
            <a:r>
              <a:rPr lang="zh-CN" altLang="en-US" sz="2000" u="sng">
                <a:solidFill>
                  <a:srgbClr val="FF0000"/>
                </a:solidFill>
              </a:rPr>
              <a:t>    </a:t>
            </a:r>
            <a:r>
              <a:rPr lang="zh-CN" altLang="en-US" sz="2000" u="sng"/>
              <a:t>  </a:t>
            </a:r>
            <a:r>
              <a:rPr lang="zh-CN" altLang="en-US" sz="2000"/>
              <a:t>(问题)?- Sorry, I can't. I know little about it,</a:t>
            </a:r>
          </a:p>
          <a:p>
            <a:pPr lvl="0"/>
            <a:r>
              <a:rPr lang="zh-CN" altLang="en-US" sz="2000"/>
              <a:t>5.Do you know the three women </a:t>
            </a:r>
            <a:r>
              <a:rPr lang="zh-CN" altLang="en-US" sz="2000" u="sng"/>
              <a:t>  </a:t>
            </a:r>
            <a:r>
              <a:rPr lang="zh-CN" altLang="en-US" sz="2000" u="sng">
                <a:solidFill>
                  <a:srgbClr val="FF0000"/>
                </a:solidFill>
              </a:rPr>
              <a:t>  </a:t>
            </a:r>
            <a:r>
              <a:rPr lang="en-US" altLang="zh-CN" sz="2000" u="sng">
                <a:solidFill>
                  <a:srgbClr val="FF0000"/>
                </a:solidFill>
              </a:rPr>
              <a:t>inside</a:t>
            </a:r>
            <a:r>
              <a:rPr lang="zh-CN" altLang="en-US" sz="2000" u="sng">
                <a:solidFill>
                  <a:srgbClr val="FF0000"/>
                </a:solidFill>
              </a:rPr>
              <a:t>   </a:t>
            </a:r>
            <a:r>
              <a:rPr lang="zh-CN" altLang="en-US" sz="2000" u="sng"/>
              <a:t>   </a:t>
            </a:r>
            <a:r>
              <a:rPr lang="zh-CN" altLang="en-US" sz="2000"/>
              <a:t> (在里面)?</a:t>
            </a:r>
          </a:p>
          <a:p>
            <a:pPr lvl="0"/>
            <a:r>
              <a:rPr lang="zh-CN" altLang="en-US" sz="2000"/>
              <a:t>6.- -December 13th is a</a:t>
            </a:r>
            <a:r>
              <a:rPr lang="zh-CN" altLang="en-US" sz="2000" u="sng">
                <a:solidFill>
                  <a:srgbClr val="FF0000"/>
                </a:solidFill>
              </a:rPr>
              <a:t>   </a:t>
            </a:r>
            <a:r>
              <a:rPr lang="en-US" altLang="zh-CN" sz="2000" u="sng">
                <a:solidFill>
                  <a:srgbClr val="FF0000"/>
                </a:solidFill>
              </a:rPr>
              <a:t>special</a:t>
            </a:r>
            <a:r>
              <a:rPr lang="zh-CN" altLang="en-US" sz="2000" u="sng">
                <a:solidFill>
                  <a:srgbClr val="FF0000"/>
                </a:solidFill>
              </a:rPr>
              <a:t>     </a:t>
            </a:r>
            <a:r>
              <a:rPr lang="zh-CN" altLang="en-US" sz="2000" u="sng"/>
              <a:t>   </a:t>
            </a:r>
            <a:r>
              <a:rPr lang="zh-CN" altLang="en-US" sz="2000"/>
              <a:t> (特殊的) day for Nanjing.  - Yes. We mustn't forget the history.</a:t>
            </a:r>
          </a:p>
          <a:p>
            <a:pPr lvl="0"/>
            <a:r>
              <a:rPr lang="zh-CN" altLang="en-US" sz="2000"/>
              <a:t>7.How about </a:t>
            </a:r>
            <a:r>
              <a:rPr lang="zh-CN" altLang="en-US" sz="2000" u="sng"/>
              <a:t>   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en-US" altLang="zh-CN" sz="2000" u="sng">
                <a:solidFill>
                  <a:srgbClr val="FF0000"/>
                </a:solidFill>
              </a:rPr>
              <a:t>painting</a:t>
            </a:r>
            <a:r>
              <a:rPr lang="zh-CN" altLang="en-US" sz="2000" u="sng">
                <a:solidFill>
                  <a:srgbClr val="FF0000"/>
                </a:solidFill>
              </a:rPr>
              <a:t>    </a:t>
            </a:r>
            <a:r>
              <a:rPr lang="zh-CN" altLang="en-US" sz="2000" u="sng"/>
              <a:t>    </a:t>
            </a:r>
            <a:r>
              <a:rPr lang="zh-CN" altLang="en-US" sz="2000"/>
              <a:t>(用颜料涂) our faces? I think it's really cool. .</a:t>
            </a:r>
          </a:p>
          <a:p>
            <a:pPr lvl="0"/>
            <a:r>
              <a:rPr lang="zh-CN" altLang="en-US" sz="2000"/>
              <a:t>a)(南瓜) are a kind of healthy food.</a:t>
            </a:r>
          </a:p>
          <a:p>
            <a:pPr lvl="0"/>
            <a:r>
              <a:rPr lang="zh-CN" altLang="en-US" sz="2000"/>
              <a:t>8.I want to go to the zoo</a:t>
            </a:r>
            <a:r>
              <a:rPr lang="zh-CN" altLang="en-US" sz="2000" u="sng"/>
              <a:t>     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en-US" altLang="zh-CN" sz="2000" u="sng">
                <a:solidFill>
                  <a:srgbClr val="FF0000"/>
                </a:solidFill>
              </a:rPr>
              <a:t>if</a:t>
            </a:r>
            <a:r>
              <a:rPr lang="zh-CN" altLang="en-US" sz="2000" u="sng">
                <a:solidFill>
                  <a:srgbClr val="FF0000"/>
                </a:solidFill>
              </a:rPr>
              <a:t>  </a:t>
            </a:r>
            <a:r>
              <a:rPr lang="zh-CN" altLang="en-US" sz="2000" u="sng"/>
              <a:t>    </a:t>
            </a:r>
            <a:r>
              <a:rPr lang="zh-CN" altLang="en-US" sz="2000"/>
              <a:t> (如果) I'm free this Sunday.</a:t>
            </a:r>
          </a:p>
          <a:p>
            <a:pPr lvl="0"/>
            <a:r>
              <a:rPr lang="zh-CN" altLang="en-US" sz="2000"/>
              <a:t>9.- Would you like to give us a </a:t>
            </a:r>
            <a:r>
              <a:rPr lang="zh-CN" altLang="en-US" sz="2000" u="sng"/>
              <a:t>   </a:t>
            </a:r>
            <a:r>
              <a:rPr lang="en-US" altLang="zh-CN" sz="2000" u="sng">
                <a:solidFill>
                  <a:srgbClr val="FF0000"/>
                </a:solidFill>
              </a:rPr>
              <a:t>treat</a:t>
            </a:r>
            <a:r>
              <a:rPr lang="zh-CN" altLang="en-US" sz="2000" u="sng">
                <a:solidFill>
                  <a:srgbClr val="FF0000"/>
                </a:solidFill>
              </a:rPr>
              <a:t>  </a:t>
            </a:r>
            <a:r>
              <a:rPr lang="zh-CN" altLang="en-US" sz="2000" u="sng"/>
              <a:t>      </a:t>
            </a:r>
            <a:r>
              <a:rPr lang="zh-CN" altLang="en-US" sz="2000"/>
              <a:t> (招待)?- Sure. With pleasure.</a:t>
            </a:r>
          </a:p>
          <a:p>
            <a:pPr lvl="0"/>
            <a:r>
              <a:rPr lang="zh-CN" altLang="en-US" sz="2000"/>
              <a:t>10.Christmas and Halloween are my favourite </a:t>
            </a:r>
            <a:r>
              <a:rPr lang="zh-CN" altLang="en-US" sz="2000" u="sng"/>
              <a:t>     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en-US" altLang="zh-CN" sz="2000" u="sng">
                <a:solidFill>
                  <a:srgbClr val="FF0000"/>
                </a:solidFill>
              </a:rPr>
              <a:t>festivals</a:t>
            </a:r>
            <a:r>
              <a:rPr lang="zh-CN" altLang="en-US" sz="2000" u="sng">
                <a:solidFill>
                  <a:srgbClr val="FF0000"/>
                </a:solidFill>
              </a:rPr>
              <a:t> </a:t>
            </a:r>
            <a:r>
              <a:rPr lang="zh-CN" altLang="en-US" sz="2000" u="sng"/>
              <a:t>     </a:t>
            </a:r>
            <a:r>
              <a:rPr lang="zh-CN" altLang="en-US" sz="2000"/>
              <a:t>(节日).</a:t>
            </a:r>
          </a:p>
        </p:txBody>
      </p:sp>
      <p:sp>
        <p:nvSpPr>
          <p:cNvPr id="25602" name="文本框 1"/>
          <p:cNvSpPr/>
          <p:nvPr/>
        </p:nvSpPr>
        <p:spPr>
          <a:xfrm>
            <a:off x="3471862" y="280988"/>
            <a:ext cx="1879600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文本框 2"/>
          <p:cNvSpPr/>
          <p:nvPr/>
        </p:nvSpPr>
        <p:spPr>
          <a:xfrm>
            <a:off x="2689225" y="1733550"/>
            <a:ext cx="121602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4" name="文本框 3"/>
          <p:cNvSpPr/>
          <p:nvPr/>
        </p:nvSpPr>
        <p:spPr>
          <a:xfrm>
            <a:off x="887412" y="1365250"/>
            <a:ext cx="1331912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5" name="文本框 4"/>
          <p:cNvSpPr/>
          <p:nvPr/>
        </p:nvSpPr>
        <p:spPr>
          <a:xfrm>
            <a:off x="5594350" y="649288"/>
            <a:ext cx="1109662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6" name="文本框 5"/>
          <p:cNvSpPr/>
          <p:nvPr/>
        </p:nvSpPr>
        <p:spPr>
          <a:xfrm>
            <a:off x="3803650" y="2101850"/>
            <a:ext cx="121602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7" name="文本框 6"/>
          <p:cNvSpPr/>
          <p:nvPr/>
        </p:nvSpPr>
        <p:spPr>
          <a:xfrm>
            <a:off x="4576762" y="2746375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8" name="文本框 7"/>
          <p:cNvSpPr/>
          <p:nvPr/>
        </p:nvSpPr>
        <p:spPr>
          <a:xfrm>
            <a:off x="3638550" y="3114675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9" name="文本框 8"/>
          <p:cNvSpPr/>
          <p:nvPr/>
        </p:nvSpPr>
        <p:spPr>
          <a:xfrm>
            <a:off x="2589212" y="3816350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10" name="文本框 9"/>
          <p:cNvSpPr/>
          <p:nvPr/>
        </p:nvSpPr>
        <p:spPr>
          <a:xfrm>
            <a:off x="3790950" y="4794250"/>
            <a:ext cx="785812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11" name="文本框 10"/>
          <p:cNvSpPr/>
          <p:nvPr/>
        </p:nvSpPr>
        <p:spPr>
          <a:xfrm>
            <a:off x="4378325" y="5249862"/>
            <a:ext cx="121602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12" name="文本框 11"/>
          <p:cNvSpPr/>
          <p:nvPr/>
        </p:nvSpPr>
        <p:spPr>
          <a:xfrm>
            <a:off x="6375400" y="5757862"/>
            <a:ext cx="121602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 additive="base">
                                        <p:cTn id="6" dur="20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7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xit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34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41" dur="500" fill="hold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xit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48" dur="5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55" dur="500" fill="hold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xit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62" dur="5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xit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69" dur="500" fill="hold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xit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76" dur="500" fill="hold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3" animBg="1"/>
      <p:bldP spid="25604" grpId="2" animBg="1"/>
      <p:bldP spid="25605" grpId="1" animBg="1"/>
      <p:bldP spid="25606" grpId="4" animBg="1"/>
      <p:bldP spid="25607" grpId="5" animBg="1"/>
      <p:bldP spid="25608" grpId="6" animBg="1"/>
      <p:bldP spid="25609" grpId="7" animBg="1"/>
      <p:bldP spid="25610" grpId="8" animBg="1"/>
      <p:bldP spid="25611" grpId="9" animBg="1"/>
      <p:bldP spid="25612" grpId="1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4294967295"/>
          </p:nvPr>
        </p:nvSpPr>
        <p:spPr>
          <a:xfrm>
            <a:off x="225425" y="127000"/>
            <a:ext cx="8461375" cy="599916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400"/>
              <a:t>11.Many people often give children some</a:t>
            </a:r>
            <a:r>
              <a:rPr lang="zh-CN" altLang="en-US" sz="2400" u="sng"/>
              <a:t> </a:t>
            </a:r>
            <a:r>
              <a:rPr lang="zh-CN" altLang="en-US" sz="2400" u="sng">
                <a:solidFill>
                  <a:srgbClr val="FF0000"/>
                </a:solidFill>
              </a:rPr>
              <a:t>   </a:t>
            </a:r>
            <a:r>
              <a:rPr lang="en-US" altLang="zh-CN" sz="2400" u="sng">
                <a:solidFill>
                  <a:srgbClr val="FF0000"/>
                </a:solidFill>
              </a:rPr>
              <a:t>candy</a:t>
            </a:r>
            <a:r>
              <a:rPr lang="zh-CN" altLang="en-US" sz="2400" u="sng">
                <a:solidFill>
                  <a:srgbClr val="FF0000"/>
                </a:solidFill>
              </a:rPr>
              <a:t> </a:t>
            </a:r>
            <a:r>
              <a:rPr lang="zh-CN" altLang="en-US" sz="2400" u="sng"/>
              <a:t>       </a:t>
            </a:r>
            <a:r>
              <a:rPr lang="zh-CN" altLang="en-US" sz="2400"/>
              <a:t> (糖果)    as a treat on Halloween. .</a:t>
            </a:r>
          </a:p>
          <a:p>
            <a:pPr marL="0" lvl="0" indent="0">
              <a:buNone/>
            </a:pPr>
            <a:r>
              <a:rPr lang="zh-CN" altLang="en-US" sz="2400"/>
              <a:t>12.Wash your </a:t>
            </a:r>
            <a:r>
              <a:rPr lang="zh-CN" altLang="en-US" sz="2400" u="sng">
                <a:solidFill>
                  <a:srgbClr val="FF0000"/>
                </a:solidFill>
              </a:rPr>
              <a:t>      </a:t>
            </a:r>
            <a:r>
              <a:rPr lang="en-US" altLang="zh-CN" sz="2400" u="sng">
                <a:solidFill>
                  <a:srgbClr val="FF0000"/>
                </a:solidFill>
              </a:rPr>
              <a:t>faces</a:t>
            </a:r>
            <a:r>
              <a:rPr lang="zh-CN" altLang="en-US" sz="2400" u="sng">
                <a:solidFill>
                  <a:srgbClr val="FF0000"/>
                </a:solidFill>
              </a:rPr>
              <a:t>     </a:t>
            </a:r>
            <a:r>
              <a:rPr lang="zh-CN" altLang="en-US" sz="2400"/>
              <a:t> (脸) after you get up, boys.</a:t>
            </a:r>
          </a:p>
          <a:p>
            <a:pPr marL="0" lvl="0" indent="0">
              <a:buNone/>
            </a:pPr>
            <a:r>
              <a:rPr lang="zh-CN" altLang="en-US" sz="2400"/>
              <a:t>13.If he  </a:t>
            </a:r>
            <a:r>
              <a:rPr lang="en-US" altLang="zh-CN" sz="2400" u="sng">
                <a:solidFill>
                  <a:srgbClr val="FF0000"/>
                </a:solidFill>
              </a:rPr>
              <a:t>doesn't play</a:t>
            </a:r>
            <a:r>
              <a:rPr lang="zh-CN" altLang="en-US" sz="2400"/>
              <a:t> (not p</a:t>
            </a:r>
            <a:r>
              <a:rPr lang="en-US" altLang="zh-CN" sz="2400"/>
              <a:t>l</a:t>
            </a:r>
            <a:r>
              <a:rPr lang="zh-CN" altLang="en-US" sz="2400"/>
              <a:t>ay) a trick on me.</a:t>
            </a:r>
            <a:r>
              <a:rPr lang="en-US" altLang="zh-CN" sz="2400"/>
              <a:t>I</a:t>
            </a:r>
            <a:r>
              <a:rPr lang="zh-CN" altLang="en-US" sz="2400"/>
              <a:t> will give him some candy.</a:t>
            </a:r>
          </a:p>
          <a:p>
            <a:pPr marL="0" lvl="0" indent="0">
              <a:buNone/>
            </a:pPr>
            <a:r>
              <a:rPr lang="zh-CN" altLang="en-US" sz="2400"/>
              <a:t>14.The girl with glasses </a:t>
            </a:r>
            <a:r>
              <a:rPr lang="en-US" altLang="zh-CN" sz="2400" u="sng">
                <a:solidFill>
                  <a:srgbClr val="FF0000"/>
                </a:solidFill>
              </a:rPr>
              <a:t>isn't</a:t>
            </a:r>
            <a:r>
              <a:rPr lang="en-US" altLang="zh-CN" sz="2400"/>
              <a:t> </a:t>
            </a:r>
            <a:r>
              <a:rPr lang="zh-CN" altLang="en-US" sz="2400"/>
              <a:t> (be not) English.</a:t>
            </a:r>
          </a:p>
          <a:p>
            <a:pPr marL="0" lvl="0" indent="0">
              <a:buNone/>
            </a:pPr>
            <a:r>
              <a:rPr lang="zh-CN" altLang="en-US" sz="2400"/>
              <a:t>15.We' re thinking about  </a:t>
            </a:r>
            <a:r>
              <a:rPr lang="en-US" altLang="zh-CN" sz="2400" u="sng">
                <a:solidFill>
                  <a:srgbClr val="FF0000"/>
                </a:solidFill>
              </a:rPr>
              <a:t>buying</a:t>
            </a:r>
            <a:r>
              <a:rPr lang="zh-CN" altLang="en-US" sz="2400"/>
              <a:t>  (buy) our grandparents presents for Double Ninth Festival.</a:t>
            </a:r>
          </a:p>
          <a:p>
            <a:pPr marL="0" lvl="0" indent="0">
              <a:buNone/>
            </a:pPr>
            <a:r>
              <a:rPr lang="zh-CN" altLang="en-US" sz="2400"/>
              <a:t>16.What would you like  </a:t>
            </a:r>
            <a:r>
              <a:rPr lang="en-US" altLang="zh-CN" sz="2400" u="sng">
                <a:solidFill>
                  <a:srgbClr val="FF0000"/>
                </a:solidFill>
              </a:rPr>
              <a:t>to drink</a:t>
            </a:r>
            <a:r>
              <a:rPr lang="zh-CN" altLang="en-US" sz="2400"/>
              <a:t> (drink)?</a:t>
            </a:r>
          </a:p>
          <a:p>
            <a:pPr marL="0" lvl="0" indent="0">
              <a:buNone/>
            </a:pPr>
            <a:r>
              <a:rPr lang="zh-CN" altLang="en-US" sz="2400"/>
              <a:t>17.Children have a good time </a:t>
            </a:r>
            <a:r>
              <a:rPr lang="zh-CN" altLang="en-US" sz="2400" u="sng">
                <a:solidFill>
                  <a:srgbClr val="FF0000"/>
                </a:solidFill>
              </a:rPr>
              <a:t> </a:t>
            </a:r>
            <a:r>
              <a:rPr lang="en-US" altLang="zh-CN" sz="2400" u="sng">
                <a:solidFill>
                  <a:srgbClr val="FF0000"/>
                </a:solidFill>
              </a:rPr>
              <a:t>flying</a:t>
            </a:r>
            <a:r>
              <a:rPr lang="zh-CN" altLang="en-US" sz="2400" u="sng">
                <a:solidFill>
                  <a:srgbClr val="FF0000"/>
                </a:solidFill>
              </a:rPr>
              <a:t> </a:t>
            </a:r>
            <a:r>
              <a:rPr lang="zh-CN" altLang="en-US" sz="2400"/>
              <a:t> (fly) kites in the park in spring.</a:t>
            </a:r>
          </a:p>
          <a:p>
            <a:pPr marL="0" lvl="0" indent="0">
              <a:buNone/>
            </a:pPr>
            <a:r>
              <a:rPr lang="zh-CN" altLang="en-US" sz="2400"/>
              <a:t>18.My new friends have no time   </a:t>
            </a:r>
            <a:r>
              <a:rPr lang="en-US" altLang="zh-CN" sz="2400" u="sng">
                <a:solidFill>
                  <a:srgbClr val="FF0000"/>
                </a:solidFill>
              </a:rPr>
              <a:t>to go</a:t>
            </a:r>
            <a:r>
              <a:rPr lang="zh-CN" altLang="en-US" sz="2400"/>
              <a:t>     (go) to the Reading Club on Tuesday.</a:t>
            </a:r>
          </a:p>
          <a:p>
            <a:pPr marL="0" lvl="0" indent="0">
              <a:buNone/>
            </a:pPr>
            <a:r>
              <a:rPr lang="zh-CN" altLang="en-US" sz="2400"/>
              <a:t>19.Every member of the family  </a:t>
            </a:r>
            <a:r>
              <a:rPr lang="en-US" altLang="zh-CN" sz="2400" u="sng">
                <a:solidFill>
                  <a:srgbClr val="FF0000"/>
                </a:solidFill>
              </a:rPr>
              <a:t>enjoys</a:t>
            </a:r>
            <a:r>
              <a:rPr lang="zh-CN" altLang="en-US" sz="2400" u="sng">
                <a:solidFill>
                  <a:srgbClr val="FF0000"/>
                </a:solidFill>
              </a:rPr>
              <a:t>  </a:t>
            </a:r>
            <a:r>
              <a:rPr lang="zh-CN" altLang="en-US" sz="2400"/>
              <a:t>  (enjoy) the game very much.</a:t>
            </a:r>
          </a:p>
          <a:p>
            <a:pPr marL="0" lvl="0" indent="0">
              <a:buNone/>
            </a:pPr>
            <a:r>
              <a:rPr lang="zh-CN" altLang="en-US" sz="2400"/>
              <a:t>20.  </a:t>
            </a:r>
            <a:r>
              <a:rPr lang="zh-CN" altLang="en-US" sz="2400" u="sng">
                <a:solidFill>
                  <a:srgbClr val="FF0000"/>
                </a:solidFill>
              </a:rPr>
              <a:t> </a:t>
            </a:r>
            <a:r>
              <a:rPr lang="en-US" altLang="zh-CN" sz="2400" u="sng">
                <a:solidFill>
                  <a:srgbClr val="FF0000"/>
                </a:solidFill>
              </a:rPr>
              <a:t>Answering</a:t>
            </a:r>
            <a:r>
              <a:rPr lang="zh-CN" altLang="en-US" sz="2400"/>
              <a:t> (answer) this question is not so easy for him.</a:t>
            </a:r>
          </a:p>
        </p:txBody>
      </p:sp>
      <p:sp>
        <p:nvSpPr>
          <p:cNvPr id="26626" name="文本框 2"/>
          <p:cNvSpPr/>
          <p:nvPr/>
        </p:nvSpPr>
        <p:spPr>
          <a:xfrm>
            <a:off x="1474788" y="1431925"/>
            <a:ext cx="1644650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文本框 1"/>
          <p:cNvSpPr/>
          <p:nvPr/>
        </p:nvSpPr>
        <p:spPr>
          <a:xfrm>
            <a:off x="2689225" y="933450"/>
            <a:ext cx="1216025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8" name="文本框 3"/>
          <p:cNvSpPr/>
          <p:nvPr/>
        </p:nvSpPr>
        <p:spPr>
          <a:xfrm>
            <a:off x="3627438" y="2228850"/>
            <a:ext cx="6937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9" name="文本框 4"/>
          <p:cNvSpPr/>
          <p:nvPr/>
        </p:nvSpPr>
        <p:spPr>
          <a:xfrm>
            <a:off x="3708400" y="2640012"/>
            <a:ext cx="996950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0" name="文本框 5"/>
          <p:cNvSpPr/>
          <p:nvPr/>
        </p:nvSpPr>
        <p:spPr>
          <a:xfrm>
            <a:off x="3627438" y="3419475"/>
            <a:ext cx="912812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1" name="文本框 6"/>
          <p:cNvSpPr/>
          <p:nvPr/>
        </p:nvSpPr>
        <p:spPr>
          <a:xfrm>
            <a:off x="4413250" y="3886200"/>
            <a:ext cx="914400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2" name="文本框 7"/>
          <p:cNvSpPr/>
          <p:nvPr/>
        </p:nvSpPr>
        <p:spPr>
          <a:xfrm>
            <a:off x="4703762" y="4724400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3" name="文本框 8"/>
          <p:cNvSpPr/>
          <p:nvPr/>
        </p:nvSpPr>
        <p:spPr>
          <a:xfrm>
            <a:off x="4540250" y="5529262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4" name="文本框 9"/>
          <p:cNvSpPr/>
          <p:nvPr/>
        </p:nvSpPr>
        <p:spPr>
          <a:xfrm>
            <a:off x="876300" y="6373812"/>
            <a:ext cx="1631950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35" name="文本框 11"/>
          <p:cNvSpPr/>
          <p:nvPr/>
        </p:nvSpPr>
        <p:spPr>
          <a:xfrm>
            <a:off x="6076950" y="214312"/>
            <a:ext cx="1214438" cy="36830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0" scaled="1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7" dur="500" fill="hold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1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28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40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47" dur="500" fill="hold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xit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54" dur="500" fill="hold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61" dur="500" fill="hold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xit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 additive="base">
                                        <p:cTn id="68" dur="500" fill="hold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2" animBg="1"/>
      <p:bldP spid="26627" grpId="1" animBg="1"/>
      <p:bldP spid="26628" grpId="3" animBg="1"/>
      <p:bldP spid="26629" grpId="4" animBg="1"/>
      <p:bldP spid="26630" grpId="5" animBg="1"/>
      <p:bldP spid="26631" grpId="6" animBg="1"/>
      <p:bldP spid="26632" grpId="7" animBg="1"/>
      <p:bldP spid="26633" grpId="8" animBg="1"/>
      <p:bldP spid="26634" grpId="9" animBg="1"/>
      <p:bldP spid="266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9697"/>
          <p:cNvSpPr/>
          <p:nvPr/>
        </p:nvSpPr>
        <p:spPr>
          <a:xfrm>
            <a:off x="171450" y="722312"/>
            <a:ext cx="8586788" cy="555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1.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美国人庆祝万圣节。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  The people in the ____ ________ Halloween.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2.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孩子们和里面的人玩“不招待就使坏”。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 Children play ______ or______ with people ______.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3.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人们给他们一些糖果作为招待。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 People give them _____ _____ as a ______.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4.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孩子们可以捉弄别人。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 Children can ____ ___ ____ ___ people.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5.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他们装扮，戴面具，还做南瓜灯。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They ______ ____ and _____ ______ ,they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Arial" pitchFamily="34" charset="0"/>
              </a:rPr>
              <a:t>  also make _______ _______.</a:t>
            </a:r>
          </a:p>
        </p:txBody>
      </p:sp>
      <p:sp>
        <p:nvSpPr>
          <p:cNvPr id="27650" name="文本框 29698"/>
          <p:cNvSpPr/>
          <p:nvPr/>
        </p:nvSpPr>
        <p:spPr>
          <a:xfrm>
            <a:off x="333375" y="158750"/>
            <a:ext cx="30416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  <a:ea typeface="宋体" pitchFamily="2" charset="-122"/>
              </a:rPr>
              <a:t>翻译下面的句子。</a:t>
            </a:r>
          </a:p>
        </p:txBody>
      </p:sp>
      <p:sp>
        <p:nvSpPr>
          <p:cNvPr id="27651" name="文本框 29699"/>
          <p:cNvSpPr/>
          <p:nvPr/>
        </p:nvSpPr>
        <p:spPr>
          <a:xfrm>
            <a:off x="3578225" y="1187450"/>
            <a:ext cx="26971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USA  celebrate</a:t>
            </a:r>
          </a:p>
        </p:txBody>
      </p:sp>
      <p:sp>
        <p:nvSpPr>
          <p:cNvPr id="27652" name="文本框 29700"/>
          <p:cNvSpPr/>
          <p:nvPr/>
        </p:nvSpPr>
        <p:spPr>
          <a:xfrm>
            <a:off x="3051175" y="2089150"/>
            <a:ext cx="25955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trick         treat</a:t>
            </a:r>
          </a:p>
        </p:txBody>
      </p:sp>
      <p:sp>
        <p:nvSpPr>
          <p:cNvPr id="27653" name="文本框 29701"/>
          <p:cNvSpPr/>
          <p:nvPr/>
        </p:nvSpPr>
        <p:spPr>
          <a:xfrm>
            <a:off x="630238" y="2501900"/>
            <a:ext cx="12128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inside</a:t>
            </a:r>
          </a:p>
        </p:txBody>
      </p:sp>
      <p:sp>
        <p:nvSpPr>
          <p:cNvPr id="27654" name="文本框 29702"/>
          <p:cNvSpPr/>
          <p:nvPr/>
        </p:nvSpPr>
        <p:spPr>
          <a:xfrm>
            <a:off x="3592512" y="3376612"/>
            <a:ext cx="43942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some candy          treat    </a:t>
            </a:r>
          </a:p>
        </p:txBody>
      </p:sp>
      <p:sp>
        <p:nvSpPr>
          <p:cNvPr id="27655" name="文本框 29703"/>
          <p:cNvSpPr/>
          <p:nvPr/>
        </p:nvSpPr>
        <p:spPr>
          <a:xfrm>
            <a:off x="2792412" y="4392612"/>
            <a:ext cx="31686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play   a   trick   on</a:t>
            </a:r>
          </a:p>
        </p:txBody>
      </p:sp>
      <p:sp>
        <p:nvSpPr>
          <p:cNvPr id="27656" name="文本框 29704"/>
          <p:cNvSpPr/>
          <p:nvPr/>
        </p:nvSpPr>
        <p:spPr>
          <a:xfrm>
            <a:off x="1349375" y="5334000"/>
            <a:ext cx="536098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dress    up            wear   masks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</a:rPr>
              <a:t>        pumpkin lanterns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2" nodeType="after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5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1" dur="5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7" dur="5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1"/>
      <p:bldP spid="27653" grpId="2"/>
      <p:bldP spid="27654" grpId="3"/>
      <p:bldP spid="27655" grpId="4"/>
      <p:bldP spid="27656" grpId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4294967295"/>
          </p:nvPr>
        </p:nvSpPr>
        <p:spPr>
          <a:xfrm>
            <a:off x="239712" y="274638"/>
            <a:ext cx="8780462" cy="63277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在度假</a:t>
            </a:r>
            <a:r>
              <a:rPr lang="en-US" altLang="zh-CN" sz="2800" b="1"/>
              <a:t>: 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举办一个聚会去庆祝它：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这里的中国人：</a:t>
            </a:r>
          </a:p>
          <a:p>
            <a:pPr marL="0" lvl="0" indent="0" rtl="0">
              <a:buClrTx/>
              <a:buFontTx/>
              <a:buNone/>
            </a:pPr>
            <a:r>
              <a:rPr lang="en-US" altLang="zh-CN" sz="2800" b="1"/>
              <a:t> </a:t>
            </a:r>
            <a:r>
              <a:rPr lang="zh-CN" altLang="en-US" sz="2800" b="1"/>
              <a:t>那里的食物：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在聚会上有许多有趣的事：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舞狮先开始：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拍许多照片：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你似乎很开心：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我们有关全世界不同节日的展览：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愉快的一天：</a:t>
            </a: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225425" y="263525"/>
            <a:ext cx="8461375" cy="58626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400" b="1"/>
              <a:t>无风不起浪：</a:t>
            </a:r>
          </a:p>
          <a:p>
            <a:pPr marL="0" lvl="0" indent="0">
              <a:buNone/>
            </a:pPr>
            <a:r>
              <a:rPr lang="zh-CN" altLang="en-US" sz="2400" b="1"/>
              <a:t>在中国一个重要的节日：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大多数中国家庭：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总是在一月或者二月：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家庭成员聚在一起：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吃大餐：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得到礼物：</a:t>
            </a:r>
          </a:p>
          <a:p>
            <a:pPr marL="0" lvl="0" indent="0">
              <a:buNone/>
            </a:pPr>
            <a:r>
              <a:rPr lang="zh-CN" altLang="en-US" sz="2400" b="1"/>
              <a:t>放烟花：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春节联欢晚会：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在一年的这个时候：</a:t>
            </a:r>
            <a:endParaRPr lang="en-US" altLang="zh-CN" sz="2400" b="1"/>
          </a:p>
          <a:p>
            <a:pPr marL="0" lvl="0" indent="0">
              <a:buNone/>
            </a:pPr>
            <a:r>
              <a:rPr lang="zh-CN" altLang="en-US" sz="2400" b="1"/>
              <a:t>从我们的父母那得到红包：</a:t>
            </a:r>
          </a:p>
          <a:p>
            <a:pPr marL="0" lvl="0" indent="0">
              <a:buNone/>
            </a:pPr>
            <a:r>
              <a:rPr lang="zh-CN" altLang="en-US" sz="2400" b="1"/>
              <a:t>为我们准备好新衣服：</a:t>
            </a:r>
            <a:endParaRPr lang="en-US" altLang="zh-CN" sz="2400" b="1"/>
          </a:p>
          <a:p>
            <a:pPr marL="0" lvl="0" indent="0">
              <a:buNone/>
            </a:pPr>
            <a:endParaRPr lang="en-US" altLang="zh-CN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4294967295"/>
          </p:nvPr>
        </p:nvSpPr>
        <p:spPr>
          <a:xfrm>
            <a:off x="239712" y="274638"/>
            <a:ext cx="8780462" cy="63277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在度假</a:t>
            </a:r>
            <a:r>
              <a:rPr lang="en-US" altLang="zh-CN" sz="2800" b="1"/>
              <a:t>:on holiday 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举办一个聚会去庆祝它：</a:t>
            </a:r>
            <a:r>
              <a:rPr lang="en-US" altLang="zh-CN" sz="2800" b="1"/>
              <a:t>have a party to celebrate it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这里的中国人：</a:t>
            </a:r>
            <a:r>
              <a:rPr lang="en-US" altLang="zh-CN" sz="2800" b="1"/>
              <a:t>the Chinese people here</a:t>
            </a:r>
          </a:p>
          <a:p>
            <a:pPr marL="0" lvl="0" indent="0" rtl="0">
              <a:buClrTx/>
              <a:buFontTx/>
              <a:buNone/>
            </a:pPr>
            <a:r>
              <a:rPr lang="en-US" altLang="zh-CN" sz="2800" b="1"/>
              <a:t> </a:t>
            </a:r>
            <a:r>
              <a:rPr lang="zh-CN" altLang="en-US" sz="2800" b="1"/>
              <a:t>那里的食物：</a:t>
            </a:r>
            <a:r>
              <a:rPr lang="en-US" altLang="zh-CN" sz="2800" b="1"/>
              <a:t>the food there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在聚会上有许多有趣的事：</a:t>
            </a:r>
            <a:r>
              <a:rPr lang="en-US" altLang="zh-CN" sz="2800" b="1"/>
              <a:t>there are lots of interesting things at the party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舞狮先开始：</a:t>
            </a:r>
            <a:r>
              <a:rPr lang="en-US" altLang="zh-CN" sz="2800" b="1"/>
              <a:t>The lion dance starts first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拍许多照片：</a:t>
            </a:r>
            <a:r>
              <a:rPr lang="en-US" altLang="zh-CN" sz="2800" b="1"/>
              <a:t>take a lot ot photos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你似乎很开心：</a:t>
            </a:r>
            <a:r>
              <a:rPr lang="en-US" altLang="zh-CN" sz="2800" b="1"/>
              <a:t>you seem very happy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我们有关全世界不同节日的展览：</a:t>
            </a:r>
            <a:r>
              <a:rPr lang="en-US" altLang="zh-CN" sz="2800" b="1"/>
              <a:t>we have shows about different festivals around the world.</a:t>
            </a:r>
          </a:p>
          <a:p>
            <a:pPr marL="0" lvl="0" indent="0" rtl="0">
              <a:buClrTx/>
              <a:buFontTx/>
              <a:buNone/>
            </a:pPr>
            <a:r>
              <a:rPr lang="zh-CN" altLang="en-US" sz="2800" b="1"/>
              <a:t>愉快的一天：</a:t>
            </a:r>
            <a:r>
              <a:rPr lang="en-US" altLang="zh-CN" sz="2800" b="1"/>
              <a:t>have a nice day</a:t>
            </a:r>
          </a:p>
          <a:p>
            <a:pPr marL="0" lvl="0" indent="0" rtl="0">
              <a:buClrTx/>
              <a:buFontTx/>
              <a:buNone/>
            </a:pPr>
            <a:endParaRPr lang="en-US" altLang="zh-CN" sz="2800" b="1"/>
          </a:p>
          <a:p>
            <a:pPr marL="0" lvl="0" indent="0" rtl="0">
              <a:buClrTx/>
              <a:buFontTx/>
              <a:buNone/>
            </a:pP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4294967295"/>
          </p:nvPr>
        </p:nvSpPr>
        <p:spPr>
          <a:xfrm>
            <a:off x="225425" y="263525"/>
            <a:ext cx="8461375" cy="58626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lvl="0" indent="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400" b="1"/>
              <a:t>无风不起浪：</a:t>
            </a:r>
            <a:r>
              <a:rPr lang="en-US" altLang="zh-CN" sz="2400" b="1"/>
              <a:t>There is no smoke without fire.</a:t>
            </a:r>
          </a:p>
          <a:p>
            <a:pPr marL="0" lvl="0" indent="0">
              <a:buNone/>
            </a:pPr>
            <a:r>
              <a:rPr lang="zh-CN" altLang="en-US" sz="2400" b="1"/>
              <a:t>在中国一个重要的节日：</a:t>
            </a:r>
            <a:r>
              <a:rPr lang="en-US" altLang="zh-CN" sz="2400" b="1"/>
              <a:t>an important holiday in China</a:t>
            </a:r>
          </a:p>
          <a:p>
            <a:pPr marL="0" lvl="0" indent="0">
              <a:buNone/>
            </a:pPr>
            <a:r>
              <a:rPr lang="zh-CN" altLang="en-US" sz="2400" b="1"/>
              <a:t>大多数中国家庭：</a:t>
            </a:r>
            <a:r>
              <a:rPr lang="en-US" altLang="zh-CN" sz="2400" b="1"/>
              <a:t>most Chinese families</a:t>
            </a:r>
          </a:p>
          <a:p>
            <a:pPr marL="0" lvl="0" indent="0">
              <a:buNone/>
            </a:pPr>
            <a:r>
              <a:rPr lang="zh-CN" altLang="en-US" sz="2400" b="1"/>
              <a:t>总是在一月或者二月：</a:t>
            </a:r>
            <a:r>
              <a:rPr lang="en-US" altLang="zh-CN" sz="2400" b="1"/>
              <a:t>always in January or February</a:t>
            </a:r>
          </a:p>
          <a:p>
            <a:pPr marL="0" lvl="0" indent="0">
              <a:buNone/>
            </a:pPr>
            <a:r>
              <a:rPr lang="zh-CN" altLang="en-US" sz="2400" b="1"/>
              <a:t>家庭成员聚在一起：</a:t>
            </a:r>
            <a:r>
              <a:rPr lang="en-US" altLang="zh-CN" sz="2400" b="1"/>
              <a:t>family members get together</a:t>
            </a:r>
          </a:p>
          <a:p>
            <a:pPr marL="0" lvl="0" indent="0">
              <a:buNone/>
            </a:pPr>
            <a:r>
              <a:rPr lang="zh-CN" altLang="en-US" sz="2400" b="1"/>
              <a:t>吃大餐：</a:t>
            </a:r>
            <a:r>
              <a:rPr lang="en-US" altLang="zh-CN" sz="2400" b="1"/>
              <a:t>have a big dinner</a:t>
            </a:r>
          </a:p>
          <a:p>
            <a:pPr marL="0" lvl="0" indent="0">
              <a:buNone/>
            </a:pPr>
            <a:r>
              <a:rPr lang="zh-CN" altLang="en-US" sz="2400" b="1"/>
              <a:t>得到礼物：</a:t>
            </a:r>
            <a:r>
              <a:rPr lang="en-US" altLang="zh-CN" sz="2400" b="1"/>
              <a:t>get presents</a:t>
            </a:r>
          </a:p>
          <a:p>
            <a:pPr marL="0" lvl="0" indent="0">
              <a:buNone/>
            </a:pPr>
            <a:r>
              <a:rPr lang="zh-CN" altLang="en-US" sz="2400" b="1"/>
              <a:t>放烟花：</a:t>
            </a:r>
            <a:r>
              <a:rPr lang="en-US" altLang="zh-CN" sz="2400" b="1"/>
              <a:t>let off fireworks=set off fireworks</a:t>
            </a:r>
          </a:p>
          <a:p>
            <a:pPr marL="0" lvl="0" indent="0">
              <a:buNone/>
            </a:pPr>
            <a:r>
              <a:rPr lang="zh-CN" altLang="en-US" sz="2400" b="1"/>
              <a:t>春节联欢晚会：</a:t>
            </a:r>
            <a:r>
              <a:rPr lang="en-US" altLang="zh-CN" sz="2400" b="1"/>
              <a:t>the Spring Festival Gala</a:t>
            </a:r>
          </a:p>
          <a:p>
            <a:pPr marL="0" lvl="0" indent="0">
              <a:buNone/>
            </a:pPr>
            <a:r>
              <a:rPr lang="zh-CN" altLang="en-US" sz="2400" b="1"/>
              <a:t>在一年的这个时候：</a:t>
            </a:r>
            <a:r>
              <a:rPr lang="en-US" altLang="zh-CN" sz="2400" b="1"/>
              <a:t>at this time of year</a:t>
            </a:r>
          </a:p>
          <a:p>
            <a:pPr marL="0" lvl="0" indent="0">
              <a:buNone/>
            </a:pPr>
            <a:r>
              <a:rPr lang="zh-CN" altLang="en-US" sz="2400" b="1"/>
              <a:t>从我们的父母那得到红包：</a:t>
            </a:r>
            <a:r>
              <a:rPr lang="en-US" altLang="zh-CN" sz="2400" b="1"/>
              <a:t>get red packets from our parents</a:t>
            </a:r>
          </a:p>
          <a:p>
            <a:pPr marL="0" lvl="0" indent="0">
              <a:buNone/>
            </a:pPr>
            <a:r>
              <a:rPr lang="zh-CN" altLang="en-US" sz="2400" b="1"/>
              <a:t>为我们准备好新衣服：</a:t>
            </a:r>
            <a:r>
              <a:rPr lang="en-US" altLang="zh-CN" sz="2400" b="1"/>
              <a:t>get new clothes ready for us</a:t>
            </a:r>
          </a:p>
          <a:p>
            <a:pPr marL="0" lvl="0" indent="0">
              <a:buNone/>
            </a:pPr>
            <a:endParaRPr lang="en-US" altLang="zh-CN" sz="2400" b="1"/>
          </a:p>
          <a:p>
            <a:pPr marL="0" lvl="0" indent="0">
              <a:buNone/>
            </a:pPr>
            <a:endParaRPr lang="en-US" altLang="zh-CN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6146"/>
          <p:cNvSpPr/>
          <p:nvPr/>
        </p:nvSpPr>
        <p:spPr>
          <a:xfrm>
            <a:off x="457200" y="488950"/>
            <a:ext cx="7583488" cy="639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i="1">
                <a:solidFill>
                  <a:srgbClr val="0000FF"/>
                </a:solidFill>
                <a:latin typeface="Comic Sans MS" pitchFamily="66" charset="0"/>
              </a:rPr>
              <a:t>‘wh-’ questions </a:t>
            </a:r>
            <a:r>
              <a:rPr lang="zh-CN" altLang="en-US" sz="3600" b="1" i="1">
                <a:solidFill>
                  <a:srgbClr val="0000FF"/>
                </a:solidFill>
                <a:latin typeface="Comic Sans MS" pitchFamily="66" charset="0"/>
              </a:rPr>
              <a:t>特殊疑问句</a:t>
            </a:r>
          </a:p>
        </p:txBody>
      </p:sp>
      <p:sp>
        <p:nvSpPr>
          <p:cNvPr id="32770" name="文本框 6147"/>
          <p:cNvSpPr/>
          <p:nvPr/>
        </p:nvSpPr>
        <p:spPr>
          <a:xfrm>
            <a:off x="6408738" y="3138488"/>
            <a:ext cx="24495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+ 主语 +...?</a:t>
            </a:r>
          </a:p>
        </p:txBody>
      </p:sp>
      <p:sp>
        <p:nvSpPr>
          <p:cNvPr id="32771" name="文本框 6149"/>
          <p:cNvSpPr/>
          <p:nvPr/>
        </p:nvSpPr>
        <p:spPr>
          <a:xfrm>
            <a:off x="4559300" y="2613025"/>
            <a:ext cx="208915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be</a:t>
            </a: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动词</a:t>
            </a: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助动词</a:t>
            </a: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情态动词</a:t>
            </a:r>
          </a:p>
        </p:txBody>
      </p:sp>
      <p:sp>
        <p:nvSpPr>
          <p:cNvPr id="32772" name="文本框 6150"/>
          <p:cNvSpPr/>
          <p:nvPr/>
        </p:nvSpPr>
        <p:spPr>
          <a:xfrm>
            <a:off x="1543050" y="3222625"/>
            <a:ext cx="2514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特殊疑问词</a:t>
            </a:r>
          </a:p>
        </p:txBody>
      </p:sp>
      <p:sp>
        <p:nvSpPr>
          <p:cNvPr id="32773" name="文本框 6151"/>
          <p:cNvSpPr/>
          <p:nvPr/>
        </p:nvSpPr>
        <p:spPr>
          <a:xfrm>
            <a:off x="400050" y="3222625"/>
            <a:ext cx="1295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 i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句式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32774" name="文本框 6152"/>
          <p:cNvSpPr/>
          <p:nvPr/>
        </p:nvSpPr>
        <p:spPr>
          <a:xfrm>
            <a:off x="3829050" y="3222625"/>
            <a:ext cx="457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+</a:t>
            </a:r>
          </a:p>
        </p:txBody>
      </p:sp>
      <p:sp>
        <p:nvSpPr>
          <p:cNvPr id="32775" name="文本框 6153"/>
          <p:cNvSpPr/>
          <p:nvPr/>
        </p:nvSpPr>
        <p:spPr>
          <a:xfrm>
            <a:off x="649288" y="1622425"/>
            <a:ext cx="82089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回答时不用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yes 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或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no,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而要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问什么答什么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内容占位符 7169"/>
          <p:cNvGraphicFramePr>
            <a:graphicFrameLocks noGrp="1"/>
          </p:cNvGraphicFramePr>
          <p:nvPr>
            <p:ph sz="half" idx="4294967295"/>
          </p:nvPr>
        </p:nvGraphicFramePr>
        <p:xfrm>
          <a:off x="457200" y="1600200"/>
          <a:ext cx="7832726" cy="3111500"/>
        </p:xfrm>
        <a:graphic>
          <a:graphicData uri="http://schemas.openxmlformats.org/drawingml/2006/table">
            <a:tbl>
              <a:tblPr/>
              <a:tblGrid>
                <a:gridCol w="1493838"/>
                <a:gridCol w="1201738"/>
                <a:gridCol w="5137150"/>
              </a:tblGrid>
              <a:tr h="311150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What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28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（什么）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3600" b="1">
                          <a:latin typeface="Times New Roman" pitchFamily="18" charset="0"/>
                        </a:rPr>
                        <a:t> </a:t>
                      </a:r>
                      <a:r>
                        <a:rPr lang="zh-CN" altLang="en-US" sz="2800">
                          <a:latin typeface="Times New Roman" pitchFamily="18" charset="0"/>
                        </a:rPr>
                        <a:t>对活动或事物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What</a:t>
                      </a:r>
                      <a:r>
                        <a:rPr lang="en-US" altLang="zh-CN" sz="3600" b="1">
                          <a:solidFill>
                            <a:srgbClr val="6600FF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do you do on 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Halloween?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We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play games 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and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have lots of fun.</a:t>
                      </a:r>
                      <a:endParaRPr lang="zh-CN" altLang="en-US" sz="3600" b="1">
                        <a:solidFill>
                          <a:srgbClr val="0000FF"/>
                        </a:solidFill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3"/>
          <p:cNvSpPr/>
          <p:nvPr/>
        </p:nvSpPr>
        <p:spPr>
          <a:xfrm>
            <a:off x="285750" y="4903788"/>
            <a:ext cx="8358188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65125" lvl="0" indent="-365125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3. </a:t>
            </a:r>
            <a:r>
              <a:rPr lang="zh-CN" altLang="en-US" sz="2800" b="1">
                <a:solidFill>
                  <a:schemeClr val="accent2"/>
                </a:solidFill>
              </a:rPr>
              <a:t>What time  </a:t>
            </a:r>
            <a:r>
              <a:rPr lang="zh-CN" altLang="en-US" sz="2800" b="1"/>
              <a:t>几点钟     </a:t>
            </a:r>
            <a:r>
              <a:rPr lang="zh-CN" altLang="en-US" sz="2800" b="1">
                <a:solidFill>
                  <a:schemeClr val="accent2"/>
                </a:solidFill>
              </a:rPr>
              <a:t>/   what colour   </a:t>
            </a:r>
            <a:r>
              <a:rPr lang="zh-CN" altLang="en-US" sz="2800" b="1"/>
              <a:t>什么颜色        </a:t>
            </a:r>
            <a:r>
              <a:rPr lang="zh-CN" altLang="en-US" sz="2800" b="1">
                <a:solidFill>
                  <a:schemeClr val="accent2"/>
                </a:solidFill>
              </a:rPr>
              <a:t>/  what size</a:t>
            </a:r>
            <a:r>
              <a:rPr lang="zh-CN" altLang="en-US" sz="2800" b="1"/>
              <a:t>多大尺码  </a:t>
            </a:r>
            <a:r>
              <a:rPr lang="zh-CN" altLang="en-US" sz="2800" b="1">
                <a:solidFill>
                  <a:schemeClr val="accent2"/>
                </a:solidFill>
              </a:rPr>
              <a:t>/ what activities</a:t>
            </a:r>
            <a:r>
              <a:rPr lang="zh-CN" altLang="en-US" sz="2800" b="1"/>
              <a:t>什么活动   </a:t>
            </a:r>
            <a:r>
              <a:rPr lang="en-US" altLang="zh-CN" sz="2800" b="1">
                <a:solidFill>
                  <a:schemeClr val="accent2"/>
                </a:solidFill>
              </a:rPr>
              <a:t>/</a:t>
            </a:r>
            <a:r>
              <a:rPr lang="zh-CN" altLang="en-US" sz="2800" b="1">
                <a:solidFill>
                  <a:schemeClr val="accent2"/>
                </a:solidFill>
              </a:rPr>
              <a:t>…</a:t>
            </a:r>
          </a:p>
        </p:txBody>
      </p:sp>
      <p:sp>
        <p:nvSpPr>
          <p:cNvPr id="34818" name="Rectangle 3"/>
          <p:cNvSpPr txBox="1">
            <a:spLocks noChangeArrowheads="1"/>
          </p:cNvSpPr>
          <p:nvPr/>
        </p:nvSpPr>
        <p:spPr>
          <a:xfrm>
            <a:off x="414338" y="384175"/>
            <a:ext cx="8229600" cy="53498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 algn="ctr" fontAlgn="base">
              <a:spcBef>
                <a:spcPct val="5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what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和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what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短语用法</a:t>
            </a:r>
          </a:p>
        </p:txBody>
      </p:sp>
      <p:sp>
        <p:nvSpPr>
          <p:cNvPr id="34819" name="矩形 8"/>
          <p:cNvSpPr/>
          <p:nvPr/>
        </p:nvSpPr>
        <p:spPr>
          <a:xfrm>
            <a:off x="285750" y="1111250"/>
            <a:ext cx="8715375" cy="2444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5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en-US" altLang="zh-CN" sz="2800" b="1">
                <a:solidFill>
                  <a:srgbClr val="C0504D"/>
                </a:solidFill>
              </a:rPr>
              <a:t>  What</a:t>
            </a:r>
            <a:r>
              <a:rPr lang="zh-CN" altLang="en-US" sz="2800" b="1">
                <a:solidFill>
                  <a:srgbClr val="C0504D"/>
                </a:solidFill>
              </a:rPr>
              <a:t>“什么”</a:t>
            </a:r>
            <a:r>
              <a:rPr lang="en-US" altLang="zh-CN" sz="2800" b="1">
                <a:solidFill>
                  <a:srgbClr val="C0504D"/>
                </a:solidFill>
              </a:rPr>
              <a:t> </a:t>
            </a:r>
            <a:r>
              <a:rPr lang="zh-CN" altLang="en-US" sz="2800" b="1"/>
              <a:t>问事物</a:t>
            </a:r>
            <a:r>
              <a:rPr lang="en-US" altLang="zh-CN" sz="2800" b="1"/>
              <a:t>/</a:t>
            </a:r>
            <a:r>
              <a:rPr lang="zh-CN" altLang="en-US" sz="2800" b="1"/>
              <a:t>东西</a:t>
            </a:r>
            <a:r>
              <a:rPr lang="en-US" altLang="zh-CN" sz="2800" b="1"/>
              <a:t>/</a:t>
            </a:r>
            <a:r>
              <a:rPr lang="zh-CN" altLang="en-US" sz="2800" b="1"/>
              <a:t>动作，</a:t>
            </a:r>
            <a:r>
              <a:rPr lang="en-US" altLang="zh-CN" sz="2800" b="1"/>
              <a:t>  </a:t>
            </a:r>
            <a:r>
              <a:rPr lang="zh-CN" altLang="en-US" sz="2800" b="1">
                <a:solidFill>
                  <a:srgbClr val="C0504D"/>
                </a:solidFill>
              </a:rPr>
              <a:t>What</a:t>
            </a:r>
            <a:r>
              <a:rPr lang="en-US" altLang="zh-CN" sz="2800" b="1">
                <a:solidFill>
                  <a:srgbClr val="C0504D"/>
                </a:solidFill>
              </a:rPr>
              <a:t>’</a:t>
            </a:r>
            <a:r>
              <a:rPr lang="zh-CN" altLang="en-US" sz="2800" b="1">
                <a:solidFill>
                  <a:srgbClr val="C0504D"/>
                </a:solidFill>
              </a:rPr>
              <a:t>s </a:t>
            </a:r>
            <a:r>
              <a:rPr lang="en-US" altLang="zh-CN" sz="2800" b="1">
                <a:solidFill>
                  <a:srgbClr val="C0504D"/>
                </a:solidFill>
              </a:rPr>
              <a:t>… </a:t>
            </a:r>
            <a:r>
              <a:rPr lang="zh-CN" altLang="en-US" sz="2800" b="1">
                <a:solidFill>
                  <a:srgbClr val="C0504D"/>
                </a:solidFill>
              </a:rPr>
              <a:t>?</a:t>
            </a:r>
            <a:endParaRPr lang="en-US" altLang="zh-CN" sz="2800" b="1">
              <a:solidFill>
                <a:srgbClr val="C0504D"/>
              </a:solidFill>
            </a:endParaRPr>
          </a:p>
          <a:p>
            <a:pPr lvl="0">
              <a:lnSpc>
                <a:spcPct val="95000"/>
              </a:lnSpc>
              <a:spcBef>
                <a:spcPts val="600"/>
              </a:spcBef>
            </a:pPr>
            <a:r>
              <a:rPr lang="en-US" altLang="zh-CN" sz="2800" b="1">
                <a:solidFill>
                  <a:schemeClr val="accent2"/>
                </a:solidFill>
              </a:rPr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What</a:t>
            </a:r>
            <a:r>
              <a:rPr lang="en-US" altLang="zh-CN" sz="2800" b="1"/>
              <a:t>’</a:t>
            </a:r>
            <a:r>
              <a:rPr lang="zh-CN" altLang="en-US" sz="2800" b="1"/>
              <a:t>s the weather like? 天气如何？</a:t>
            </a:r>
            <a:endParaRPr lang="en-US" altLang="zh-CN" sz="2800" b="1"/>
          </a:p>
          <a:p>
            <a:pPr lvl="0">
              <a:lnSpc>
                <a:spcPct val="95000"/>
              </a:lnSpc>
              <a:spcBef>
                <a:spcPts val="600"/>
              </a:spcBef>
            </a:pPr>
            <a:r>
              <a:rPr lang="en-US" altLang="zh-CN" sz="2800" b="1"/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What</a:t>
            </a:r>
            <a:r>
              <a:rPr lang="en-US" altLang="zh-CN" sz="2800" b="1"/>
              <a:t>’</a:t>
            </a:r>
            <a:r>
              <a:rPr lang="zh-CN" altLang="en-US" sz="2800" b="1"/>
              <a:t>s the price of…?   </a:t>
            </a:r>
            <a:r>
              <a:rPr lang="en-US" altLang="zh-CN" sz="2800" b="1"/>
              <a:t>….</a:t>
            </a:r>
            <a:r>
              <a:rPr lang="zh-CN" altLang="en-US" sz="2800" b="1"/>
              <a:t>的价格是多少？</a:t>
            </a:r>
          </a:p>
          <a:p>
            <a:pPr lvl="0">
              <a:lnSpc>
                <a:spcPct val="95000"/>
              </a:lnSpc>
              <a:spcBef>
                <a:spcPts val="600"/>
              </a:spcBef>
            </a:pPr>
            <a:r>
              <a:rPr lang="en-US" altLang="zh-CN" sz="2800" b="1"/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What</a:t>
            </a:r>
            <a:r>
              <a:rPr lang="en-US" altLang="zh-CN" sz="2800" b="1"/>
              <a:t>’</a:t>
            </a:r>
            <a:r>
              <a:rPr lang="zh-CN" altLang="en-US" sz="2800" b="1"/>
              <a:t>s the matter with you?   你怎么了？</a:t>
            </a:r>
            <a:endParaRPr lang="en-US" altLang="zh-CN" sz="2800" b="1"/>
          </a:p>
          <a:p>
            <a:pPr lvl="0">
              <a:lnSpc>
                <a:spcPct val="95000"/>
              </a:lnSpc>
              <a:spcBef>
                <a:spcPts val="600"/>
              </a:spcBef>
            </a:pPr>
            <a:r>
              <a:rPr lang="en-US" altLang="zh-CN" sz="2800" b="1"/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What</a:t>
            </a:r>
            <a:r>
              <a:rPr lang="en-US" altLang="zh-CN" sz="2800" b="1"/>
              <a:t>’</a:t>
            </a:r>
            <a:r>
              <a:rPr lang="zh-CN" altLang="en-US" sz="2800" b="1"/>
              <a:t>s wrong with you?  你怎么了？</a:t>
            </a:r>
          </a:p>
        </p:txBody>
      </p:sp>
      <p:sp>
        <p:nvSpPr>
          <p:cNvPr id="34820" name="矩形 9"/>
          <p:cNvSpPr/>
          <p:nvPr/>
        </p:nvSpPr>
        <p:spPr>
          <a:xfrm>
            <a:off x="393700" y="3443288"/>
            <a:ext cx="8143875" cy="1460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ts val="6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en-US" altLang="zh-CN" sz="2800" b="1">
                <a:solidFill>
                  <a:srgbClr val="C0504D"/>
                </a:solidFill>
              </a:rPr>
              <a:t>  What</a:t>
            </a:r>
            <a:r>
              <a:rPr lang="en-US" altLang="zh-CN" sz="2800" b="1"/>
              <a:t> </a:t>
            </a:r>
            <a:r>
              <a:rPr lang="zh-CN" altLang="en-US" sz="2800" b="1"/>
              <a:t>问职业。</a:t>
            </a:r>
            <a:r>
              <a:rPr lang="zh-CN" altLang="en-US" sz="2800" b="1">
                <a:solidFill>
                  <a:srgbClr val="C0504D"/>
                </a:solidFill>
              </a:rPr>
              <a:t>What </a:t>
            </a:r>
            <a:r>
              <a:rPr lang="zh-CN" altLang="en-US" sz="2800" b="1"/>
              <a:t>do you do?  你做什么工作？ </a:t>
            </a:r>
            <a:endParaRPr lang="en-US" altLang="zh-CN" sz="2800" b="1"/>
          </a:p>
          <a:p>
            <a:pPr lvl="0">
              <a:spcBef>
                <a:spcPts val="600"/>
              </a:spcBef>
            </a:pPr>
            <a:r>
              <a:rPr lang="zh-CN" altLang="en-US" sz="2800" b="1"/>
              <a:t>             =</a:t>
            </a:r>
            <a:r>
              <a:rPr lang="zh-CN" altLang="en-US" sz="2800" b="1">
                <a:solidFill>
                  <a:srgbClr val="C0504D"/>
                </a:solidFill>
              </a:rPr>
              <a:t>What </a:t>
            </a:r>
            <a:r>
              <a:rPr lang="zh-CN" altLang="en-US" sz="2800" b="1"/>
              <a:t>are you?=</a:t>
            </a:r>
            <a:r>
              <a:rPr lang="zh-CN" altLang="en-US" sz="2800" b="1">
                <a:solidFill>
                  <a:srgbClr val="C0504D"/>
                </a:solidFill>
              </a:rPr>
              <a:t>What</a:t>
            </a:r>
            <a:r>
              <a:rPr lang="zh-CN" altLang="en-US" sz="2800" b="1"/>
              <a:t>'s</a:t>
            </a:r>
            <a:r>
              <a:rPr lang="zh-CN" altLang="en-US" sz="2800" b="1">
                <a:solidFill>
                  <a:srgbClr val="C0504D"/>
                </a:solidFill>
              </a:rPr>
              <a:t> </a:t>
            </a:r>
            <a:r>
              <a:rPr lang="zh-CN" altLang="en-US" sz="2800" b="1"/>
              <a:t>your job?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Grp="1"/>
          </p:cNvSpPr>
          <p:nvPr>
            <p:ph idx="4294967295"/>
          </p:nvPr>
        </p:nvSpPr>
        <p:spPr>
          <a:xfrm>
            <a:off x="457200" y="222250"/>
            <a:ext cx="8229600" cy="64071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/>
              <a:t>享受食物和饮料：</a:t>
            </a:r>
            <a:endParaRPr lang="en-US" altLang="zh-CN" b="1"/>
          </a:p>
          <a:p>
            <a:pPr lvl="0"/>
            <a:r>
              <a:rPr lang="zh-CN" altLang="en-US" b="1"/>
              <a:t>回答问题</a:t>
            </a:r>
            <a:r>
              <a:rPr lang="en-US" altLang="zh-CN" b="1"/>
              <a:t>: </a:t>
            </a:r>
          </a:p>
          <a:p>
            <a:pPr lvl="0"/>
            <a:r>
              <a:rPr lang="zh-CN" altLang="en-US" b="1"/>
              <a:t>我所有的家人聚在一起吃大餐</a:t>
            </a:r>
          </a:p>
          <a:p>
            <a:pPr lvl="0" rtl="0">
              <a:buClrTx/>
              <a:buFontTx/>
            </a:pPr>
            <a:r>
              <a:rPr lang="zh-CN" altLang="en-US" b="1"/>
              <a:t>那不是很有趣。</a:t>
            </a:r>
          </a:p>
          <a:p>
            <a:pPr lvl="0" rtl="0">
              <a:buClrTx/>
              <a:buFontTx/>
            </a:pPr>
            <a:r>
              <a:rPr lang="zh-CN" altLang="en-US" b="1"/>
              <a:t>我想装扮成一个鬼。</a:t>
            </a:r>
          </a:p>
          <a:p>
            <a:pPr lvl="0" rtl="0">
              <a:buClrTx/>
              <a:buFontTx/>
            </a:pPr>
            <a:r>
              <a:rPr lang="zh-CN" altLang="en-US" b="1"/>
              <a:t>给我们一些糖果作为招待。</a:t>
            </a:r>
            <a:endParaRPr lang="en-US" altLang="zh-CN" b="1"/>
          </a:p>
          <a:p>
            <a:pPr lvl="0" rtl="0">
              <a:buClrTx/>
              <a:buFontTx/>
            </a:pPr>
            <a:r>
              <a:rPr lang="zh-CN" altLang="en-US" b="1"/>
              <a:t>如果他们不给我们招待，我们就捉弄他们。</a:t>
            </a:r>
            <a:endParaRPr lang="en-US" altLang="zh-CN" b="1"/>
          </a:p>
          <a:p>
            <a:pPr lvl="0" rtl="0">
              <a:buClrTx/>
              <a:buFontTx/>
            </a:pPr>
            <a:r>
              <a:rPr lang="zh-CN" altLang="en-US" b="1"/>
              <a:t>人们用橘子做灯笼。</a:t>
            </a:r>
          </a:p>
          <a:p>
            <a:pPr lvl="0"/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内容占位符 8193"/>
          <p:cNvGraphicFramePr>
            <a:graphicFrameLocks noGrp="1"/>
          </p:cNvGraphicFramePr>
          <p:nvPr>
            <p:ph sz="half" idx="4294967295"/>
          </p:nvPr>
        </p:nvGraphicFramePr>
        <p:xfrm>
          <a:off x="396875" y="508000"/>
          <a:ext cx="8597899" cy="2231136"/>
        </p:xfrm>
        <a:graphic>
          <a:graphicData uri="http://schemas.openxmlformats.org/drawingml/2006/table">
            <a:tbl>
              <a:tblPr/>
              <a:tblGrid>
                <a:gridCol w="2049462"/>
                <a:gridCol w="2111375"/>
                <a:gridCol w="4437062"/>
              </a:tblGrid>
              <a:tr h="182880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Which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(</a:t>
                      </a:r>
                      <a:r>
                        <a:rPr lang="zh-CN" altLang="en-US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哪一个</a:t>
                      </a: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)</a:t>
                      </a:r>
                      <a:endParaRPr lang="zh-CN" altLang="en-US" sz="3600" b="1">
                        <a:solidFill>
                          <a:srgbClr val="FF0066"/>
                        </a:solidFill>
                        <a:latin typeface="Times New Roman" pitchFamily="18" charset="0"/>
                      </a:endParaRP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3600" b="1">
                          <a:latin typeface="Times New Roman" pitchFamily="18" charset="0"/>
                        </a:rPr>
                        <a:t> </a:t>
                      </a:r>
                      <a:r>
                        <a:rPr lang="zh-CN" altLang="en-US" sz="2800">
                          <a:latin typeface="Times New Roman" pitchFamily="18" charset="0"/>
                        </a:rPr>
                        <a:t>特定范围的事物或人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Which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would you like?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 I’d like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the red one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5851" name="内容占位符 9217"/>
          <p:cNvGraphicFramePr>
            <a:graphicFrameLocks noGrp="1"/>
          </p:cNvGraphicFramePr>
          <p:nvPr>
            <p:ph idx="4294967295"/>
          </p:nvPr>
        </p:nvGraphicFramePr>
        <p:xfrm>
          <a:off x="406400" y="3336925"/>
          <a:ext cx="8229599" cy="2543176"/>
        </p:xfrm>
        <a:graphic>
          <a:graphicData uri="http://schemas.openxmlformats.org/drawingml/2006/table">
            <a:tbl>
              <a:tblPr/>
              <a:tblGrid>
                <a:gridCol w="1852612"/>
                <a:gridCol w="1851025"/>
                <a:gridCol w="1954212"/>
                <a:gridCol w="2571750"/>
              </a:tblGrid>
              <a:tr h="1392238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Who</a:t>
                      </a:r>
                    </a:p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（谁）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lnSpc>
                          <a:spcPct val="130000"/>
                        </a:lnSpc>
                      </a:pPr>
                      <a:r>
                        <a:rPr lang="zh-CN" altLang="en-US" sz="2800">
                          <a:latin typeface="Times New Roman" pitchFamily="18" charset="0"/>
                        </a:rPr>
                        <a:t>人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Who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is Mr Wu?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He is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our teacher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150938">
                <a:tc gridSpan="4"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endParaRPr lang="zh-CN" altLang="en-US" sz="3600">
                        <a:latin typeface="Times New Roman" pitchFamily="18" charset="0"/>
                      </a:endParaRPr>
                    </a:p>
                  </a:txBody>
                  <a:tcPr>
                    <a:lnL>
                      <a:noFill/>
                      <a:miter lim="800000"/>
                    </a:lnL>
                    <a:lnR>
                      <a:noFill/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>
                      <a:noFill/>
                      <a:miter lim="8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9050">
                      <a:solidFill>
                        <a:prstClr val="black"/>
                      </a:solidFill>
                      <a:miter lim="800000"/>
                    </a:lnT>
                    <a:lnB>
                      <a:noFill/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9050">
                      <a:solidFill>
                        <a:prstClr val="black"/>
                      </a:solidFill>
                      <a:miter lim="800000"/>
                    </a:lnT>
                    <a:lnB>
                      <a:noFill/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>
                      <a:noFill/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>
                      <a:noFill/>
                      <a:miter lim="8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zh-CN" altLang="en-US"/>
          </a:p>
        </p:txBody>
      </p:sp>
      <p:graphicFrame>
        <p:nvGraphicFramePr>
          <p:cNvPr id="36866" name="内容占位符 10241"/>
          <p:cNvGraphicFramePr>
            <a:graphicFrameLocks noGrp="1"/>
          </p:cNvGraphicFramePr>
          <p:nvPr>
            <p:ph idx="4294967295"/>
          </p:nvPr>
        </p:nvGraphicFramePr>
        <p:xfrm>
          <a:off x="855662" y="2243138"/>
          <a:ext cx="7677149" cy="3657600"/>
        </p:xfrm>
        <a:graphic>
          <a:graphicData uri="http://schemas.openxmlformats.org/drawingml/2006/table">
            <a:tbl>
              <a:tblPr/>
              <a:tblGrid>
                <a:gridCol w="1878012"/>
                <a:gridCol w="2174875"/>
                <a:gridCol w="3624262"/>
              </a:tblGrid>
              <a:tr h="365760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Whose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（谁的）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 </a:t>
                      </a:r>
                      <a:r>
                        <a:rPr lang="zh-CN" altLang="en-US" sz="2800">
                          <a:latin typeface="Times New Roman" pitchFamily="18" charset="0"/>
                        </a:rPr>
                        <a:t>人的</a:t>
                      </a:r>
                      <a:r>
                        <a:rPr lang="zh-CN" altLang="en-US" sz="2800" b="1">
                          <a:solidFill>
                            <a:srgbClr val="FF3300"/>
                          </a:solidFill>
                          <a:latin typeface="Times New Roman" pitchFamily="18" charset="0"/>
                        </a:rPr>
                        <a:t>所有关系</a:t>
                      </a:r>
                      <a:endParaRPr lang="zh-CN" altLang="en-US" sz="2800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Whose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bag is this?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It’s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Millie</a:t>
                      </a:r>
                      <a:r>
                        <a:rPr lang="en-US" altLang="zh-CN" sz="3600" b="1" i="1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’s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endParaRPr lang="en-US" altLang="zh-CN" sz="3600" b="1">
                        <a:latin typeface="Times New Roman" pitchFamily="18" charset="0"/>
                      </a:endParaRPr>
                    </a:p>
                    <a:p>
                      <a:pPr lvl="0">
                        <a:lnSpc>
                          <a:spcPct val="130000"/>
                        </a:lnSpc>
                      </a:pPr>
                      <a:endParaRPr lang="en-US" altLang="zh-CN" sz="3600" b="1">
                        <a:latin typeface="Times New Roman" pitchFamily="18" charset="0"/>
                      </a:endParaRPr>
                    </a:p>
                    <a:p>
                      <a:pPr lvl="0">
                        <a:lnSpc>
                          <a:spcPct val="130000"/>
                        </a:lnSpc>
                      </a:pP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zh-CN" altLang="en-US"/>
          </a:p>
        </p:txBody>
      </p:sp>
      <p:graphicFrame>
        <p:nvGraphicFramePr>
          <p:cNvPr id="37890" name="内容占位符 11265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2471738"/>
        </p:xfrm>
        <a:graphic>
          <a:graphicData uri="http://schemas.openxmlformats.org/drawingml/2006/table">
            <a:tbl>
              <a:tblPr/>
              <a:tblGrid>
                <a:gridCol w="1490662"/>
                <a:gridCol w="1328738"/>
                <a:gridCol w="5410200"/>
              </a:tblGrid>
              <a:tr h="2471738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When</a:t>
                      </a:r>
                      <a:r>
                        <a:rPr lang="zh-CN" altLang="en-US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</a:t>
                      </a:r>
                      <a:r>
                        <a:rPr lang="zh-CN" altLang="en-US" sz="28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什么时候）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2800">
                          <a:latin typeface="Times New Roman" pitchFamily="18" charset="0"/>
                        </a:rPr>
                        <a:t>时间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When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is your birthday?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It is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on 2</a:t>
                      </a:r>
                      <a:r>
                        <a:rPr lang="en-US" altLang="zh-CN" sz="3600" b="1" baseline="30000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nd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 July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zh-CN" altLang="en-US"/>
          </a:p>
        </p:txBody>
      </p:sp>
      <p:graphicFrame>
        <p:nvGraphicFramePr>
          <p:cNvPr id="38914" name="内容占位符 12289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180340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4114800"/>
              </a:tblGrid>
              <a:tr h="180340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Where</a:t>
                      </a:r>
                      <a:r>
                        <a:rPr lang="zh-CN" altLang="en-US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（哪里）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2800">
                          <a:latin typeface="Times New Roman" pitchFamily="18" charset="0"/>
                        </a:rPr>
                        <a:t>地点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Where is my pen?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 It is </a:t>
                      </a:r>
                      <a:r>
                        <a:rPr lang="en-US" altLang="zh-CN" sz="3600" b="1">
                          <a:solidFill>
                            <a:srgbClr val="0000FF"/>
                          </a:solidFill>
                          <a:latin typeface="Times New Roman" pitchFamily="18" charset="0"/>
                        </a:rPr>
                        <a:t>under the desk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zh-CN" altLang="en-US"/>
          </a:p>
        </p:txBody>
      </p:sp>
      <p:graphicFrame>
        <p:nvGraphicFramePr>
          <p:cNvPr id="39938" name="内容占位符 13313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2947988"/>
        </p:xfrm>
        <a:graphic>
          <a:graphicData uri="http://schemas.openxmlformats.org/drawingml/2006/table">
            <a:tbl>
              <a:tblPr/>
              <a:tblGrid>
                <a:gridCol w="2057400"/>
                <a:gridCol w="2058988"/>
                <a:gridCol w="4113212"/>
              </a:tblGrid>
              <a:tr h="2947988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Why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28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(</a:t>
                      </a:r>
                      <a:r>
                        <a:rPr lang="zh-CN" altLang="en-US" sz="28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为什么）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2800">
                          <a:latin typeface="Times New Roman" pitchFamily="18" charset="0"/>
                        </a:rPr>
                        <a:t>原因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Why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are you so happy?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Because</a:t>
                      </a:r>
                      <a:r>
                        <a:rPr lang="en-US" altLang="zh-CN" sz="3600" b="1">
                          <a:solidFill>
                            <a:srgbClr val="6600FF"/>
                          </a:solidFill>
                          <a:latin typeface="Times New Roman" pitchFamily="18" charset="0"/>
                        </a:rPr>
                        <a:t> it is my birthday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表格 24577"/>
          <p:cNvGraphicFramePr/>
          <p:nvPr/>
        </p:nvGraphicFramePr>
        <p:xfrm>
          <a:off x="539750" y="1577975"/>
          <a:ext cx="8064500" cy="1517904"/>
        </p:xfrm>
        <a:graphic>
          <a:graphicData uri="http://schemas.openxmlformats.org/drawingml/2006/table">
            <a:tbl>
              <a:tblPr/>
              <a:tblGrid>
                <a:gridCol w="2168525"/>
                <a:gridCol w="1358900"/>
                <a:gridCol w="4537075"/>
              </a:tblGrid>
              <a:tr h="151765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</a:rPr>
                        <a:t>How old</a:t>
                      </a:r>
                      <a:r>
                        <a:rPr lang="zh-CN" altLang="en-US" sz="3600" b="1">
                          <a:solidFill>
                            <a:srgbClr val="FF0066"/>
                          </a:solidFill>
                        </a:rPr>
                        <a:t>（几岁）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2400" b="1"/>
                        <a:t>年龄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FF"/>
                          </a:solidFill>
                        </a:rPr>
                        <a:t>How old</a:t>
                      </a:r>
                      <a:r>
                        <a:rPr lang="en-US" altLang="zh-CN" sz="3600" b="1"/>
                        <a:t> are you?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/>
                        <a:t> I’m </a:t>
                      </a:r>
                      <a:r>
                        <a:rPr lang="en-US" altLang="zh-CN" sz="3600" b="1">
                          <a:solidFill>
                            <a:srgbClr val="FF00FF"/>
                          </a:solidFill>
                        </a:rPr>
                        <a:t>13 years old</a:t>
                      </a:r>
                      <a:r>
                        <a:rPr lang="en-US" altLang="zh-CN" sz="3600" b="1"/>
                        <a:t>.</a:t>
                      </a:r>
                      <a:endParaRPr lang="zh-CN" altLang="en-US" sz="3600" b="1"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71" name="文本框 24587"/>
          <p:cNvSpPr/>
          <p:nvPr/>
        </p:nvSpPr>
        <p:spPr>
          <a:xfrm>
            <a:off x="395288" y="333375"/>
            <a:ext cx="8396288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(疑问词+形容词或名词）构成</a:t>
            </a:r>
            <a:r>
              <a:rPr lang="zh-CN" altLang="en-US" sz="3200" b="1" u="sng">
                <a:solidFill>
                  <a:srgbClr val="000000"/>
                </a:solidFill>
                <a:latin typeface="Times New Roman" pitchFamily="18" charset="0"/>
              </a:rPr>
              <a:t>疑问词组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：</a:t>
            </a:r>
          </a:p>
        </p:txBody>
      </p:sp>
      <p:graphicFrame>
        <p:nvGraphicFramePr>
          <p:cNvPr id="40972" name="内容占位符 1"/>
          <p:cNvGraphicFramePr>
            <a:graphicFrameLocks noGrp="1"/>
          </p:cNvGraphicFramePr>
          <p:nvPr>
            <p:ph idx="4294967295"/>
          </p:nvPr>
        </p:nvGraphicFramePr>
        <p:xfrm>
          <a:off x="479425" y="3470275"/>
          <a:ext cx="8229599" cy="2947988"/>
        </p:xfrm>
        <a:graphic>
          <a:graphicData uri="http://schemas.openxmlformats.org/drawingml/2006/table">
            <a:tbl>
              <a:tblPr/>
              <a:tblGrid>
                <a:gridCol w="1476375"/>
                <a:gridCol w="2074862"/>
                <a:gridCol w="4678362"/>
              </a:tblGrid>
              <a:tr h="2947988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How many</a:t>
                      </a:r>
                      <a:r>
                        <a:rPr lang="zh-CN" altLang="en-US" sz="2400" b="1">
                          <a:solidFill>
                            <a:srgbClr val="FF0066"/>
                          </a:solidFill>
                          <a:latin typeface="Times New Roman" pitchFamily="18" charset="0"/>
                        </a:rPr>
                        <a:t>（多少）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可数名词</a:t>
                      </a:r>
                      <a:r>
                        <a:rPr lang="zh-CN" altLang="en-US" sz="3600" b="1">
                          <a:latin typeface="Times New Roman" pitchFamily="18" charset="0"/>
                        </a:rPr>
                        <a:t>数量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solidFill>
                            <a:srgbClr val="FF00FF"/>
                          </a:solidFill>
                          <a:latin typeface="Times New Roman" pitchFamily="18" charset="0"/>
                        </a:rPr>
                        <a:t>How many days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 are there in a week?</a:t>
                      </a:r>
                    </a:p>
                    <a:p>
                      <a:pPr lvl="0">
                        <a:lnSpc>
                          <a:spcPct val="130000"/>
                        </a:lnSpc>
                      </a:pPr>
                      <a:r>
                        <a:rPr lang="en-US" altLang="zh-CN" sz="3600" b="1">
                          <a:latin typeface="Times New Roman" pitchFamily="18" charset="0"/>
                        </a:rPr>
                        <a:t>There are </a:t>
                      </a:r>
                      <a:r>
                        <a:rPr lang="en-US" altLang="zh-CN" sz="3600" b="1">
                          <a:solidFill>
                            <a:srgbClr val="FF00FF"/>
                          </a:solidFill>
                          <a:latin typeface="Times New Roman" pitchFamily="18" charset="0"/>
                        </a:rPr>
                        <a:t>seven</a:t>
                      </a:r>
                      <a:r>
                        <a:rPr lang="en-US" altLang="zh-CN" sz="3600" b="1">
                          <a:latin typeface="Times New Roman" pitchFamily="18" charset="0"/>
                        </a:rPr>
                        <a:t>.</a:t>
                      </a:r>
                      <a:endParaRPr lang="zh-CN" altLang="en-US" sz="3600" b="1">
                        <a:latin typeface="Times New Roman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85738"/>
            <a:ext cx="8191500" cy="714375"/>
          </a:xfrm>
        </p:spPr>
        <p:txBody>
          <a:bodyPr vert="horz" lIns="91440" tIns="45720" rIns="91440" bIns="45720" rtlCol="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rtl="0">
              <a:spcBef>
                <a:spcPct val="5000"/>
              </a:spcBef>
              <a:buClrTx/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how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和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how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短语用法</a:t>
            </a:r>
          </a:p>
        </p:txBody>
      </p:sp>
      <p:sp>
        <p:nvSpPr>
          <p:cNvPr id="4198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38125" y="822325"/>
            <a:ext cx="8334375" cy="5702300"/>
          </a:xfrm>
        </p:spPr>
        <p:txBody>
          <a:bodyPr anchor="t" anchorCtr="0"/>
          <a:lstStyle>
            <a:lvl1pPr marL="1249362" lvl="0" indent="-1249362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9680" marR="0" lvl="0" indent="-124968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</a:rPr>
              <a:t>1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How</a:t>
            </a:r>
            <a:r>
              <a:rPr lang="zh-CN" altLang="en-US" sz="2400" b="1">
                <a:solidFill>
                  <a:srgbClr val="FF0000"/>
                </a:solidFill>
              </a:rPr>
              <a:t>“如何，怎样”</a:t>
            </a:r>
            <a:r>
              <a:rPr lang="zh-CN" altLang="en-US" sz="2400" b="1"/>
              <a:t> 对 </a:t>
            </a:r>
            <a:r>
              <a:rPr lang="en-US" altLang="zh-CN" sz="2400" b="1"/>
              <a:t>by bus/ car/ bike/   train/ plane ,on foot</a:t>
            </a:r>
            <a:r>
              <a:rPr lang="zh-CN" altLang="en-US" sz="2400" b="1"/>
              <a:t>以及</a:t>
            </a:r>
            <a:r>
              <a:rPr lang="en-US" altLang="zh-CN" sz="2400" b="1"/>
              <a:t> take a bus ,walk, ride </a:t>
            </a:r>
            <a:r>
              <a:rPr lang="zh-CN" altLang="en-US" sz="2400" b="1"/>
              <a:t>等方式提问</a:t>
            </a:r>
            <a:r>
              <a:rPr lang="en-US" altLang="zh-CN" sz="2400" b="1"/>
              <a:t>, </a:t>
            </a:r>
            <a:r>
              <a:rPr lang="zh-CN" altLang="en-US" sz="2400" b="1"/>
              <a:t>或对形容词提问：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/>
              <a:t>   e.g</a:t>
            </a:r>
            <a:r>
              <a:rPr lang="zh-CN" altLang="en-US" sz="2400" b="1"/>
              <a:t>：</a:t>
            </a:r>
            <a:r>
              <a:rPr lang="en-US" altLang="zh-CN" sz="2400" b="1">
                <a:solidFill>
                  <a:srgbClr val="FF0000"/>
                </a:solidFill>
                <a:sym typeface="宋体" pitchFamily="2" charset="-122"/>
              </a:rPr>
              <a:t>How</a:t>
            </a:r>
            <a:r>
              <a:rPr lang="en-US" altLang="zh-CN" sz="2400" b="1">
                <a:sym typeface="宋体" pitchFamily="2" charset="-122"/>
              </a:rPr>
              <a:t> does he go to school?</a:t>
            </a:r>
            <a:endParaRPr lang="en-US" altLang="zh-CN" sz="2400" b="1"/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/>
              <a:t>          He </a:t>
            </a:r>
            <a:r>
              <a:rPr lang="en-US" altLang="zh-CN" sz="2400" b="1" u="sng">
                <a:solidFill>
                  <a:srgbClr val="FF0000"/>
                </a:solidFill>
              </a:rPr>
              <a:t>walks</a:t>
            </a:r>
            <a:r>
              <a:rPr lang="en-US" altLang="zh-CN" sz="2400" b="1"/>
              <a:t> to school.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/>
              <a:t>           </a:t>
            </a:r>
            <a:r>
              <a:rPr lang="en-US" altLang="zh-CN" sz="2400" b="1">
                <a:sym typeface="宋体" pitchFamily="2" charset="-122"/>
              </a:rPr>
              <a:t> </a:t>
            </a:r>
            <a:r>
              <a:rPr lang="en-US" altLang="zh-CN" sz="2400" b="1" u="sng">
                <a:solidFill>
                  <a:srgbClr val="FF0000"/>
                </a:solidFill>
                <a:sym typeface="宋体" pitchFamily="2" charset="-122"/>
              </a:rPr>
              <a:t>How</a:t>
            </a:r>
            <a:r>
              <a:rPr lang="en-US" altLang="zh-CN" sz="2400" b="1">
                <a:sym typeface="宋体" pitchFamily="2" charset="-122"/>
              </a:rPr>
              <a:t> are you?</a:t>
            </a:r>
            <a:r>
              <a:rPr lang="en-US" altLang="zh-CN" sz="2400" b="1"/>
              <a:t> I’m </a:t>
            </a:r>
            <a:r>
              <a:rPr lang="en-US" altLang="zh-CN" sz="2400" b="1" u="sng">
                <a:solidFill>
                  <a:srgbClr val="FF0000"/>
                </a:solidFill>
              </a:rPr>
              <a:t>fine</a:t>
            </a:r>
            <a:r>
              <a:rPr lang="en-US" altLang="zh-CN" sz="2400" b="1"/>
              <a:t>.        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</a:rPr>
              <a:t>2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How old</a:t>
            </a:r>
            <a:r>
              <a:rPr lang="en-US" altLang="zh-CN" sz="2400" b="1"/>
              <a:t> 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/>
              <a:t>    </a:t>
            </a:r>
            <a:r>
              <a:rPr lang="zh-CN" altLang="en-US" sz="2400" b="1"/>
              <a:t>“多大，几岁”，对年龄进行提问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</a:rPr>
              <a:t>3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How many</a:t>
            </a: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/>
              <a:t>﹢</a:t>
            </a:r>
            <a:r>
              <a:rPr lang="zh-CN" altLang="en-US" sz="2400" b="1"/>
              <a:t>可数名词</a:t>
            </a:r>
            <a:r>
              <a:rPr lang="zh-CN" altLang="en-US" sz="2400" b="1">
                <a:solidFill>
                  <a:srgbClr val="FF0000"/>
                </a:solidFill>
              </a:rPr>
              <a:t>复数）</a:t>
            </a:r>
            <a:r>
              <a:rPr lang="zh-CN" altLang="en-US" sz="2400" b="1"/>
              <a:t> </a:t>
            </a:r>
            <a:r>
              <a:rPr lang="en-US" altLang="zh-CN" sz="2400" b="1"/>
              <a:t>,</a:t>
            </a:r>
            <a:r>
              <a:rPr lang="zh-CN" altLang="en-US" sz="2400" b="1"/>
              <a:t>“多少个”</a:t>
            </a:r>
            <a:r>
              <a:rPr lang="en-US" altLang="zh-CN" sz="2400" b="1"/>
              <a:t>,</a:t>
            </a:r>
            <a:r>
              <a:rPr lang="zh-CN" altLang="en-US" sz="2400" b="1"/>
              <a:t> 对可数名词的数量进行提问</a:t>
            </a:r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</a:rPr>
              <a:t>4</a:t>
            </a:r>
            <a:r>
              <a:rPr lang="en-US" altLang="zh-CN" sz="2400" b="1"/>
              <a:t>  </a:t>
            </a:r>
            <a:r>
              <a:rPr lang="en-US" altLang="zh-CN" sz="2400" b="1">
                <a:solidFill>
                  <a:srgbClr val="FF0000"/>
                </a:solidFill>
              </a:rPr>
              <a:t>How much</a:t>
            </a:r>
            <a:r>
              <a:rPr lang="en-US" altLang="zh-CN" sz="2400" b="1"/>
              <a:t> </a:t>
            </a:r>
            <a:r>
              <a:rPr lang="zh-CN" altLang="en-US" sz="2400" b="1"/>
              <a:t>（</a:t>
            </a:r>
            <a:r>
              <a:rPr lang="en-US" altLang="zh-CN" sz="2400" b="1"/>
              <a:t>﹢</a:t>
            </a:r>
            <a:r>
              <a:rPr lang="zh-CN" altLang="en-US" sz="2400" b="1"/>
              <a:t>不可数名词） “多少”，对不可数名词的量进行提问。</a:t>
            </a:r>
            <a:r>
              <a:rPr lang="en-US" altLang="zh-CN" sz="2400" b="1">
                <a:solidFill>
                  <a:srgbClr val="FF00FF"/>
                </a:solidFill>
                <a:sym typeface="宋体" pitchFamily="2" charset="-122"/>
              </a:rPr>
              <a:t>How much </a:t>
            </a:r>
            <a:r>
              <a:rPr lang="en-US" altLang="zh-CN" sz="2400" b="1">
                <a:sym typeface="宋体" pitchFamily="2" charset="-122"/>
              </a:rPr>
              <a:t>homework do you have every day?</a:t>
            </a:r>
            <a:endParaRPr lang="en-US" altLang="zh-CN" sz="2400" b="1"/>
          </a:p>
          <a:p>
            <a:pPr marL="342900" marR="0" lvl="0" indent="-342900" rtl="0">
              <a:spcBef>
                <a:spcPct val="5000"/>
              </a:spcBef>
              <a:buClrTx/>
              <a:buFontTx/>
              <a:buNone/>
            </a:pPr>
            <a:r>
              <a:rPr lang="zh-CN" altLang="en-US" sz="2400" b="1"/>
              <a:t>    或者</a:t>
            </a:r>
            <a:r>
              <a:rPr lang="zh-CN" altLang="en-US" sz="2400" b="1" i="1">
                <a:solidFill>
                  <a:srgbClr val="FF0000"/>
                </a:solidFill>
                <a:sym typeface="宋体" pitchFamily="2" charset="-122"/>
              </a:rPr>
              <a:t>价格</a:t>
            </a:r>
          </a:p>
          <a:p>
            <a:pPr marL="0" marR="0" lvl="0" indent="0" rtl="0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rgbClr val="FF00FF"/>
                </a:solidFill>
                <a:sym typeface="宋体" pitchFamily="2" charset="-122"/>
              </a:rPr>
              <a:t>        -- How much</a:t>
            </a:r>
            <a:r>
              <a:rPr lang="en-US" altLang="zh-CN" sz="2400" b="1">
                <a:sym typeface="宋体" pitchFamily="2" charset="-122"/>
              </a:rPr>
              <a:t> is the pen?--It is </a:t>
            </a:r>
            <a:r>
              <a:rPr lang="en-US" altLang="zh-CN" sz="2400" b="1">
                <a:solidFill>
                  <a:srgbClr val="FF00FF"/>
                </a:solidFill>
                <a:sym typeface="宋体" pitchFamily="2" charset="-122"/>
              </a:rPr>
              <a:t>ten </a:t>
            </a:r>
            <a:r>
              <a:rPr lang="en-US" altLang="zh-CN" sz="2400" b="1" i="1">
                <a:solidFill>
                  <a:srgbClr val="FF00FF"/>
                </a:solidFill>
                <a:sym typeface="宋体" pitchFamily="2" charset="-122"/>
              </a:rPr>
              <a:t>yuan</a:t>
            </a:r>
            <a:r>
              <a:rPr lang="en-US" altLang="zh-CN" sz="2400" b="1">
                <a:sym typeface="宋体" pitchFamily="2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4"/>
          <p:cNvSpPr txBox="1">
            <a:spLocks noChangeArrowheads="1"/>
          </p:cNvSpPr>
          <p:nvPr/>
        </p:nvSpPr>
        <p:spPr bwMode="auto">
          <a:xfrm>
            <a:off x="285750" y="1404938"/>
            <a:ext cx="8686800" cy="4591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55600" lvl="0" indent="-355600">
              <a:lnSpc>
                <a:spcPct val="95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5</a:t>
            </a:r>
            <a:r>
              <a:rPr lang="en-US" altLang="zh-CN" sz="2800" b="1">
                <a:solidFill>
                  <a:srgbClr val="FF0000"/>
                </a:solidFill>
              </a:rPr>
              <a:t>  How often</a:t>
            </a:r>
            <a:r>
              <a:rPr lang="en-US" altLang="zh-CN" sz="2800" b="1"/>
              <a:t> “</a:t>
            </a:r>
            <a:r>
              <a:rPr lang="zh-CN" altLang="en-US" sz="2800" b="1"/>
              <a:t>多久一次</a:t>
            </a:r>
            <a:r>
              <a:rPr lang="en-US" altLang="zh-CN" sz="2800" b="1"/>
              <a:t>” , </a:t>
            </a:r>
            <a:r>
              <a:rPr lang="zh-CN" altLang="en-US" sz="2800" b="1"/>
              <a:t>对频率进行提问（</a:t>
            </a:r>
            <a:r>
              <a:rPr lang="en-US" altLang="zh-CN" sz="2800" b="1"/>
              <a:t>always,  usually, often, sometimes,  seldom, never once a day , twice a week, three times a month, four times a year,  every day/ Monday/ Tuesday</a:t>
            </a:r>
            <a:r>
              <a:rPr lang="zh-CN" altLang="en-US" sz="2800" b="1"/>
              <a:t>）</a:t>
            </a:r>
          </a:p>
          <a:p>
            <a:pPr marL="355600" lvl="0" indent="-355600">
              <a:lnSpc>
                <a:spcPct val="95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6</a:t>
            </a:r>
            <a:r>
              <a:rPr lang="en-US" altLang="zh-CN" sz="2800" b="1">
                <a:solidFill>
                  <a:srgbClr val="FF0000"/>
                </a:solidFill>
              </a:rPr>
              <a:t>  How long</a:t>
            </a:r>
            <a:r>
              <a:rPr lang="en-US" altLang="zh-CN" sz="2800" b="1"/>
              <a:t> “</a:t>
            </a:r>
            <a:r>
              <a:rPr lang="zh-CN" altLang="en-US" sz="2800" b="1"/>
              <a:t>多长、多久</a:t>
            </a:r>
            <a:r>
              <a:rPr lang="en-US" altLang="zh-CN" sz="2800" b="1"/>
              <a:t>”</a:t>
            </a:r>
            <a:r>
              <a:rPr lang="zh-CN" altLang="en-US" sz="2800" b="1"/>
              <a:t>，</a:t>
            </a:r>
          </a:p>
          <a:p>
            <a:pPr marL="355600" lvl="0" indent="-355600">
              <a:lnSpc>
                <a:spcPct val="95000"/>
              </a:lnSpc>
            </a:pPr>
            <a:r>
              <a:rPr lang="zh-CN" altLang="en-US" sz="2800" b="1"/>
              <a:t>  对时间 短语</a:t>
            </a:r>
            <a:r>
              <a:rPr lang="zh-CN" altLang="en-US" sz="2800" b="1">
                <a:solidFill>
                  <a:srgbClr val="0000FF"/>
                </a:solidFill>
              </a:rPr>
              <a:t> </a:t>
            </a:r>
            <a:r>
              <a:rPr lang="en-US" altLang="zh-CN" sz="2800" b="1">
                <a:solidFill>
                  <a:srgbClr val="0000FF"/>
                </a:solidFill>
              </a:rPr>
              <a:t>for ﹢ </a:t>
            </a:r>
            <a:r>
              <a:rPr lang="zh-CN" altLang="en-US" sz="2800" b="1">
                <a:solidFill>
                  <a:srgbClr val="0000FF"/>
                </a:solidFill>
              </a:rPr>
              <a:t>时间段</a:t>
            </a:r>
            <a:r>
              <a:rPr lang="zh-CN" altLang="en-US" sz="2800" b="1"/>
              <a:t>提问   </a:t>
            </a:r>
            <a:r>
              <a:rPr lang="en-US" altLang="zh-CN" sz="2800" b="1"/>
              <a:t>( </a:t>
            </a:r>
            <a:r>
              <a:rPr lang="en-US" altLang="zh-CN" sz="2800" b="1">
                <a:solidFill>
                  <a:srgbClr val="0000FF"/>
                </a:solidFill>
              </a:rPr>
              <a:t>for</a:t>
            </a:r>
            <a:r>
              <a:rPr lang="en-US" altLang="zh-CN" sz="2800" b="1"/>
              <a:t> half an hour /</a:t>
            </a:r>
            <a:r>
              <a:rPr lang="zh-CN" altLang="en-US" sz="2800" b="1"/>
              <a:t> </a:t>
            </a:r>
            <a:r>
              <a:rPr lang="en-US" altLang="zh-CN" sz="2800" b="1"/>
              <a:t>two    days / three years / twenty minutes</a:t>
            </a:r>
            <a:r>
              <a:rPr lang="zh-CN" altLang="en-US" sz="2800" b="1"/>
              <a:t>；</a:t>
            </a:r>
            <a:r>
              <a:rPr lang="en-US" altLang="zh-CN" sz="2800" b="1"/>
              <a:t>)</a:t>
            </a:r>
          </a:p>
          <a:p>
            <a:pPr marL="355600" lvl="0" indent="-355600">
              <a:lnSpc>
                <a:spcPct val="95000"/>
              </a:lnSpc>
            </a:pPr>
            <a:r>
              <a:rPr lang="en-US" altLang="zh-CN" sz="2800" b="1"/>
              <a:t>   </a:t>
            </a:r>
            <a:r>
              <a:rPr lang="zh-CN" altLang="en-US" sz="2800" b="1"/>
              <a:t>或对物体长度提问。</a:t>
            </a:r>
            <a:endParaRPr lang="en-US" altLang="zh-CN" sz="2800" b="1"/>
          </a:p>
          <a:p>
            <a:pPr lvl="0">
              <a:lnSpc>
                <a:spcPct val="95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7 </a:t>
            </a:r>
            <a:r>
              <a:rPr lang="en-US" altLang="zh-CN" sz="2800" b="1">
                <a:solidFill>
                  <a:srgbClr val="FF0000"/>
                </a:solidFill>
              </a:rPr>
              <a:t>  How soon</a:t>
            </a:r>
            <a:r>
              <a:rPr lang="en-US" altLang="zh-CN" sz="2800" b="1"/>
              <a:t> </a:t>
            </a:r>
            <a:r>
              <a:rPr lang="zh-CN" altLang="en-US" sz="2800" b="1"/>
              <a:t>“多久之后”，对</a:t>
            </a:r>
            <a:r>
              <a:rPr lang="en-US" altLang="zh-CN" sz="2800" b="1">
                <a:solidFill>
                  <a:srgbClr val="0000FF"/>
                </a:solidFill>
              </a:rPr>
              <a:t>in ﹢</a:t>
            </a:r>
            <a:r>
              <a:rPr lang="zh-CN" altLang="en-US" sz="2800" b="1">
                <a:solidFill>
                  <a:srgbClr val="0000FF"/>
                </a:solidFill>
              </a:rPr>
              <a:t>时间段</a:t>
            </a:r>
            <a:r>
              <a:rPr lang="zh-CN" altLang="en-US" sz="2800" b="1"/>
              <a:t>提问</a:t>
            </a:r>
          </a:p>
          <a:p>
            <a:pPr lvl="0">
              <a:lnSpc>
                <a:spcPct val="95000"/>
              </a:lnSpc>
            </a:pPr>
            <a:r>
              <a:rPr lang="en-US" altLang="zh-CN" sz="2800" b="1"/>
              <a:t>         ( in a day  , in two weeks ,in three years )</a:t>
            </a:r>
          </a:p>
          <a:p>
            <a:pPr lvl="0">
              <a:lnSpc>
                <a:spcPct val="95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8</a:t>
            </a:r>
            <a:r>
              <a:rPr lang="en-US" altLang="zh-CN" sz="2800" b="1">
                <a:solidFill>
                  <a:srgbClr val="FF0000"/>
                </a:solidFill>
              </a:rPr>
              <a:t>  How far</a:t>
            </a:r>
            <a:r>
              <a:rPr lang="en-US" altLang="zh-CN" sz="2800" b="1"/>
              <a:t> </a:t>
            </a:r>
            <a:r>
              <a:rPr lang="zh-CN" altLang="en-US" sz="2800" b="1"/>
              <a:t>“多远” 对距离提问 </a:t>
            </a:r>
            <a:r>
              <a:rPr lang="en-US" altLang="zh-CN" sz="2800" b="1"/>
              <a:t>(2 kilometres)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内容占位符 2"/>
          <p:cNvSpPr>
            <a:spLocks noGrp="1"/>
          </p:cNvSpPr>
          <p:nvPr>
            <p:ph idx="4294967295"/>
          </p:nvPr>
        </p:nvSpPr>
        <p:spPr>
          <a:xfrm>
            <a:off x="457200" y="269875"/>
            <a:ext cx="8229600" cy="585628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好漂亮的一块蛋糕！</a:t>
            </a:r>
          </a:p>
          <a:p>
            <a:pPr lvl="0"/>
            <a:r>
              <a:rPr lang="en-US" altLang="zh-CN"/>
              <a:t>what a nice cake</a:t>
            </a:r>
          </a:p>
        </p:txBody>
      </p:sp>
      <p:sp>
        <p:nvSpPr>
          <p:cNvPr id="44034" name="Text Box 3"/>
          <p:cNvSpPr/>
          <p:nvPr/>
        </p:nvSpPr>
        <p:spPr>
          <a:xfrm>
            <a:off x="285750" y="1827212"/>
            <a:ext cx="8286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）由</a:t>
            </a:r>
            <a:r>
              <a:rPr lang="en-US" altLang="zh-CN" sz="2800" b="1"/>
              <a:t>what</a:t>
            </a:r>
            <a:r>
              <a:rPr lang="zh-CN" altLang="en-US" sz="2800" b="1"/>
              <a:t>引出感叹句。此时，what修饰</a:t>
            </a:r>
            <a:r>
              <a:rPr lang="zh-CN" altLang="en-US" sz="2800" b="1">
                <a:solidFill>
                  <a:srgbClr val="0000FF"/>
                </a:solidFill>
              </a:rPr>
              <a:t>名词。</a:t>
            </a:r>
            <a:endParaRPr lang="zh-CN" altLang="en-US" sz="2800"/>
          </a:p>
        </p:txBody>
      </p:sp>
      <p:sp>
        <p:nvSpPr>
          <p:cNvPr id="44035" name="Text Box 4"/>
          <p:cNvSpPr/>
          <p:nvPr/>
        </p:nvSpPr>
        <p:spPr>
          <a:xfrm>
            <a:off x="847725" y="2362200"/>
            <a:ext cx="8153400" cy="336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5000"/>
              </a:lnSpc>
            </a:pP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  <a:ea typeface="黑体" panose="02010609060101010101" pitchFamily="2" charset="-122"/>
              </a:rPr>
              <a:t>个句式：</a:t>
            </a:r>
            <a:endParaRPr lang="en-US" altLang="zh-CN" sz="2800" b="1">
              <a:solidFill>
                <a:srgbClr val="0000FF"/>
              </a:solidFill>
              <a:latin typeface="黑体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5000"/>
              </a:lnSpc>
            </a:pPr>
            <a:r>
              <a:rPr lang="zh-CN" altLang="en-US" sz="2800" b="1">
                <a:ea typeface="黑体" panose="02010609060101010101" pitchFamily="2" charset="-122"/>
              </a:rPr>
              <a:t>What+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a/an</a:t>
            </a:r>
            <a:r>
              <a:rPr lang="zh-CN" altLang="en-US" sz="2800" b="1">
                <a:ea typeface="黑体" panose="02010609060101010101" pitchFamily="2" charset="-122"/>
              </a:rPr>
              <a:t>+形容词+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可数名词单数</a:t>
            </a:r>
            <a:r>
              <a:rPr lang="zh-CN" altLang="en-US" sz="2800" b="1">
                <a:ea typeface="黑体" panose="02010609060101010101" pitchFamily="2" charset="-122"/>
              </a:rPr>
              <a:t>+ </a:t>
            </a:r>
            <a:r>
              <a:rPr lang="en-US" altLang="zh-CN" sz="2800" b="1">
                <a:ea typeface="黑体" panose="02010609060101010101" pitchFamily="2" charset="-122"/>
              </a:rPr>
              <a:t>(</a:t>
            </a:r>
            <a:r>
              <a:rPr lang="zh-CN" altLang="en-US" sz="2800" b="1">
                <a:ea typeface="黑体" panose="02010609060101010101" pitchFamily="2" charset="-122"/>
              </a:rPr>
              <a:t>主谓</a:t>
            </a:r>
            <a:r>
              <a:rPr lang="en-US" altLang="zh-CN" sz="2800" b="1">
                <a:ea typeface="黑体" panose="02010609060101010101" pitchFamily="2" charset="-122"/>
              </a:rPr>
              <a:t>)</a:t>
            </a:r>
            <a:endParaRPr lang="zh-CN" altLang="en-US" sz="2800" b="1">
              <a:ea typeface="黑体" panose="02010609060101010101" pitchFamily="2" charset="-122"/>
            </a:endParaRPr>
          </a:p>
          <a:p>
            <a:pPr lvl="0">
              <a:lnSpc>
                <a:spcPct val="95000"/>
              </a:lnSpc>
            </a:pPr>
            <a:r>
              <a:rPr lang="en-US" altLang="zh-CN" sz="2800" b="1"/>
              <a:t>    </a:t>
            </a:r>
            <a:r>
              <a:rPr lang="zh-CN" altLang="en-US" sz="2800" b="1">
                <a:latin typeface="Times New Roman" pitchFamily="18" charset="0"/>
              </a:rPr>
              <a:t>What a clever boy (he is)!</a:t>
            </a:r>
            <a:r>
              <a:rPr lang="en-US" altLang="zh-CN" sz="2800" b="1">
                <a:latin typeface="Times New Roman" pitchFamily="18" charset="0"/>
              </a:rPr>
              <a:t>(</a:t>
            </a:r>
            <a:r>
              <a:rPr lang="zh-CN" altLang="en-US" sz="2800" b="1">
                <a:latin typeface="Times New Roman" pitchFamily="18" charset="0"/>
              </a:rPr>
              <a:t>他是</a:t>
            </a:r>
            <a:r>
              <a:rPr lang="en-US" altLang="zh-CN" sz="2800" b="1">
                <a:latin typeface="Times New Roman" pitchFamily="18" charset="0"/>
              </a:rPr>
              <a:t>)</a:t>
            </a:r>
            <a:r>
              <a:rPr lang="zh-CN" altLang="en-US" sz="2800" b="1">
                <a:latin typeface="Times New Roman" pitchFamily="18" charset="0"/>
              </a:rPr>
              <a:t>多聪明的孩子！</a:t>
            </a:r>
          </a:p>
          <a:p>
            <a:pPr lvl="0">
              <a:lnSpc>
                <a:spcPct val="95000"/>
              </a:lnSpc>
            </a:pPr>
            <a:r>
              <a:rPr lang="zh-CN" altLang="en-US" sz="2800" b="1">
                <a:ea typeface="黑体" panose="02010609060101010101" pitchFamily="2" charset="-122"/>
              </a:rPr>
              <a:t>What+ 形容词+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复数名词</a:t>
            </a:r>
            <a:r>
              <a:rPr lang="zh-CN" altLang="en-US" sz="2800" b="1">
                <a:ea typeface="黑体" panose="02010609060101010101" pitchFamily="2" charset="-122"/>
              </a:rPr>
              <a:t>+</a:t>
            </a:r>
            <a:r>
              <a:rPr lang="en-US" altLang="zh-CN" sz="2800" b="1">
                <a:ea typeface="黑体" panose="02010609060101010101" pitchFamily="2" charset="-122"/>
              </a:rPr>
              <a:t>(</a:t>
            </a:r>
            <a:r>
              <a:rPr lang="zh-CN" altLang="en-US" sz="2800" b="1">
                <a:ea typeface="黑体" panose="02010609060101010101" pitchFamily="2" charset="-122"/>
              </a:rPr>
              <a:t>主谓</a:t>
            </a:r>
            <a:r>
              <a:rPr lang="en-US" altLang="zh-CN" sz="2800" b="1">
                <a:ea typeface="黑体" panose="02010609060101010101" pitchFamily="2" charset="-122"/>
              </a:rPr>
              <a:t>)</a:t>
            </a:r>
            <a:endParaRPr lang="zh-CN" altLang="en-US" sz="2800" b="1">
              <a:ea typeface="黑体" panose="02010609060101010101" pitchFamily="2" charset="-122"/>
            </a:endParaRPr>
          </a:p>
          <a:p>
            <a:pPr lvl="0">
              <a:lnSpc>
                <a:spcPct val="95000"/>
              </a:lnSpc>
            </a:pPr>
            <a:r>
              <a:rPr lang="en-US" altLang="zh-CN" sz="2800" b="1"/>
              <a:t>    </a:t>
            </a:r>
            <a:r>
              <a:rPr lang="zh-CN" altLang="en-US" sz="2800" b="1">
                <a:latin typeface="Times New Roman" pitchFamily="18" charset="0"/>
              </a:rPr>
              <a:t>What wonderful ideas (</a:t>
            </a:r>
            <a:r>
              <a:rPr lang="en-US" altLang="zh-CN" sz="2800" b="1">
                <a:latin typeface="Times New Roman" pitchFamily="18" charset="0"/>
              </a:rPr>
              <a:t>they</a:t>
            </a:r>
            <a:r>
              <a:rPr lang="zh-CN" altLang="en-US" sz="2800" b="1">
                <a:latin typeface="Times New Roman" pitchFamily="18" charset="0"/>
              </a:rPr>
              <a:t> have)!</a:t>
            </a:r>
            <a:r>
              <a:rPr lang="en-US" altLang="zh-CN" sz="2800" b="1">
                <a:latin typeface="Times New Roman" pitchFamily="18" charset="0"/>
              </a:rPr>
              <a:t>(</a:t>
            </a:r>
            <a:r>
              <a:rPr lang="zh-CN" altLang="en-US" sz="2800" b="1">
                <a:latin typeface="Times New Roman" pitchFamily="18" charset="0"/>
              </a:rPr>
              <a:t>他们</a:t>
            </a:r>
            <a:r>
              <a:rPr lang="en-US" altLang="zh-CN" sz="2800" b="1">
                <a:latin typeface="Times New Roman" pitchFamily="18" charset="0"/>
              </a:rPr>
              <a:t>)</a:t>
            </a:r>
            <a:r>
              <a:rPr lang="zh-CN" altLang="en-US" sz="2800" b="1">
                <a:latin typeface="Times New Roman" pitchFamily="18" charset="0"/>
              </a:rPr>
              <a:t>主意多好啊！　</a:t>
            </a:r>
          </a:p>
          <a:p>
            <a:pPr lvl="0">
              <a:lnSpc>
                <a:spcPct val="95000"/>
              </a:lnSpc>
            </a:pPr>
            <a:r>
              <a:rPr lang="zh-CN" altLang="en-US" sz="2800" b="1">
                <a:ea typeface="黑体" panose="02010609060101010101" pitchFamily="2" charset="-122"/>
              </a:rPr>
              <a:t>What+ 形容词+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不可数名词</a:t>
            </a:r>
            <a:r>
              <a:rPr lang="zh-CN" altLang="en-US" sz="2800" b="1">
                <a:ea typeface="黑体" panose="02010609060101010101" pitchFamily="2" charset="-122"/>
              </a:rPr>
              <a:t>+</a:t>
            </a:r>
            <a:r>
              <a:rPr lang="en-US" altLang="zh-CN" sz="2800" b="1">
                <a:ea typeface="黑体" panose="02010609060101010101" pitchFamily="2" charset="-122"/>
              </a:rPr>
              <a:t>(</a:t>
            </a:r>
            <a:r>
              <a:rPr lang="zh-CN" altLang="en-US" sz="2800" b="1">
                <a:ea typeface="黑体" panose="02010609060101010101" pitchFamily="2" charset="-122"/>
              </a:rPr>
              <a:t>主谓</a:t>
            </a:r>
            <a:r>
              <a:rPr lang="en-US" altLang="zh-CN" sz="2800" b="1">
                <a:ea typeface="黑体" panose="02010609060101010101" pitchFamily="2" charset="-122"/>
              </a:rPr>
              <a:t>)</a:t>
            </a:r>
            <a:endParaRPr lang="zh-CN" altLang="en-US" sz="2800" b="1">
              <a:ea typeface="黑体" panose="02010609060101010101" pitchFamily="2" charset="-122"/>
            </a:endParaRPr>
          </a:p>
          <a:p>
            <a:pPr lvl="0">
              <a:lnSpc>
                <a:spcPct val="95000"/>
              </a:lnSpc>
            </a:pPr>
            <a:r>
              <a:rPr lang="en-US" altLang="zh-CN" sz="2800" b="1"/>
              <a:t>    </a:t>
            </a:r>
            <a:r>
              <a:rPr lang="zh-CN" altLang="en-US" sz="2800" b="1">
                <a:latin typeface="Times New Roman" pitchFamily="18" charset="0"/>
              </a:rPr>
              <a:t>What cold weather (it is)!</a:t>
            </a:r>
            <a:r>
              <a:rPr lang="en-US" altLang="zh-CN" sz="2800" b="1">
                <a:latin typeface="Times New Roman" pitchFamily="18" charset="0"/>
              </a:rPr>
              <a:t>(</a:t>
            </a:r>
            <a:r>
              <a:rPr lang="zh-CN" altLang="en-US" sz="2800" b="1">
                <a:latin typeface="Times New Roman" pitchFamily="18" charset="0"/>
              </a:rPr>
              <a:t>天</a:t>
            </a:r>
            <a:r>
              <a:rPr lang="en-US" altLang="zh-CN" sz="2800" b="1">
                <a:latin typeface="Times New Roman" pitchFamily="18" charset="0"/>
              </a:rPr>
              <a:t>)</a:t>
            </a:r>
            <a:r>
              <a:rPr lang="zh-CN" altLang="en-US" sz="2800" b="1">
                <a:latin typeface="Times New Roman" pitchFamily="18" charset="0"/>
              </a:rPr>
              <a:t>真冷啊！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2"/>
          <p:cNvSpPr/>
          <p:nvPr/>
        </p:nvSpPr>
        <p:spPr>
          <a:xfrm>
            <a:off x="276225" y="463550"/>
            <a:ext cx="8410575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533400" lvl="0" indent="-533400">
              <a:spcBef>
                <a:spcPts val="12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）由</a:t>
            </a:r>
            <a:r>
              <a:rPr lang="en-US" altLang="zh-CN" sz="2800" b="1"/>
              <a:t>how</a:t>
            </a:r>
            <a:r>
              <a:rPr lang="zh-CN" altLang="en-US" sz="2800" b="1"/>
              <a:t>引出感叹句，此时how 修饰</a:t>
            </a:r>
            <a:r>
              <a:rPr lang="zh-CN" altLang="en-US" sz="2800" b="1">
                <a:solidFill>
                  <a:srgbClr val="0000FF"/>
                </a:solidFill>
              </a:rPr>
              <a:t>形容词，                          副词或动词</a:t>
            </a:r>
            <a:endParaRPr lang="zh-CN" altLang="en-US" sz="2800"/>
          </a:p>
        </p:txBody>
      </p:sp>
      <p:sp>
        <p:nvSpPr>
          <p:cNvPr id="45058" name="Text Box 3"/>
          <p:cNvSpPr/>
          <p:nvPr/>
        </p:nvSpPr>
        <p:spPr>
          <a:xfrm>
            <a:off x="614362" y="1463675"/>
            <a:ext cx="8501062" cy="3754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  <a:ea typeface="黑体" panose="02010609060101010101" pitchFamily="2" charset="-122"/>
              </a:rPr>
              <a:t>句式：</a:t>
            </a:r>
            <a:endParaRPr lang="en-US" altLang="zh-CN" sz="2800" b="1">
              <a:solidFill>
                <a:srgbClr val="0000FF"/>
              </a:solidFill>
              <a:latin typeface="黑体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How+形容词/副词+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主谓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)</a:t>
            </a:r>
            <a:endParaRPr lang="zh-CN" altLang="en-US" sz="28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How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nice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they are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! 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它们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真好！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	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How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fast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he runs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) 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!  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他跑得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真快啊！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How + 主语 + 谓语动词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How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 time flies! 时间过得真快！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光阴似箭啊！</a:t>
            </a: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  <a:endParaRPr lang="zh-CN" altLang="en-US" sz="2800" b="1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内容占位符 2"/>
          <p:cNvSpPr>
            <a:spLocks noGrp="1"/>
          </p:cNvSpPr>
          <p:nvPr>
            <p:ph idx="4294967295"/>
          </p:nvPr>
        </p:nvSpPr>
        <p:spPr>
          <a:xfrm>
            <a:off x="217488" y="257175"/>
            <a:ext cx="8672512" cy="61912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400"/>
              <a:t>                                     </a:t>
            </a:r>
            <a:endParaRPr lang="zh-CN" altLang="en-US" sz="2400"/>
          </a:p>
          <a:p>
            <a:pPr lvl="0"/>
            <a:r>
              <a:rPr lang="zh-CN" altLang="en-US" sz="2400"/>
              <a:t>庆祝，庆贺：</a:t>
            </a:r>
            <a:r>
              <a:rPr lang="en-US" altLang="zh-CN" sz="2400"/>
              <a:t>celebrate             </a:t>
            </a:r>
            <a:r>
              <a:rPr lang="zh-CN" altLang="en-US" sz="2400"/>
              <a:t>猜一猜： </a:t>
            </a:r>
            <a:r>
              <a:rPr lang="en-US" altLang="zh-CN" sz="2400"/>
              <a:t>have a guess</a:t>
            </a:r>
          </a:p>
          <a:p>
            <a:pPr lvl="0"/>
            <a:r>
              <a:rPr lang="zh-CN" altLang="en-US" sz="2400"/>
              <a:t>节日</a:t>
            </a:r>
            <a:r>
              <a:rPr lang="en-US" altLang="zh-CN" sz="2400"/>
              <a:t>:festival                              </a:t>
            </a:r>
            <a:r>
              <a:rPr lang="zh-CN" altLang="en-US" sz="2400"/>
              <a:t>装扮成：</a:t>
            </a:r>
            <a:r>
              <a:rPr lang="en-US" altLang="zh-CN" sz="2400"/>
              <a:t>dress up as</a:t>
            </a:r>
          </a:p>
          <a:p>
            <a:pPr lvl="0"/>
            <a:r>
              <a:rPr lang="zh-CN" altLang="en-US" sz="2400"/>
              <a:t>因为：</a:t>
            </a:r>
            <a:r>
              <a:rPr lang="en-US" altLang="zh-CN" sz="2400"/>
              <a:t>because                         </a:t>
            </a:r>
            <a:r>
              <a:rPr lang="zh-CN" altLang="en-US" sz="2400"/>
              <a:t>聚会，联欢：</a:t>
            </a:r>
            <a:r>
              <a:rPr lang="en-US" altLang="zh-CN" sz="2400"/>
              <a:t>get together</a:t>
            </a:r>
          </a:p>
          <a:p>
            <a:pPr lvl="0"/>
            <a:r>
              <a:rPr lang="zh-CN" altLang="en-US" sz="2400"/>
              <a:t>月饼：</a:t>
            </a:r>
            <a:r>
              <a:rPr lang="en-US" altLang="zh-CN" sz="2400"/>
              <a:t>moon cake                      </a:t>
            </a:r>
            <a:r>
              <a:rPr lang="zh-CN" altLang="en-US" sz="2400">
                <a:sym typeface="宋体" pitchFamily="2" charset="-122"/>
              </a:rPr>
              <a:t>在那天 </a:t>
            </a:r>
            <a:r>
              <a:rPr lang="en-US" altLang="zh-CN" sz="2400">
                <a:sym typeface="宋体" pitchFamily="2" charset="-122"/>
              </a:rPr>
              <a:t>:</a:t>
            </a:r>
            <a:r>
              <a:rPr lang="zh-CN" altLang="en-US" sz="2400">
                <a:sym typeface="宋体" pitchFamily="2" charset="-122"/>
              </a:rPr>
              <a:t>  </a:t>
            </a:r>
            <a:r>
              <a:rPr lang="en-US" altLang="zh-CN" sz="2400">
                <a:sym typeface="宋体" pitchFamily="2" charset="-122"/>
              </a:rPr>
              <a:t>on that day</a:t>
            </a:r>
            <a:endParaRPr lang="en-US" altLang="zh-CN" sz="2400"/>
          </a:p>
          <a:p>
            <a:pPr lvl="0"/>
            <a:r>
              <a:rPr lang="zh-CN" altLang="en-US" sz="2400"/>
              <a:t>圆的，饱了：</a:t>
            </a:r>
            <a:r>
              <a:rPr lang="en-US" altLang="zh-CN" sz="2400"/>
              <a:t>full              </a:t>
            </a:r>
            <a:r>
              <a:rPr lang="zh-CN" altLang="en-US" sz="2400">
                <a:sym typeface="宋体" pitchFamily="2" charset="-122"/>
              </a:rPr>
              <a:t>在</a:t>
            </a:r>
            <a:r>
              <a:rPr lang="en-US" altLang="zh-CN" sz="2400">
                <a:sym typeface="宋体" pitchFamily="2" charset="-122"/>
              </a:rPr>
              <a:t>……</a:t>
            </a:r>
            <a:r>
              <a:rPr lang="zh-CN" altLang="en-US" sz="2400">
                <a:sym typeface="宋体" pitchFamily="2" charset="-122"/>
              </a:rPr>
              <a:t>的夜晚：</a:t>
            </a:r>
            <a:r>
              <a:rPr lang="en-US" altLang="zh-CN" sz="2400">
                <a:sym typeface="宋体" pitchFamily="2" charset="-122"/>
              </a:rPr>
              <a:t>on the evening of </a:t>
            </a:r>
            <a:endParaRPr lang="en-US" altLang="zh-CN" sz="2400"/>
          </a:p>
          <a:p>
            <a:pPr lvl="0"/>
            <a:r>
              <a:rPr lang="zh-CN" altLang="en-US" sz="2400"/>
              <a:t>特殊的：</a:t>
            </a:r>
            <a:r>
              <a:rPr lang="en-US" altLang="zh-CN" sz="2400"/>
              <a:t>special                       </a:t>
            </a:r>
            <a:r>
              <a:rPr lang="zh-CN" altLang="en-US" sz="2400"/>
              <a:t>涂我们的脸：</a:t>
            </a:r>
            <a:r>
              <a:rPr lang="en-US" altLang="zh-CN" sz="2400"/>
              <a:t>paint our faces</a:t>
            </a:r>
          </a:p>
          <a:p>
            <a:pPr lvl="0"/>
            <a:r>
              <a:rPr lang="zh-CN" altLang="en-US" sz="2400"/>
              <a:t>粽子：</a:t>
            </a:r>
            <a:r>
              <a:rPr lang="en-US" altLang="zh-CN" sz="2400"/>
              <a:t>rice dumpling                 </a:t>
            </a:r>
            <a:r>
              <a:rPr lang="zh-CN" altLang="en-US" sz="2400"/>
              <a:t>戴面具：</a:t>
            </a:r>
            <a:r>
              <a:rPr lang="en-US" altLang="zh-CN" sz="2400"/>
              <a:t>wear masks</a:t>
            </a:r>
          </a:p>
          <a:p>
            <a:pPr lvl="0" rtl="0">
              <a:buClrTx/>
              <a:buFontTx/>
            </a:pPr>
            <a:r>
              <a:rPr lang="zh-CN" altLang="en-US" sz="2400">
                <a:sym typeface="宋体" pitchFamily="2" charset="-122"/>
              </a:rPr>
              <a:t>吃月饼</a:t>
            </a:r>
            <a:r>
              <a:rPr lang="en-US" altLang="zh-CN" sz="2400">
                <a:sym typeface="宋体" pitchFamily="2" charset="-122"/>
              </a:rPr>
              <a:t>:eat moon cakes </a:t>
            </a:r>
            <a:r>
              <a:rPr lang="zh-CN" altLang="en-US" sz="2400">
                <a:sym typeface="宋体" pitchFamily="2" charset="-122"/>
              </a:rPr>
              <a:t>            不招待就使坏：</a:t>
            </a:r>
            <a:r>
              <a:rPr lang="en-US" altLang="zh-CN" sz="2400">
                <a:sym typeface="宋体" pitchFamily="2" charset="-122"/>
              </a:rPr>
              <a:t>trick or treat</a:t>
            </a:r>
            <a:endParaRPr lang="zh-CN" altLang="en-US" sz="2400">
              <a:sym typeface="宋体" pitchFamily="2" charset="-122"/>
            </a:endParaRPr>
          </a:p>
          <a:p>
            <a:pPr lvl="0" rtl="0">
              <a:buClrTx/>
              <a:buFontTx/>
            </a:pPr>
            <a:r>
              <a:rPr lang="zh-CN" altLang="en-US" sz="2400">
                <a:sym typeface="宋体" pitchFamily="2" charset="-122"/>
              </a:rPr>
              <a:t>敲他们的门</a:t>
            </a:r>
            <a:r>
              <a:rPr lang="en-US" altLang="zh-CN" sz="2400">
                <a:sym typeface="宋体" pitchFamily="2" charset="-122"/>
              </a:rPr>
              <a:t>:knock on their doors  </a:t>
            </a:r>
            <a:endParaRPr lang="zh-CN" altLang="en-US" sz="2400"/>
          </a:p>
          <a:p>
            <a:pPr lvl="0" rtl="0">
              <a:buClrTx/>
              <a:buFontTx/>
            </a:pPr>
            <a:r>
              <a:rPr lang="zh-CN" altLang="en-US" sz="2400">
                <a:sym typeface="宋体" pitchFamily="2" charset="-122"/>
              </a:rPr>
              <a:t>赏满月</a:t>
            </a:r>
            <a:r>
              <a:rPr lang="en-US" altLang="zh-CN" sz="2400">
                <a:sym typeface="宋体" pitchFamily="2" charset="-122"/>
              </a:rPr>
              <a:t>:enjoy the full moon </a:t>
            </a:r>
            <a:r>
              <a:rPr lang="zh-CN" altLang="en-US" sz="2400">
                <a:sym typeface="宋体" pitchFamily="2" charset="-122"/>
              </a:rPr>
              <a:t> </a:t>
            </a:r>
            <a:endParaRPr lang="zh-CN" altLang="en-US" sz="2400"/>
          </a:p>
          <a:p>
            <a:pPr lvl="0" rtl="0">
              <a:buClrTx/>
              <a:buFontTx/>
            </a:pPr>
            <a:r>
              <a:rPr lang="zh-CN" altLang="en-US" sz="2400">
                <a:sym typeface="宋体" pitchFamily="2" charset="-122"/>
              </a:rPr>
              <a:t>我不饿，我饱了</a:t>
            </a:r>
            <a:r>
              <a:rPr lang="en-US" altLang="zh-CN" sz="2400">
                <a:sym typeface="宋体" pitchFamily="2" charset="-122"/>
              </a:rPr>
              <a:t>: I am not hungry. I'm full.</a:t>
            </a:r>
          </a:p>
          <a:p>
            <a:pPr lvl="0" rtl="0">
              <a:buClrTx/>
              <a:buFontTx/>
            </a:pPr>
            <a:r>
              <a:rPr lang="zh-CN" altLang="en-US" sz="2400">
                <a:sym typeface="宋体" pitchFamily="2" charset="-122"/>
              </a:rPr>
              <a:t>得到许多好礼物</a:t>
            </a:r>
            <a:r>
              <a:rPr lang="en-US" altLang="zh-CN" sz="2400">
                <a:sym typeface="宋体" pitchFamily="2" charset="-122"/>
              </a:rPr>
              <a:t>:get lots of nice presents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457200" y="532130"/>
            <a:ext cx="8229600" cy="5989320"/>
          </a:xfrm>
        </p:spPr>
        <p:txBody>
          <a:bodyPr anchor="ctr"/>
          <a:lstStyle/>
          <a:p>
            <a:pPr algn="l" fontAlgn="base"/>
            <a:r>
              <a:rPr lang="en-US" altLang="zh-CN" sz="2800" b="1" strike="noStrike" noProof="1"/>
              <a:t>another +</a:t>
            </a:r>
            <a:r>
              <a:rPr lang="zh-CN" altLang="en-US" sz="2800" b="1" strike="noStrike" noProof="1"/>
              <a:t>可数名词</a:t>
            </a:r>
            <a:r>
              <a:rPr lang="zh-CN" altLang="en-US" sz="2800" b="1" u="sng" strike="noStrike" noProof="1">
                <a:solidFill>
                  <a:srgbClr val="FF0000"/>
                </a:solidFill>
              </a:rPr>
              <a:t>单数</a:t>
            </a:r>
            <a:r>
              <a:rPr lang="zh-CN" altLang="en-US" sz="2800" b="1" strike="noStrike" noProof="1"/>
              <a:t>（三者以上的）：另一个</a:t>
            </a:r>
            <a:r>
              <a:rPr lang="en-US" altLang="zh-CN" sz="2800" b="1" strike="noStrike" noProof="1"/>
              <a:t>…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en-US" altLang="zh-CN" sz="2800" b="1" strike="noStrike" noProof="1"/>
              <a:t>other+</a:t>
            </a:r>
            <a:r>
              <a:rPr lang="zh-CN" altLang="en-US" sz="2800" b="1" u="sng" strike="noStrike" noProof="1">
                <a:solidFill>
                  <a:srgbClr val="FF0000"/>
                </a:solidFill>
              </a:rPr>
              <a:t>不可数名词</a:t>
            </a:r>
            <a:r>
              <a:rPr lang="en-US" altLang="zh-CN" sz="2800" b="1" strike="noStrike" noProof="1"/>
              <a:t>/</a:t>
            </a:r>
            <a:r>
              <a:rPr lang="zh-CN" altLang="en-US" sz="2800" b="1" strike="noStrike" noProof="1"/>
              <a:t>可数名词</a:t>
            </a:r>
            <a:r>
              <a:rPr lang="zh-CN" altLang="en-US" sz="2800" b="1" u="sng" strike="noStrike" noProof="1">
                <a:solidFill>
                  <a:srgbClr val="FF0000"/>
                </a:solidFill>
              </a:rPr>
              <a:t>复数</a:t>
            </a:r>
            <a:r>
              <a:rPr lang="zh-CN" altLang="en-US" sz="2800" b="1" strike="noStrike" noProof="1"/>
              <a:t>：其他的</a:t>
            </a:r>
            <a:r>
              <a:rPr lang="en-US" altLang="zh-CN" sz="2800" b="1" strike="noStrike" noProof="1"/>
              <a:t>……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en-US" altLang="zh-CN" sz="2800" b="1" strike="noStrike" noProof="1"/>
              <a:t>one…</a:t>
            </a:r>
            <a:r>
              <a:rPr lang="zh-CN" altLang="en-US" sz="2800" b="1" strike="noStrike" noProof="1"/>
              <a:t>，</a:t>
            </a:r>
            <a:r>
              <a:rPr lang="en-US" altLang="zh-CN" sz="2800" b="1" strike="noStrike" noProof="1"/>
              <a:t>the other…</a:t>
            </a:r>
            <a:r>
              <a:rPr lang="zh-CN" altLang="en-US" sz="2800" b="1" strike="noStrike" noProof="1"/>
              <a:t>（</a:t>
            </a:r>
            <a:r>
              <a:rPr lang="zh-CN" altLang="en-US" sz="28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两个</a:t>
            </a:r>
            <a:r>
              <a:rPr lang="zh-CN" altLang="en-US" sz="2800" b="1" strike="noStrike" noProof="1"/>
              <a:t>）：</a:t>
            </a:r>
            <a:r>
              <a:rPr lang="en-US" altLang="zh-CN" sz="2800" b="1" strike="noStrike" noProof="1"/>
              <a:t> </a:t>
            </a:r>
            <a:r>
              <a:rPr lang="zh-CN" altLang="en-US" sz="2800" b="1" strike="noStrike" noProof="1"/>
              <a:t>一个</a:t>
            </a:r>
            <a:r>
              <a:rPr lang="en-US" altLang="zh-CN" sz="2800" b="1" strike="noStrike" noProof="1"/>
              <a:t>…</a:t>
            </a:r>
            <a:r>
              <a:rPr lang="zh-CN" altLang="en-US" sz="2800" b="1" strike="noStrike" noProof="1"/>
              <a:t>另一个</a:t>
            </a:r>
            <a:r>
              <a:rPr lang="en-US" altLang="zh-CN" sz="2800" b="1" strike="noStrike" noProof="1"/>
              <a:t>…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 strike="noStrike" noProof="1"/>
              <a:t>others </a:t>
            </a:r>
            <a:r>
              <a:rPr lang="zh-CN" altLang="en-US" sz="2800" b="1" strike="noStrike" noProof="1"/>
              <a:t>代词：其它的</a:t>
            </a:r>
            <a:r>
              <a:rPr lang="en-US" altLang="zh-CN" sz="2800" b="1" strike="noStrike" noProof="1"/>
              <a:t>……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 u="sng" strike="noStrike" noProof="1"/>
              <a:t>some</a:t>
            </a:r>
            <a:r>
              <a:rPr lang="en-US" altLang="zh-CN" sz="2800" b="1" strike="noStrike" noProof="1"/>
              <a:t> other nice</a:t>
            </a:r>
            <a:r>
              <a:rPr lang="en-US" altLang="zh-CN" sz="2800" b="1" strike="noStrike" noProof="1">
                <a:solidFill>
                  <a:srgbClr val="FF0000"/>
                </a:solidFill>
              </a:rPr>
              <a:t> </a:t>
            </a:r>
            <a:r>
              <a:rPr lang="en-US" altLang="zh-CN" sz="2800" b="1" u="sng" strike="noStrike" noProof="1">
                <a:solidFill>
                  <a:srgbClr val="FF0000"/>
                </a:solidFill>
              </a:rPr>
              <a:t>things</a:t>
            </a:r>
            <a:r>
              <a:rPr lang="en-US" altLang="zh-CN" sz="2800" b="1" strike="noStrike" noProof="1"/>
              <a:t>:</a:t>
            </a:r>
            <a:r>
              <a:rPr lang="zh-CN" altLang="en-US" sz="2800" b="1" strike="noStrike" noProof="1"/>
              <a:t>其它的好东西</a:t>
            </a: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en-US" altLang="zh-CN" sz="2800" b="1" u="sng" strike="noStrike" noProof="1"/>
              <a:t>any</a:t>
            </a:r>
            <a:r>
              <a:rPr lang="en-US" altLang="zh-CN" sz="2800" b="1" strike="noStrike" noProof="1"/>
              <a:t> other nice </a:t>
            </a:r>
            <a:r>
              <a:rPr lang="en-US" altLang="zh-CN" sz="2800" b="1" u="sng" strike="noStrike" noProof="1">
                <a:solidFill>
                  <a:srgbClr val="FF0000"/>
                </a:solidFill>
              </a:rPr>
              <a:t>thing</a:t>
            </a:r>
            <a:r>
              <a:rPr lang="en-US" altLang="zh-CN" sz="2800" b="1" strike="noStrike" noProof="1"/>
              <a:t>:</a:t>
            </a:r>
            <a:r>
              <a:rPr lang="zh-CN" altLang="en-US" sz="2800" b="1" strike="noStrike" noProof="1"/>
              <a:t>任何一个其他的好东西</a:t>
            </a: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zh-CN" altLang="en-US" sz="2400" b="1"/>
              <a:t/>
            </a:r>
            <a:br>
              <a:rPr lang="zh-CN" altLang="en-US" sz="2400" b="1"/>
            </a:br>
            <a:endParaRPr lang="zh-CN" altLang="en-US" sz="2400" b="1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ChangeArrowheads="1"/>
          </p:cNvSpPr>
          <p:nvPr/>
        </p:nvSpPr>
        <p:spPr bwMode="auto">
          <a:xfrm>
            <a:off x="381000" y="1028700"/>
            <a:ext cx="8763000" cy="952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723900" lvl="0" indent="-723900"/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Find out more on New York Radio.</a:t>
            </a:r>
          </a:p>
          <a:p>
            <a:pPr marL="723900" lvl="0" indent="-723900"/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通过纽约电台找到更多的内容。  </a:t>
            </a:r>
          </a:p>
        </p:txBody>
      </p:sp>
      <p:sp>
        <p:nvSpPr>
          <p:cNvPr id="47106" name="Text Box 3"/>
          <p:cNvSpPr/>
          <p:nvPr/>
        </p:nvSpPr>
        <p:spPr>
          <a:xfrm>
            <a:off x="785812" y="1982788"/>
            <a:ext cx="8001000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55600" lvl="0" indent="-35560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“find out+名词/代词/从句”通过调查找出、发现、查出、了解</a:t>
            </a:r>
          </a:p>
          <a:p>
            <a:pPr marL="355600" lvl="0" indent="-3556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find</a:t>
            </a:r>
            <a:r>
              <a:rPr lang="zh-CN" altLang="en-US" sz="2800" b="1">
                <a:solidFill>
                  <a:srgbClr val="FF0000"/>
                </a:solidFill>
              </a:rPr>
              <a:t>：找的结果。找没找到</a:t>
            </a:r>
          </a:p>
          <a:p>
            <a:pPr marL="355600" lvl="0" indent="-3556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look for</a:t>
            </a:r>
            <a:r>
              <a:rPr lang="zh-CN" altLang="en-US" sz="2800" b="1">
                <a:solidFill>
                  <a:srgbClr val="FF0000"/>
                </a:solidFill>
              </a:rPr>
              <a:t>：找的动作。寻找</a:t>
            </a:r>
            <a:endParaRPr lang="en-US" altLang="zh-CN" sz="2800" b="1">
              <a:solidFill>
                <a:srgbClr val="FF0000"/>
              </a:solidFill>
            </a:endParaRPr>
          </a:p>
          <a:p>
            <a:pPr marL="355600" lvl="0" indent="-355600"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500063" y="4475163"/>
            <a:ext cx="8643938" cy="1512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You </a:t>
            </a:r>
            <a:r>
              <a:rPr lang="en-US" altLang="zh-CN" sz="2800" b="1" i="1" u="sng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seem</a:t>
            </a: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 very happy.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你似乎很开心啊！</a:t>
            </a:r>
            <a:endParaRPr lang="en-US" altLang="zh-CN" sz="2800" b="1">
              <a:effectLst>
                <a:outerShdw blurRad="38100" dist="38100" dir="2700000" algn="tl">
                  <a:schemeClr val="bg2"/>
                </a:outerShdw>
              </a:effectLst>
              <a:ea typeface="黑体" panose="02010609060101010101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          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seem (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系动词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) “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好像，似乎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</a:p>
          <a:p>
            <a:pPr lvl="0">
              <a:lnSpc>
                <a:spcPct val="110000"/>
              </a:lnSpc>
            </a:pPr>
            <a:endParaRPr lang="en-US" altLang="zh-CN" sz="2800" b="1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/>
          <p:nvPr/>
        </p:nvSpPr>
        <p:spPr>
          <a:xfrm>
            <a:off x="500062" y="2616200"/>
            <a:ext cx="7929562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）different   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adj. 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不同的   </a:t>
            </a:r>
          </a:p>
          <a:p>
            <a:pPr lvl="0"/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       be different from...与...不同</a:t>
            </a:r>
          </a:p>
          <a:p>
            <a:pPr lvl="0"/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The presents look dofferent from others.</a:t>
            </a:r>
          </a:p>
        </p:txBody>
      </p:sp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571500" y="4473575"/>
            <a:ext cx="8072438" cy="1382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）difference   n.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C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)   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差别，差异</a:t>
            </a:r>
          </a:p>
          <a:p>
            <a:pPr marL="622300" lvl="0" indent="-622300"/>
            <a:r>
              <a:rPr lang="zh-CN" altLang="en-US" sz="2800" b="1"/>
              <a:t>      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这对双胞胎之间有许多不同。There are  many  differences between the twins.</a:t>
            </a:r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357188" y="1071563"/>
            <a:ext cx="8572500" cy="1384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622300" lvl="0" indent="-622300"/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We have shows about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different                     </a:t>
            </a: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festivals around the world.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 我们有世界各地不同节日的演出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6"/>
          <p:cNvSpPr>
            <a:spLocks noChangeArrowheads="1"/>
          </p:cNvSpPr>
          <p:nvPr/>
        </p:nvSpPr>
        <p:spPr bwMode="auto">
          <a:xfrm>
            <a:off x="214313" y="1000125"/>
            <a:ext cx="8572500" cy="48307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622300" lvl="0" indent="-622300"/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The Spring Festival is an i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mportant </a:t>
            </a:r>
            <a:r>
              <a:rPr lang="en-US" altLang="zh-CN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holiday in China. </a:t>
            </a:r>
            <a:r>
              <a:rPr lang="zh-CN" altLang="en-US" sz="28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2" charset="-122"/>
              </a:rPr>
              <a:t>春节是中国的一个重要节日。  </a:t>
            </a:r>
            <a:r>
              <a:rPr lang="en-US" altLang="zh-CN" sz="2800" b="1"/>
              <a:t>      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2" charset="-122"/>
              </a:rPr>
              <a:t>important  adj. 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重要的</a:t>
            </a:r>
            <a:endParaRPr lang="en-US" altLang="zh-CN" sz="28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句式</a:t>
            </a:r>
            <a:r>
              <a:rPr lang="en-US" altLang="zh-CN" sz="2800" b="1">
                <a:solidFill>
                  <a:srgbClr val="0000FF"/>
                </a:solidFill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： </a:t>
            </a:r>
            <a:r>
              <a:rPr lang="en-US" altLang="zh-CN" sz="2800" b="1">
                <a:solidFill>
                  <a:srgbClr val="FF3300"/>
                </a:solidFill>
              </a:rPr>
              <a:t>(</a:t>
            </a:r>
            <a:r>
              <a:rPr lang="en-US" altLang="zh-CN" sz="2800" b="1">
                <a:solidFill>
                  <a:srgbClr val="0000FF"/>
                </a:solidFill>
              </a:rPr>
              <a:t>sth</a:t>
            </a:r>
            <a:r>
              <a:rPr lang="en-US" altLang="zh-CN" sz="2800" b="1">
                <a:solidFill>
                  <a:srgbClr val="FF3300"/>
                </a:solidFill>
              </a:rPr>
              <a:t>) </a:t>
            </a:r>
            <a:r>
              <a:rPr lang="zh-CN" altLang="en-US" sz="2800" b="1">
                <a:solidFill>
                  <a:srgbClr val="FF3300"/>
                </a:solidFill>
              </a:rPr>
              <a:t>be </a:t>
            </a:r>
            <a:r>
              <a:rPr lang="zh-CN" altLang="en-US" sz="2800" b="1">
                <a:solidFill>
                  <a:srgbClr val="0000FF"/>
                </a:solidFill>
              </a:rPr>
              <a:t>important</a:t>
            </a:r>
            <a:r>
              <a:rPr lang="zh-CN" altLang="en-US" sz="2800" b="1">
                <a:solidFill>
                  <a:srgbClr val="FF3300"/>
                </a:solidFill>
              </a:rPr>
              <a:t> for </a:t>
            </a:r>
            <a:r>
              <a:rPr lang="zh-CN" altLang="en-US" sz="2800" b="1">
                <a:solidFill>
                  <a:srgbClr val="0000FF"/>
                </a:solidFill>
              </a:rPr>
              <a:t>sb</a:t>
            </a:r>
            <a:r>
              <a:rPr lang="zh-CN" altLang="en-US" sz="2800" b="1">
                <a:solidFill>
                  <a:srgbClr val="FF3300"/>
                </a:solidFill>
              </a:rPr>
              <a:t> ... </a:t>
            </a:r>
            <a:endParaRPr lang="en-US" altLang="zh-CN" sz="2800" b="1">
              <a:solidFill>
                <a:srgbClr val="FF3300"/>
              </a:solidFill>
            </a:endParaRPr>
          </a:p>
          <a:p>
            <a:pPr lvl="0"/>
            <a:r>
              <a:rPr lang="en-US" altLang="zh-CN" sz="2800" b="1">
                <a:solidFill>
                  <a:srgbClr val="FF3300"/>
                </a:solidFill>
              </a:rPr>
              <a:t>              (</a:t>
            </a:r>
            <a:r>
              <a:rPr lang="zh-CN" altLang="en-US" sz="2800" b="1">
                <a:solidFill>
                  <a:srgbClr val="FF3300"/>
                </a:solidFill>
              </a:rPr>
              <a:t>某物</a:t>
            </a:r>
            <a:r>
              <a:rPr lang="en-US" altLang="zh-CN" sz="2800" b="1">
                <a:solidFill>
                  <a:srgbClr val="FF3300"/>
                </a:solidFill>
              </a:rPr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对某人很重要</a:t>
            </a:r>
          </a:p>
          <a:p>
            <a:pPr marL="1435100" lvl="0" indent="-1435100"/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               English is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important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for us. 英语对于我们来说是很重要的。  </a:t>
            </a:r>
            <a:endParaRPr lang="en-US" altLang="zh-CN" sz="2800" b="1">
              <a:solidFill>
                <a:srgbClr val="0000CC"/>
              </a:solidFill>
              <a:latin typeface="Times New Roman" pitchFamily="18" charset="0"/>
            </a:endParaRPr>
          </a:p>
          <a:p>
            <a:pPr lvl="0"/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句式</a:t>
            </a:r>
            <a:r>
              <a:rPr lang="en-US" altLang="zh-CN" sz="2800" b="1">
                <a:solidFill>
                  <a:srgbClr val="0000FF"/>
                </a:solidFill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pitchFamily="2" charset="-122"/>
              </a:rPr>
              <a:t>： </a:t>
            </a:r>
            <a:r>
              <a:rPr lang="zh-CN" altLang="en-US" sz="2800" b="1">
                <a:solidFill>
                  <a:srgbClr val="0000FF"/>
                </a:solidFill>
              </a:rPr>
              <a:t>It</a:t>
            </a:r>
            <a:r>
              <a:rPr lang="zh-CN" altLang="en-US" sz="2800" b="1">
                <a:solidFill>
                  <a:srgbClr val="FF3300"/>
                </a:solidFill>
              </a:rPr>
              <a:t> is </a:t>
            </a:r>
            <a:r>
              <a:rPr lang="en-US" altLang="zh-CN" sz="2800" b="1">
                <a:solidFill>
                  <a:srgbClr val="FF3300"/>
                </a:solidFill>
              </a:rPr>
              <a:t>(</a:t>
            </a:r>
            <a:r>
              <a:rPr lang="zh-CN" altLang="en-US" sz="2800" b="1">
                <a:solidFill>
                  <a:srgbClr val="0000FF"/>
                </a:solidFill>
              </a:rPr>
              <a:t>important</a:t>
            </a:r>
            <a:r>
              <a:rPr lang="en-US" altLang="zh-CN" sz="2800" b="1">
                <a:solidFill>
                  <a:srgbClr val="FF3300"/>
                </a:solidFill>
              </a:rPr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 for (</a:t>
            </a:r>
            <a:r>
              <a:rPr lang="zh-CN" altLang="en-US" sz="2800" b="1">
                <a:solidFill>
                  <a:srgbClr val="0000FF"/>
                </a:solidFill>
              </a:rPr>
              <a:t>sb</a:t>
            </a:r>
            <a:r>
              <a:rPr lang="zh-CN" altLang="en-US" sz="2800" b="1">
                <a:solidFill>
                  <a:srgbClr val="FF3300"/>
                </a:solidFill>
              </a:rPr>
              <a:t>) to (</a:t>
            </a:r>
            <a:r>
              <a:rPr lang="en-US" altLang="zh-CN" sz="2800" b="1">
                <a:solidFill>
                  <a:srgbClr val="0000FF"/>
                </a:solidFill>
              </a:rPr>
              <a:t>do</a:t>
            </a:r>
            <a:r>
              <a:rPr lang="zh-CN" altLang="en-US" sz="2800" b="1">
                <a:solidFill>
                  <a:srgbClr val="FF3300"/>
                </a:solidFill>
              </a:rPr>
              <a:t>) </a:t>
            </a:r>
            <a:r>
              <a:rPr lang="en-US" altLang="zh-CN" sz="2800" b="1">
                <a:solidFill>
                  <a:srgbClr val="FF3300"/>
                </a:solidFill>
              </a:rPr>
              <a:t>…</a:t>
            </a:r>
            <a:r>
              <a:rPr lang="zh-CN" altLang="en-US" sz="2800" b="1">
                <a:solidFill>
                  <a:srgbClr val="FF3300"/>
                </a:solidFill>
              </a:rPr>
              <a:t> </a:t>
            </a:r>
            <a:endParaRPr lang="en-US" altLang="zh-CN" sz="2800" b="1">
              <a:solidFill>
                <a:srgbClr val="FF3300"/>
              </a:solidFill>
            </a:endParaRPr>
          </a:p>
          <a:p>
            <a:pPr lvl="0"/>
            <a:r>
              <a:rPr lang="zh-CN" altLang="en-US" sz="2800" b="1">
                <a:solidFill>
                  <a:srgbClr val="FF3300"/>
                </a:solidFill>
              </a:rPr>
              <a:t>              做</a:t>
            </a:r>
            <a:r>
              <a:rPr lang="en-US" altLang="zh-CN" sz="2800" b="1">
                <a:solidFill>
                  <a:srgbClr val="FF3300"/>
                </a:solidFill>
              </a:rPr>
              <a:t>(</a:t>
            </a:r>
            <a:r>
              <a:rPr lang="zh-CN" altLang="en-US" sz="2800" b="1">
                <a:solidFill>
                  <a:srgbClr val="FF3300"/>
                </a:solidFill>
              </a:rPr>
              <a:t>某事</a:t>
            </a:r>
            <a:r>
              <a:rPr lang="en-US" altLang="zh-CN" sz="2800" b="1">
                <a:solidFill>
                  <a:srgbClr val="FF3300"/>
                </a:solidFill>
              </a:rPr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对某人来说做...是</a:t>
            </a:r>
            <a:r>
              <a:rPr lang="en-US" altLang="zh-CN" sz="2800" b="1">
                <a:solidFill>
                  <a:srgbClr val="FF3300"/>
                </a:solidFill>
              </a:rPr>
              <a:t>(</a:t>
            </a:r>
            <a:r>
              <a:rPr lang="zh-CN" altLang="en-US" sz="2800" b="1">
                <a:solidFill>
                  <a:srgbClr val="FF3300"/>
                </a:solidFill>
              </a:rPr>
              <a:t>重要的</a:t>
            </a:r>
            <a:r>
              <a:rPr lang="en-US" altLang="zh-CN" sz="2800" b="1">
                <a:solidFill>
                  <a:srgbClr val="FF3300"/>
                </a:solidFill>
              </a:rPr>
              <a:t>)</a:t>
            </a:r>
            <a:r>
              <a:rPr lang="zh-CN" altLang="en-US" sz="2800" b="1">
                <a:solidFill>
                  <a:srgbClr val="FF3300"/>
                </a:solidFill>
              </a:rPr>
              <a:t>。</a:t>
            </a:r>
            <a:endParaRPr lang="en-US" altLang="zh-CN" sz="2800" b="1">
              <a:solidFill>
                <a:srgbClr val="FF3300"/>
              </a:solidFill>
            </a:endParaRPr>
          </a:p>
          <a:p>
            <a:pPr marL="1435100" lvl="0" indent="-1435100"/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                I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t is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important</a:t>
            </a:r>
            <a:r>
              <a:rPr lang="zh-CN" altLang="en-US" sz="2800" b="1">
                <a:solidFill>
                  <a:srgbClr val="0000CC"/>
                </a:solidFill>
                <a:latin typeface="Times New Roman" pitchFamily="18" charset="0"/>
              </a:rPr>
              <a:t> (for us ) to learn it well.（对于我们来说）学好它是很重要的。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0" y="0"/>
            <a:ext cx="952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261938" y="15875"/>
            <a:ext cx="86264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zh-CN" altLang="en-GB" sz="2000" b="1">
              <a:solidFill>
                <a:srgbClr val="0033CC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zh-CN" altLang="en-GB" sz="2000" b="1">
              <a:solidFill>
                <a:srgbClr val="0033CC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zh-CN" altLang="en-GB" sz="2000" b="1">
              <a:solidFill>
                <a:srgbClr val="0033CC"/>
              </a:solidFill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2974975" y="15875"/>
            <a:ext cx="5786438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4400" b="1"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复习</a:t>
            </a:r>
            <a:r>
              <a:rPr lang="zh-CN" altLang="en-GB" sz="4400" b="1"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目标</a:t>
            </a:r>
            <a:r>
              <a:rPr lang="zh-CN" altLang="en-US" sz="4400" b="1" i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看一看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altLang="zh-CN" sz="4400" b="1"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 flipV="1">
            <a:off x="974725" y="2405063"/>
            <a:ext cx="7261225" cy="1168400"/>
          </a:xfrm>
          <a:prstGeom prst="ribbon">
            <a:avLst>
              <a:gd name="adj1" fmla="val 87500"/>
              <a:gd name="adj2" fmla="val 50000"/>
            </a:avLst>
          </a:prstGeom>
          <a:solidFill>
            <a:srgbClr val="00800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rot="10800000"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3200" b="1">
                <a:solidFill>
                  <a:srgbClr val="FFFFFF"/>
                </a:solidFill>
              </a:rPr>
              <a:t>重要词汇及词组荟萃</a:t>
            </a:r>
            <a:endParaRPr lang="zh-CN" altLang="en-GB" sz="3200" b="1">
              <a:solidFill>
                <a:srgbClr val="FFFFFF"/>
              </a:solidFill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582738" y="3679825"/>
            <a:ext cx="6119812" cy="935038"/>
          </a:xfrm>
          <a:prstGeom prst="ribbon">
            <a:avLst>
              <a:gd name="adj1" fmla="val 87500"/>
              <a:gd name="adj2" fmla="val 50000"/>
            </a:avLst>
          </a:prstGeom>
          <a:solidFill>
            <a:srgbClr val="00B0F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4000" b="1">
                <a:solidFill>
                  <a:srgbClr val="FFFFFF"/>
                </a:solidFill>
              </a:rPr>
              <a:t>课文</a:t>
            </a:r>
            <a:r>
              <a:rPr lang="zh-CN" altLang="en-US" sz="4000" b="1">
                <a:solidFill>
                  <a:srgbClr val="FFFFFF"/>
                </a:solidFill>
              </a:rPr>
              <a:t>再现</a:t>
            </a:r>
            <a:endParaRPr lang="zh-CN" altLang="en-GB" sz="4000" b="1">
              <a:solidFill>
                <a:srgbClr val="FFFFFF"/>
              </a:solidFill>
            </a:endParaRP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428625" y="787400"/>
            <a:ext cx="8353425" cy="1370013"/>
          </a:xfrm>
          <a:prstGeom prst="ribbon">
            <a:avLst>
              <a:gd name="adj1" fmla="val 31204"/>
              <a:gd name="adj2" fmla="val 50000"/>
            </a:avLst>
          </a:prstGeom>
          <a:solidFill>
            <a:srgbClr val="92D05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lnSpc>
                <a:spcPts val="35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3200" b="1">
                <a:solidFill>
                  <a:srgbClr val="FF33CC"/>
                </a:solidFill>
              </a:rPr>
              <a:t>          重温</a:t>
            </a:r>
            <a:r>
              <a:rPr lang="zh-CN" altLang="en-GB" sz="3200" b="1">
                <a:solidFill>
                  <a:srgbClr val="FF33CC"/>
                </a:solidFill>
              </a:rPr>
              <a:t>语法</a:t>
            </a:r>
            <a:r>
              <a:rPr lang="zh-CN" altLang="en-US" sz="3200" b="1">
                <a:solidFill>
                  <a:srgbClr val="FF33CC"/>
                </a:solidFill>
              </a:rPr>
              <a:t>：</a:t>
            </a:r>
            <a:endParaRPr lang="en-US" altLang="zh-CN" sz="3200" b="1">
              <a:solidFill>
                <a:srgbClr val="FF33CC"/>
              </a:solidFill>
            </a:endParaRPr>
          </a:p>
          <a:p>
            <a:pPr>
              <a:lnSpc>
                <a:spcPts val="35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3200" b="1">
                <a:solidFill>
                  <a:srgbClr val="FF33CC"/>
                </a:solidFill>
              </a:rPr>
              <a:t>可数名词和不可数名词</a:t>
            </a:r>
            <a:endParaRPr lang="zh-CN" altLang="en-GB" sz="3200" b="1">
              <a:solidFill>
                <a:srgbClr val="FF33CC"/>
              </a:solidFill>
            </a:endParaRP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2012950" y="4911725"/>
            <a:ext cx="5184775" cy="935038"/>
          </a:xfrm>
          <a:prstGeom prst="ribbon">
            <a:avLst>
              <a:gd name="adj1" fmla="val 87500"/>
              <a:gd name="adj2" fmla="val 50000"/>
            </a:avLst>
          </a:prstGeom>
          <a:solidFill>
            <a:srgbClr val="00206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4000" b="1">
                <a:solidFill>
                  <a:srgbClr val="FFFFFF"/>
                </a:solidFill>
              </a:rPr>
              <a:t>写作</a:t>
            </a:r>
            <a:r>
              <a:rPr lang="zh-CN" altLang="en-US" sz="4000" b="1">
                <a:solidFill>
                  <a:srgbClr val="FFFFFF"/>
                </a:solidFill>
              </a:rPr>
              <a:t>演练</a:t>
            </a:r>
            <a:endParaRPr lang="zh-CN" altLang="en-GB" sz="4000" b="1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41450" y="981075"/>
            <a:ext cx="571500" cy="48101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</a:rPr>
              <a:t>1.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66925" y="2887663"/>
            <a:ext cx="722313" cy="3508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</a:rPr>
              <a:t>2.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79650" y="3695700"/>
            <a:ext cx="550863" cy="350838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</a:rPr>
              <a:t>3.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93988" y="4948238"/>
            <a:ext cx="569912" cy="3524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</a:rPr>
              <a:t>4.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9469" name="矩形 2"/>
          <p:cNvSpPr>
            <a:spLocks noChangeArrowheads="1"/>
          </p:cNvSpPr>
          <p:nvPr/>
        </p:nvSpPr>
        <p:spPr bwMode="auto">
          <a:xfrm>
            <a:off x="230188" y="136525"/>
            <a:ext cx="1352550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3200" b="1" i="1" dirty="0" smtClean="0">
                <a:solidFill>
                  <a:srgbClr val="FF0000"/>
                </a:solidFill>
              </a:rPr>
              <a:t>Unit 6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：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534988" y="708025"/>
            <a:ext cx="8228012" cy="665163"/>
          </a:xfrm>
        </p:spPr>
        <p:txBody>
          <a:bodyPr/>
          <a:lstStyle/>
          <a:p>
            <a:pPr algn="l"/>
            <a:r>
              <a:rPr lang="en-US" altLang="zh-CN" sz="5400" smtClean="0">
                <a:solidFill>
                  <a:srgbClr val="00B050"/>
                </a:solidFill>
                <a:latin typeface="华文行楷" charset="-122"/>
                <a:ea typeface="华文行楷" charset="-122"/>
              </a:rPr>
              <a:t>               </a:t>
            </a:r>
            <a:r>
              <a:rPr lang="zh-CN" altLang="en-US" sz="5400" smtClean="0">
                <a:solidFill>
                  <a:srgbClr val="FF0000"/>
                </a:solidFill>
                <a:latin typeface="华文行楷" charset="-122"/>
                <a:ea typeface="华文行楷" charset="-122"/>
              </a:rPr>
              <a:t>饮食</a:t>
            </a:r>
            <a:r>
              <a:rPr lang="en-US" altLang="zh-CN" sz="5400" smtClean="0">
                <a:solidFill>
                  <a:srgbClr val="FF0000"/>
                </a:solidFill>
                <a:latin typeface="华文行楷" charset="-122"/>
                <a:ea typeface="华文行楷" charset="-122"/>
              </a:rPr>
              <a:t>Diet</a:t>
            </a:r>
            <a:endParaRPr lang="zh-CN" altLang="en-US" sz="5400" smtClean="0">
              <a:solidFill>
                <a:srgbClr val="FF0000"/>
              </a:solidFill>
              <a:latin typeface="华文行楷" charset="-122"/>
              <a:ea typeface="华文行楷" charset="-122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39750" y="1341438"/>
            <a:ext cx="77771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</a:rPr>
              <a:t>1.</a:t>
            </a:r>
            <a:r>
              <a:rPr lang="zh-CN" altLang="en-US" sz="3600" b="1">
                <a:solidFill>
                  <a:schemeClr val="tx1"/>
                </a:solidFill>
              </a:rPr>
              <a:t>为了更健康，我已改变了饮食。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rgbClr val="0070C0"/>
                </a:solidFill>
              </a:rPr>
              <a:t>2.</a:t>
            </a:r>
            <a:r>
              <a:rPr lang="zh-CN" altLang="en-US" sz="3600" b="1">
                <a:solidFill>
                  <a:schemeClr val="tx1"/>
                </a:solidFill>
              </a:rPr>
              <a:t>以前我很少吃水果、蔬菜，喜欢糕 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chemeClr val="tx1"/>
                </a:solidFill>
              </a:rPr>
              <a:t>   </a:t>
            </a:r>
            <a:r>
              <a:rPr lang="zh-CN" altLang="en-US" sz="3600" b="1">
                <a:solidFill>
                  <a:schemeClr val="tx1"/>
                </a:solidFill>
              </a:rPr>
              <a:t>点、糖果和可乐。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rgbClr val="0070C0"/>
                </a:solidFill>
              </a:rPr>
              <a:t>3.</a:t>
            </a:r>
            <a:r>
              <a:rPr lang="zh-CN" altLang="en-US" sz="3600" b="1">
                <a:solidFill>
                  <a:schemeClr val="tx1"/>
                </a:solidFill>
              </a:rPr>
              <a:t>现在早餐时我总是吃一根香蕉、一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chemeClr val="tx1"/>
                </a:solidFill>
              </a:rPr>
              <a:t>   </a:t>
            </a:r>
            <a:r>
              <a:rPr lang="zh-CN" altLang="en-US" sz="3600" b="1">
                <a:solidFill>
                  <a:schemeClr val="tx1"/>
                </a:solidFill>
              </a:rPr>
              <a:t>些面包，喝一杯牛奶；午餐时通常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chemeClr val="tx1"/>
                </a:solidFill>
              </a:rPr>
              <a:t>   </a:t>
            </a:r>
            <a:r>
              <a:rPr lang="zh-CN" altLang="en-US" sz="3600" b="1">
                <a:solidFill>
                  <a:schemeClr val="tx1"/>
                </a:solidFill>
              </a:rPr>
              <a:t>吃鱼和蔬菜。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rgbClr val="0070C0"/>
                </a:solidFill>
              </a:rPr>
              <a:t>4.</a:t>
            </a:r>
            <a:r>
              <a:rPr lang="zh-CN" altLang="en-US" sz="3600" b="1">
                <a:solidFill>
                  <a:schemeClr val="tx1"/>
                </a:solidFill>
              </a:rPr>
              <a:t>我现在越来越健康，学习</a:t>
            </a:r>
            <a:endParaRPr lang="en-US" altLang="zh-CN" sz="3600" b="1">
              <a:solidFill>
                <a:schemeClr val="tx1"/>
              </a:solidFill>
            </a:endParaRPr>
          </a:p>
          <a:p>
            <a:r>
              <a:rPr lang="zh-CN" altLang="en-US" sz="3600" b="1">
                <a:solidFill>
                  <a:schemeClr val="tx1"/>
                </a:solidFill>
              </a:rPr>
              <a:t>   情况也因此大有改善。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6227763" y="188913"/>
            <a:ext cx="2492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注意时态</a:t>
            </a:r>
            <a:r>
              <a:rPr lang="en-US" altLang="zh-CN" sz="3200" b="1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!</a:t>
            </a:r>
            <a:endParaRPr lang="zh-CN" altLang="en-US" sz="3200" b="1">
              <a:solidFill>
                <a:srgbClr val="FF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5" name="矩形 2"/>
          <p:cNvSpPr>
            <a:spLocks noChangeArrowheads="1"/>
          </p:cNvSpPr>
          <p:nvPr/>
        </p:nvSpPr>
        <p:spPr bwMode="auto">
          <a:xfrm>
            <a:off x="755650" y="161925"/>
            <a:ext cx="5256213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3600" b="1" i="1">
                <a:solidFill>
                  <a:srgbClr val="FF0000"/>
                </a:solidFill>
              </a:rPr>
              <a:t>Task1</a:t>
            </a:r>
            <a:r>
              <a:rPr lang="zh-CN" altLang="en-US" sz="3600" b="1" i="1">
                <a:solidFill>
                  <a:srgbClr val="FF0000"/>
                </a:solidFill>
              </a:rPr>
              <a:t>：</a:t>
            </a:r>
            <a:r>
              <a:rPr lang="zh-CN" altLang="en-US" sz="3600">
                <a:solidFill>
                  <a:srgbClr val="00B050"/>
                </a:solidFill>
                <a:latin typeface="华文行楷" charset="-122"/>
                <a:ea typeface="华文行楷" charset="-122"/>
              </a:rPr>
              <a:t>话题简述</a:t>
            </a:r>
            <a:r>
              <a:rPr lang="zh-CN" altLang="en-US" sz="3600" b="1" i="1">
                <a:solidFill>
                  <a:srgbClr val="FF0000"/>
                </a:solidFill>
              </a:rPr>
              <a:t>秀一秀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323850" y="1268413"/>
            <a:ext cx="8443913" cy="5257800"/>
          </a:xfrm>
        </p:spPr>
        <p:txBody>
          <a:bodyPr/>
          <a:lstStyle/>
          <a:p>
            <a:pPr algn="just"/>
            <a:r>
              <a:rPr lang="en-US" altLang="zh-CN" sz="3600" b="1" dirty="0" smtClean="0">
                <a:solidFill>
                  <a:schemeClr val="tx1"/>
                </a:solidFill>
              </a:rPr>
              <a:t>    I have changed my diet because I want to be healthier. Before, I seldom are fruit and vegetables. I liked cakes, sweets and cola. Now, I always have a banana, some bread and a glass of milk for breakfast. I usually eat fish and vegetables for lunch. I’m now becoming healthier and healthier. Because of this, my studies have greatly improved.   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950" y="671513"/>
            <a:ext cx="8712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33CC"/>
                </a:solidFill>
                <a:latin typeface="+mn-lt"/>
                <a:ea typeface="华文行楷" pitchFamily="2" charset="-122"/>
              </a:rPr>
              <a:t>Try to find the words of 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+mn-lt"/>
                <a:ea typeface="华文行楷" pitchFamily="2" charset="-122"/>
              </a:rPr>
              <a:t>food </a:t>
            </a:r>
            <a:r>
              <a:rPr lang="en-US" altLang="zh-CN" sz="3200" b="1" dirty="0" smtClean="0">
                <a:solidFill>
                  <a:srgbClr val="FF33CC"/>
                </a:solidFill>
                <a:latin typeface="+mn-lt"/>
                <a:ea typeface="华文行楷" pitchFamily="2" charset="-122"/>
              </a:rPr>
              <a:t>and 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+mn-lt"/>
                <a:ea typeface="华文行楷" pitchFamily="2" charset="-122"/>
              </a:rPr>
              <a:t>drinks</a:t>
            </a:r>
            <a:endParaRPr lang="zh-CN" altLang="en-US" sz="3200" b="1" i="1" dirty="0">
              <a:solidFill>
                <a:srgbClr val="FF0000"/>
              </a:solidFill>
              <a:latin typeface="+mn-lt"/>
              <a:ea typeface="华文行楷" pitchFamily="2" charset="-122"/>
            </a:endParaRPr>
          </a:p>
        </p:txBody>
      </p:sp>
      <p:sp>
        <p:nvSpPr>
          <p:cNvPr id="22532" name="椭圆 3"/>
          <p:cNvSpPr>
            <a:spLocks noChangeArrowheads="1"/>
          </p:cNvSpPr>
          <p:nvPr/>
        </p:nvSpPr>
        <p:spPr bwMode="auto">
          <a:xfrm>
            <a:off x="7215206" y="2352671"/>
            <a:ext cx="1631932" cy="504825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椭圆 4"/>
          <p:cNvSpPr>
            <a:spLocks noChangeArrowheads="1"/>
          </p:cNvSpPr>
          <p:nvPr/>
        </p:nvSpPr>
        <p:spPr bwMode="auto">
          <a:xfrm>
            <a:off x="1285852" y="2214554"/>
            <a:ext cx="4214842" cy="785818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椭圆 5"/>
          <p:cNvSpPr>
            <a:spLocks noChangeArrowheads="1"/>
          </p:cNvSpPr>
          <p:nvPr/>
        </p:nvSpPr>
        <p:spPr bwMode="auto">
          <a:xfrm>
            <a:off x="3071802" y="2928934"/>
            <a:ext cx="1152525" cy="503237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椭圆 6"/>
          <p:cNvSpPr>
            <a:spLocks noChangeArrowheads="1"/>
          </p:cNvSpPr>
          <p:nvPr/>
        </p:nvSpPr>
        <p:spPr bwMode="auto">
          <a:xfrm>
            <a:off x="214282" y="3857628"/>
            <a:ext cx="1428760" cy="571505"/>
          </a:xfrm>
          <a:prstGeom prst="ellipse">
            <a:avLst/>
          </a:prstGeom>
          <a:noFill/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椭圆 7"/>
          <p:cNvSpPr>
            <a:spLocks noChangeArrowheads="1"/>
          </p:cNvSpPr>
          <p:nvPr/>
        </p:nvSpPr>
        <p:spPr bwMode="auto">
          <a:xfrm>
            <a:off x="252413" y="2928934"/>
            <a:ext cx="1676381" cy="431800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椭圆 8"/>
          <p:cNvSpPr>
            <a:spLocks noChangeArrowheads="1"/>
          </p:cNvSpPr>
          <p:nvPr/>
        </p:nvSpPr>
        <p:spPr bwMode="auto">
          <a:xfrm>
            <a:off x="7488269" y="3929066"/>
            <a:ext cx="1655763" cy="576263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椭圆 9"/>
          <p:cNvSpPr>
            <a:spLocks noChangeArrowheads="1"/>
          </p:cNvSpPr>
          <p:nvPr/>
        </p:nvSpPr>
        <p:spPr bwMode="auto">
          <a:xfrm>
            <a:off x="774683" y="3429000"/>
            <a:ext cx="1654177" cy="538163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椭圆 10"/>
          <p:cNvSpPr>
            <a:spLocks noChangeArrowheads="1"/>
          </p:cNvSpPr>
          <p:nvPr/>
        </p:nvSpPr>
        <p:spPr bwMode="auto">
          <a:xfrm>
            <a:off x="4214810" y="3357562"/>
            <a:ext cx="1079500" cy="504825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椭圆 11"/>
          <p:cNvSpPr>
            <a:spLocks noChangeArrowheads="1"/>
          </p:cNvSpPr>
          <p:nvPr/>
        </p:nvSpPr>
        <p:spPr bwMode="auto">
          <a:xfrm>
            <a:off x="1500167" y="4429132"/>
            <a:ext cx="2428892" cy="630238"/>
          </a:xfrm>
          <a:prstGeom prst="ellipse">
            <a:avLst/>
          </a:prstGeom>
          <a:noFill/>
          <a:ln w="76200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矩形 12"/>
          <p:cNvSpPr>
            <a:spLocks noChangeArrowheads="1"/>
          </p:cNvSpPr>
          <p:nvPr/>
        </p:nvSpPr>
        <p:spPr bwMode="auto">
          <a:xfrm>
            <a:off x="252413" y="161925"/>
            <a:ext cx="4822825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3200" b="1" i="1">
                <a:solidFill>
                  <a:srgbClr val="FF0000"/>
                </a:solidFill>
              </a:rPr>
              <a:t>Task2</a:t>
            </a:r>
            <a:r>
              <a:rPr lang="zh-CN" altLang="en-US" sz="3200" b="1" i="1">
                <a:solidFill>
                  <a:srgbClr val="FF0000"/>
                </a:solidFill>
              </a:rPr>
              <a:t>：</a:t>
            </a:r>
            <a:r>
              <a:rPr lang="zh-CN" altLang="en-US" sz="3200" b="1" i="1">
                <a:solidFill>
                  <a:srgbClr val="00B050"/>
                </a:solidFill>
              </a:rPr>
              <a:t>食物名称</a:t>
            </a:r>
            <a:r>
              <a:rPr lang="zh-CN" altLang="en-US" sz="3200" b="1" i="1">
                <a:solidFill>
                  <a:srgbClr val="FF0000"/>
                </a:solidFill>
              </a:rPr>
              <a:t>找一找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1"/>
          <p:cNvSpPr>
            <a:spLocks noChangeArrowheads="1"/>
          </p:cNvSpPr>
          <p:nvPr/>
        </p:nvSpPr>
        <p:spPr bwMode="auto">
          <a:xfrm>
            <a:off x="0" y="1008063"/>
            <a:ext cx="8934450" cy="836612"/>
          </a:xfrm>
          <a:prstGeom prst="ribbon">
            <a:avLst>
              <a:gd name="adj1" fmla="val 24227"/>
              <a:gd name="adj2" fmla="val 50000"/>
            </a:avLst>
          </a:prstGeom>
          <a:solidFill>
            <a:srgbClr val="00800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3600" b="1">
                <a:solidFill>
                  <a:srgbClr val="FFFFFF"/>
                </a:solidFill>
              </a:rPr>
              <a:t>重温语法</a:t>
            </a:r>
            <a:endParaRPr lang="zh-CN" altLang="en-GB" sz="3600" b="1">
              <a:solidFill>
                <a:srgbClr val="FFFFFF"/>
              </a:solidFill>
            </a:endParaRP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0850" y="1844675"/>
            <a:ext cx="7920038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复习可数、不可数名词</a:t>
            </a:r>
            <a:r>
              <a:rPr lang="en-GB" altLang="zh-CN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:</a:t>
            </a:r>
          </a:p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1.</a:t>
            </a:r>
            <a:r>
              <a:rPr lang="zh-CN" altLang="en-GB" sz="4400" b="1" i="1">
                <a:solidFill>
                  <a:srgbClr val="FF0000"/>
                </a:solidFill>
                <a:latin typeface="华文行楷" charset="-122"/>
                <a:ea typeface="华文行楷" charset="-122"/>
              </a:rPr>
              <a:t>可数名词</a:t>
            </a:r>
            <a:r>
              <a:rPr lang="zh-CN" altLang="en-GB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的单、复数形式，</a:t>
            </a:r>
          </a:p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2.</a:t>
            </a:r>
            <a:r>
              <a:rPr lang="zh-CN" altLang="en-GB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使用量词表达</a:t>
            </a:r>
            <a:r>
              <a:rPr lang="zh-CN" altLang="en-GB" sz="4400" b="1" i="1">
                <a:solidFill>
                  <a:srgbClr val="FF0000"/>
                </a:solidFill>
                <a:latin typeface="华文行楷" charset="-122"/>
                <a:ea typeface="华文行楷" charset="-122"/>
              </a:rPr>
              <a:t>不可数名词</a:t>
            </a:r>
            <a:r>
              <a:rPr lang="zh-CN" altLang="en-GB" sz="4400" b="1" i="1">
                <a:solidFill>
                  <a:srgbClr val="0033CC"/>
                </a:solidFill>
                <a:latin typeface="华文行楷" charset="-122"/>
                <a:ea typeface="华文行楷" charset="-122"/>
              </a:rPr>
              <a:t>。</a:t>
            </a:r>
            <a:r>
              <a:rPr lang="zh-CN" altLang="en-GB" sz="2000">
                <a:solidFill>
                  <a:srgbClr val="0033CC"/>
                </a:solidFill>
                <a:latin typeface="华文行楷" charset="-122"/>
                <a:ea typeface="华文行楷" charset="-122"/>
              </a:rPr>
              <a:t> </a:t>
            </a: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280988" y="161925"/>
            <a:ext cx="3095625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3200" b="1" i="1">
                <a:solidFill>
                  <a:srgbClr val="FF0000"/>
                </a:solidFill>
              </a:rPr>
              <a:t>Task3</a:t>
            </a:r>
            <a:r>
              <a:rPr lang="zh-CN" altLang="en-US" sz="3200" b="1" i="1">
                <a:solidFill>
                  <a:srgbClr val="FF0000"/>
                </a:solidFill>
              </a:rPr>
              <a:t>：忆一忆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50177"/>
          <p:cNvSpPr>
            <a:spLocks noChangeArrowheads="1" noChangeShapeType="1" noTextEdit="1"/>
          </p:cNvSpPr>
          <p:nvPr/>
        </p:nvSpPr>
        <p:spPr bwMode="auto">
          <a:xfrm>
            <a:off x="649288" y="558800"/>
            <a:ext cx="3490912" cy="768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/>
                <a:ea typeface="宋体"/>
              </a:rPr>
              <a:t>Singular countable nouns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6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79" name="文本框 50178"/>
          <p:cNvSpPr txBox="1">
            <a:spLocks noChangeArrowheads="1"/>
          </p:cNvSpPr>
          <p:nvPr/>
        </p:nvSpPr>
        <p:spPr bwMode="auto">
          <a:xfrm>
            <a:off x="430213" y="1268413"/>
            <a:ext cx="70564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Which word can be with “a”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and which word can be with “an”?</a:t>
            </a:r>
          </a:p>
        </p:txBody>
      </p:sp>
      <p:sp>
        <p:nvSpPr>
          <p:cNvPr id="24580" name="文本框 50179"/>
          <p:cNvSpPr txBox="1">
            <a:spLocks noChangeArrowheads="1"/>
          </p:cNvSpPr>
          <p:nvPr/>
        </p:nvSpPr>
        <p:spPr bwMode="auto">
          <a:xfrm>
            <a:off x="0" y="2924175"/>
            <a:ext cx="755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</a:rPr>
              <a:t>a</a:t>
            </a:r>
          </a:p>
        </p:txBody>
      </p:sp>
      <p:sp>
        <p:nvSpPr>
          <p:cNvPr id="24581" name="文本框 50180"/>
          <p:cNvSpPr txBox="1">
            <a:spLocks noChangeArrowheads="1"/>
          </p:cNvSpPr>
          <p:nvPr/>
        </p:nvSpPr>
        <p:spPr bwMode="auto">
          <a:xfrm>
            <a:off x="0" y="4941888"/>
            <a:ext cx="1116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</a:rPr>
              <a:t>an</a:t>
            </a:r>
          </a:p>
        </p:txBody>
      </p:sp>
      <p:sp>
        <p:nvSpPr>
          <p:cNvPr id="50182" name="文本框 50181"/>
          <p:cNvSpPr txBox="1">
            <a:spLocks noChangeArrowheads="1"/>
          </p:cNvSpPr>
          <p:nvPr/>
        </p:nvSpPr>
        <p:spPr bwMode="auto">
          <a:xfrm>
            <a:off x="3419475" y="3573463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cake</a:t>
            </a:r>
          </a:p>
        </p:txBody>
      </p:sp>
      <p:sp>
        <p:nvSpPr>
          <p:cNvPr id="50183" name="文本框 50182"/>
          <p:cNvSpPr txBox="1">
            <a:spLocks noChangeArrowheads="1"/>
          </p:cNvSpPr>
          <p:nvPr/>
        </p:nvSpPr>
        <p:spPr bwMode="auto">
          <a:xfrm>
            <a:off x="3059113" y="3789363"/>
            <a:ext cx="309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hamburger</a:t>
            </a:r>
          </a:p>
        </p:txBody>
      </p:sp>
      <p:sp>
        <p:nvSpPr>
          <p:cNvPr id="50184" name="文本框 50183"/>
          <p:cNvSpPr txBox="1">
            <a:spLocks noChangeArrowheads="1"/>
          </p:cNvSpPr>
          <p:nvPr/>
        </p:nvSpPr>
        <p:spPr bwMode="auto">
          <a:xfrm>
            <a:off x="2484438" y="3789363"/>
            <a:ext cx="1655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egg</a:t>
            </a:r>
          </a:p>
        </p:txBody>
      </p:sp>
      <p:sp>
        <p:nvSpPr>
          <p:cNvPr id="50185" name="文本框 50184"/>
          <p:cNvSpPr txBox="1">
            <a:spLocks noChangeArrowheads="1"/>
          </p:cNvSpPr>
          <p:nvPr/>
        </p:nvSpPr>
        <p:spPr bwMode="auto">
          <a:xfrm>
            <a:off x="2987675" y="3789363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orange</a:t>
            </a:r>
          </a:p>
        </p:txBody>
      </p:sp>
      <p:sp>
        <p:nvSpPr>
          <p:cNvPr id="50186" name="文本框 50185"/>
          <p:cNvSpPr txBox="1">
            <a:spLocks noChangeArrowheads="1"/>
          </p:cNvSpPr>
          <p:nvPr/>
        </p:nvSpPr>
        <p:spPr bwMode="auto">
          <a:xfrm>
            <a:off x="3059113" y="3789363"/>
            <a:ext cx="1655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uncle</a:t>
            </a:r>
          </a:p>
        </p:txBody>
      </p:sp>
      <p:sp>
        <p:nvSpPr>
          <p:cNvPr id="50187" name="文本框 50186"/>
          <p:cNvSpPr txBox="1">
            <a:spLocks noChangeArrowheads="1"/>
          </p:cNvSpPr>
          <p:nvPr/>
        </p:nvSpPr>
        <p:spPr bwMode="auto">
          <a:xfrm>
            <a:off x="3492500" y="3933825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boy</a:t>
            </a:r>
          </a:p>
        </p:txBody>
      </p:sp>
      <p:sp>
        <p:nvSpPr>
          <p:cNvPr id="50188" name="文本框 50187"/>
          <p:cNvSpPr txBox="1">
            <a:spLocks noChangeArrowheads="1"/>
          </p:cNvSpPr>
          <p:nvPr/>
        </p:nvSpPr>
        <p:spPr bwMode="auto">
          <a:xfrm>
            <a:off x="3851275" y="3860800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50189" name="文本框 50188"/>
          <p:cNvSpPr txBox="1">
            <a:spLocks noChangeArrowheads="1"/>
          </p:cNvSpPr>
          <p:nvPr/>
        </p:nvSpPr>
        <p:spPr bwMode="auto">
          <a:xfrm>
            <a:off x="3563938" y="3789363"/>
            <a:ext cx="719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0190" name="文本框 50189"/>
          <p:cNvSpPr txBox="1">
            <a:spLocks noChangeArrowheads="1"/>
          </p:cNvSpPr>
          <p:nvPr/>
        </p:nvSpPr>
        <p:spPr bwMode="auto">
          <a:xfrm>
            <a:off x="3779838" y="3789363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0191" name="文本框 50190"/>
          <p:cNvSpPr txBox="1">
            <a:spLocks noChangeArrowheads="1"/>
          </p:cNvSpPr>
          <p:nvPr/>
        </p:nvSpPr>
        <p:spPr bwMode="auto">
          <a:xfrm>
            <a:off x="3708400" y="3716338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24592" name="文本框 50191"/>
          <p:cNvSpPr txBox="1">
            <a:spLocks noChangeArrowheads="1"/>
          </p:cNvSpPr>
          <p:nvPr/>
        </p:nvSpPr>
        <p:spPr bwMode="auto">
          <a:xfrm>
            <a:off x="4138613" y="665163"/>
            <a:ext cx="34575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（可数名词单数）</a:t>
            </a:r>
          </a:p>
        </p:txBody>
      </p:sp>
      <p:sp>
        <p:nvSpPr>
          <p:cNvPr id="24593" name="矩形 3"/>
          <p:cNvSpPr>
            <a:spLocks noChangeArrowheads="1"/>
          </p:cNvSpPr>
          <p:nvPr/>
        </p:nvSpPr>
        <p:spPr bwMode="auto">
          <a:xfrm>
            <a:off x="644525" y="49213"/>
            <a:ext cx="3314700" cy="481012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3200" b="1" i="1">
                <a:solidFill>
                  <a:srgbClr val="00B050"/>
                </a:solidFill>
              </a:rPr>
              <a:t>所属类别</a:t>
            </a:r>
            <a:r>
              <a:rPr lang="zh-CN" altLang="en-US" sz="3200" b="1" i="1">
                <a:solidFill>
                  <a:srgbClr val="FF0000"/>
                </a:solidFill>
              </a:rPr>
              <a:t>分一分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4 -0.05617 C -0.18681 -0.07605 -0.28681 -0.0957 -0.32674 -0.1035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6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61073E-6 C -0.08854 0.08761 -0.17708 0.17568 -0.2125 0.2110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2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58 -0.01595 -0.1316 -0.0319 -0.15781 -0.0383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59 0.00138 C 0.06111 0.08899 0.03715 0.1773 0.02778 0.21243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475 -0.02589 0.02968 -0.05178 0.03559 -0.06218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3 0.06426 C 0.15313 0.12436 0.2474 0.18469 0.28559 0.20943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3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1 0.04322 C 0.16823 0.11951 0.28125 0.19602 0.32639 0.22653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6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61073E-6 C 0.12153 -0.02636 0.2434 -0.05178 0.29149 -0.06172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6" y="-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2866 C 0.1849 -0.03375 0.32656 -0.0386 0.38316 -0.04045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59 0.06426 C 0.18056 0.12968 0.32171 0.19533 0.37813 0.22168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9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50182" grpId="1"/>
      <p:bldP spid="50183" grpId="0"/>
      <p:bldP spid="50183" grpId="1"/>
      <p:bldP spid="50184" grpId="0"/>
      <p:bldP spid="50184" grpId="1"/>
      <p:bldP spid="50185" grpId="0"/>
      <p:bldP spid="50185" grpId="1"/>
      <p:bldP spid="50186" grpId="0"/>
      <p:bldP spid="50186" grpId="1"/>
      <p:bldP spid="50187" grpId="0"/>
      <p:bldP spid="50187" grpId="1"/>
      <p:bldP spid="50188" grpId="0"/>
      <p:bldP spid="50188" grpId="1"/>
      <p:bldP spid="50189" grpId="0"/>
      <p:bldP spid="50189" grpId="1"/>
      <p:bldP spid="50190" grpId="0"/>
      <p:bldP spid="50190" grpId="1"/>
      <p:bldP spid="50191" grpId="0"/>
      <p:bldP spid="5019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左大括号 51201"/>
          <p:cNvSpPr>
            <a:spLocks/>
          </p:cNvSpPr>
          <p:nvPr/>
        </p:nvSpPr>
        <p:spPr bwMode="auto">
          <a:xfrm>
            <a:off x="1403350" y="1412875"/>
            <a:ext cx="431800" cy="4248150"/>
          </a:xfrm>
          <a:prstGeom prst="leftBrace">
            <a:avLst>
              <a:gd name="adj1" fmla="val 8194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3" name="文本框 51202"/>
          <p:cNvSpPr txBox="1">
            <a:spLocks noChangeArrowheads="1"/>
          </p:cNvSpPr>
          <p:nvPr/>
        </p:nvSpPr>
        <p:spPr bwMode="auto">
          <a:xfrm>
            <a:off x="1943100" y="1052513"/>
            <a:ext cx="72009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Arial Black" pitchFamily="34" charset="0"/>
              </a:rPr>
              <a:t>用于以</a:t>
            </a:r>
            <a:r>
              <a:rPr lang="zh-CN" altLang="en-US" sz="3200" b="1">
                <a:solidFill>
                  <a:srgbClr val="FF0000"/>
                </a:solidFill>
                <a:latin typeface="Arial Black" pitchFamily="34" charset="0"/>
              </a:rPr>
              <a:t>辅音</a:t>
            </a:r>
            <a:r>
              <a:rPr lang="zh-CN" altLang="en-US" sz="3200" b="1">
                <a:solidFill>
                  <a:schemeClr val="tx1"/>
                </a:solidFill>
                <a:latin typeface="Arial Black" pitchFamily="34" charset="0"/>
              </a:rPr>
              <a:t>音素开头的单词前，如 </a:t>
            </a: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a pen / a desk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   a  ‘u’   etc</a:t>
            </a:r>
          </a:p>
        </p:txBody>
      </p:sp>
      <p:sp>
        <p:nvSpPr>
          <p:cNvPr id="51204" name="文本框 51203"/>
          <p:cNvSpPr txBox="1">
            <a:spLocks noChangeArrowheads="1"/>
          </p:cNvSpPr>
          <p:nvPr/>
        </p:nvSpPr>
        <p:spPr bwMode="auto">
          <a:xfrm>
            <a:off x="1692275" y="3933825"/>
            <a:ext cx="8748713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 Black" pitchFamily="34" charset="0"/>
              </a:rPr>
              <a:t>an</a:t>
            </a: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Arial Black" pitchFamily="34" charset="0"/>
              </a:rPr>
              <a:t>用于以</a:t>
            </a:r>
            <a:r>
              <a:rPr lang="zh-CN" altLang="en-US" sz="3200" b="1">
                <a:solidFill>
                  <a:srgbClr val="FF0000"/>
                </a:solidFill>
                <a:latin typeface="Arial Black" pitchFamily="34" charset="0"/>
              </a:rPr>
              <a:t>元音</a:t>
            </a:r>
            <a:r>
              <a:rPr lang="zh-CN" altLang="en-US" sz="3200" b="1">
                <a:solidFill>
                  <a:schemeClr val="tx1"/>
                </a:solidFill>
                <a:latin typeface="Arial Black" pitchFamily="34" charset="0"/>
              </a:rPr>
              <a:t>音素开头的单词前，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 Black" pitchFamily="34" charset="0"/>
              </a:rPr>
              <a:t>如  </a:t>
            </a: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an  apple / an hour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 Black" pitchFamily="34" charset="0"/>
              </a:rPr>
              <a:t>an  ‘h’ ‘f’ ‘l’ ‘m’ ‘n’  ‘s’ ‘x’ ‘r’  etc</a:t>
            </a:r>
            <a:r>
              <a:rPr lang="en-US" altLang="zh-CN" sz="3200" b="1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51205" name="文本框 51204"/>
          <p:cNvSpPr txBox="1">
            <a:spLocks noChangeArrowheads="1"/>
          </p:cNvSpPr>
          <p:nvPr/>
        </p:nvSpPr>
        <p:spPr bwMode="auto">
          <a:xfrm>
            <a:off x="179388" y="3284538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Rules</a:t>
            </a:r>
          </a:p>
        </p:txBody>
      </p:sp>
      <p:sp>
        <p:nvSpPr>
          <p:cNvPr id="25606" name="矩形 3"/>
          <p:cNvSpPr>
            <a:spLocks noChangeArrowheads="1"/>
          </p:cNvSpPr>
          <p:nvPr/>
        </p:nvSpPr>
        <p:spPr bwMode="auto">
          <a:xfrm>
            <a:off x="280988" y="161925"/>
            <a:ext cx="3354387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3200" b="1" i="1">
                <a:solidFill>
                  <a:srgbClr val="00B050"/>
                </a:solidFill>
              </a:rPr>
              <a:t>使用规则</a:t>
            </a:r>
            <a:r>
              <a:rPr lang="zh-CN" altLang="en-US" sz="3200" b="1" i="1">
                <a:solidFill>
                  <a:srgbClr val="FF0000"/>
                </a:solidFill>
              </a:rPr>
              <a:t>记一记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内容占位符 2"/>
          <p:cNvSpPr>
            <a:spLocks noGrp="1"/>
          </p:cNvSpPr>
          <p:nvPr>
            <p:ph idx="4294967295"/>
          </p:nvPr>
        </p:nvSpPr>
        <p:spPr>
          <a:xfrm>
            <a:off x="457200" y="222250"/>
            <a:ext cx="8229600" cy="64071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/>
              <a:t>享受食物和饮料：</a:t>
            </a:r>
            <a:r>
              <a:rPr lang="en-US" altLang="zh-CN" sz="2400"/>
              <a:t>enjoy food and drinks</a:t>
            </a:r>
          </a:p>
          <a:p>
            <a:pPr lvl="0"/>
            <a:r>
              <a:rPr lang="zh-CN" altLang="en-US" sz="2400"/>
              <a:t>回答问题</a:t>
            </a:r>
            <a:r>
              <a:rPr lang="en-US" altLang="zh-CN" sz="2400"/>
              <a:t>: answer questions</a:t>
            </a:r>
          </a:p>
          <a:p>
            <a:pPr lvl="0"/>
            <a:r>
              <a:rPr lang="en-US" altLang="zh-CN" sz="2400"/>
              <a:t>All my family get together and have a big dinner.</a:t>
            </a:r>
            <a:br>
              <a:rPr lang="en-US" altLang="zh-CN" sz="2400"/>
            </a:br>
            <a:r>
              <a:rPr lang="zh-CN" altLang="en-US" sz="2400"/>
              <a:t>我所有的家人聚在一起吃大餐</a:t>
            </a:r>
          </a:p>
          <a:p>
            <a:pPr lvl="0" rtl="0">
              <a:buClrTx/>
              <a:buFontTx/>
            </a:pPr>
            <a:r>
              <a:rPr lang="en-US" altLang="zh-CN" sz="2400"/>
              <a:t>That's not very interesting.</a:t>
            </a:r>
          </a:p>
          <a:p>
            <a:pPr lvl="0" rtl="0">
              <a:buClrTx/>
              <a:buFontTx/>
            </a:pPr>
            <a:r>
              <a:rPr lang="zh-CN" altLang="en-US" sz="2400"/>
              <a:t>那不是很有趣。</a:t>
            </a:r>
          </a:p>
          <a:p>
            <a:pPr lvl="0" rtl="0">
              <a:buClrTx/>
              <a:buFontTx/>
            </a:pPr>
            <a:r>
              <a:rPr lang="en-US" altLang="zh-CN" sz="2400"/>
              <a:t>I want to dress up as a ghost.</a:t>
            </a:r>
            <a:br>
              <a:rPr lang="en-US" altLang="zh-CN" sz="2400"/>
            </a:br>
            <a:r>
              <a:rPr lang="zh-CN" altLang="en-US" sz="2400"/>
              <a:t>我想装扮成一个鬼。</a:t>
            </a:r>
          </a:p>
          <a:p>
            <a:pPr lvl="0" rtl="0">
              <a:buClrTx/>
              <a:buFontTx/>
            </a:pPr>
            <a:r>
              <a:rPr lang="en-US" altLang="zh-CN" sz="2400"/>
              <a:t>give us some candy as a treat</a:t>
            </a:r>
          </a:p>
          <a:p>
            <a:pPr lvl="0" rtl="0">
              <a:buClrTx/>
              <a:buFontTx/>
            </a:pPr>
            <a:r>
              <a:rPr lang="zh-CN" altLang="en-US" sz="2400"/>
              <a:t>给我们一些糖果作为招待。</a:t>
            </a:r>
            <a:endParaRPr lang="en-US" altLang="zh-CN" sz="2400"/>
          </a:p>
          <a:p>
            <a:pPr lvl="0" rtl="0">
              <a:buClrTx/>
              <a:buFontTx/>
            </a:pPr>
            <a:r>
              <a:rPr lang="en-US" altLang="zh-CN" sz="2400"/>
              <a:t>If they do not give us a treat,we play a trick on them.</a:t>
            </a:r>
          </a:p>
          <a:p>
            <a:pPr lvl="0" rtl="0">
              <a:buClrTx/>
              <a:buFontTx/>
            </a:pPr>
            <a:r>
              <a:rPr lang="zh-CN" altLang="en-US" sz="2400"/>
              <a:t>如果他们不给我们招待，我们就捉弄他们。</a:t>
            </a:r>
            <a:endParaRPr lang="en-US" altLang="zh-CN" sz="2400"/>
          </a:p>
          <a:p>
            <a:pPr lvl="0" rtl="0">
              <a:buClrTx/>
              <a:buFontTx/>
            </a:pPr>
            <a:r>
              <a:rPr lang="en-US" altLang="zh-CN" sz="2400"/>
              <a:t>People make lanterns out of oranges.</a:t>
            </a:r>
          </a:p>
          <a:p>
            <a:pPr lvl="0" rtl="0">
              <a:buClrTx/>
              <a:buFontTx/>
            </a:pPr>
            <a:r>
              <a:rPr lang="zh-CN" altLang="en-US" sz="2400"/>
              <a:t>人们用橘子做灯笼。</a:t>
            </a:r>
          </a:p>
          <a:p>
            <a:pPr lvl="0"/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57345"/>
          <p:cNvSpPr>
            <a:spLocks noGrp="1" noChangeArrowheads="1"/>
          </p:cNvSpPr>
          <p:nvPr>
            <p:ph type="title"/>
          </p:nvPr>
        </p:nvSpPr>
        <p:spPr>
          <a:xfrm>
            <a:off x="539750" y="493713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FF33CC"/>
                </a:solidFill>
              </a:rPr>
              <a:t>Practice: </a:t>
            </a:r>
            <a:r>
              <a:rPr lang="zh-CN" altLang="en-US" sz="4000" b="1" smtClean="0">
                <a:solidFill>
                  <a:srgbClr val="FF33CC"/>
                </a:solidFill>
              </a:rPr>
              <a:t>用不定冠词</a:t>
            </a:r>
            <a:r>
              <a:rPr lang="en-US" altLang="zh-CN" sz="4000" b="1" smtClean="0">
                <a:solidFill>
                  <a:srgbClr val="FF33CC"/>
                </a:solidFill>
              </a:rPr>
              <a:t>a \ an </a:t>
            </a:r>
            <a:r>
              <a:rPr lang="zh-CN" altLang="en-US" sz="4000" b="1" smtClean="0">
                <a:solidFill>
                  <a:srgbClr val="FF33CC"/>
                </a:solidFill>
              </a:rPr>
              <a:t>填空 </a:t>
            </a:r>
          </a:p>
        </p:txBody>
      </p:sp>
      <p:sp>
        <p:nvSpPr>
          <p:cNvPr id="26627" name="文本占位符 57346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713788" cy="47545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zh-CN" sz="4000" smtClean="0"/>
              <a:t>1.  I have </a:t>
            </a:r>
            <a:r>
              <a:rPr lang="en-US" altLang="zh-CN" sz="4000" u="sng" smtClean="0"/>
              <a:t>           </a:t>
            </a:r>
            <a:r>
              <a:rPr lang="en-US" altLang="zh-CN" sz="4000" smtClean="0"/>
              <a:t>  useful storybook .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4000" smtClean="0"/>
              <a:t>2. Please do it in </a:t>
            </a:r>
            <a:r>
              <a:rPr lang="en-US" altLang="zh-CN" sz="4000" u="sng" smtClean="0"/>
              <a:t>             </a:t>
            </a:r>
            <a:r>
              <a:rPr lang="en-US" altLang="zh-CN" sz="4000" smtClean="0"/>
              <a:t> hour .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4000" smtClean="0"/>
              <a:t>3. There is </a:t>
            </a:r>
            <a:r>
              <a:rPr lang="en-US" altLang="zh-CN" sz="4000" u="sng" smtClean="0"/>
              <a:t>     </a:t>
            </a:r>
            <a:r>
              <a:rPr lang="en-US" altLang="zh-CN" sz="4000" smtClean="0"/>
              <a:t> ‘u’ and </a:t>
            </a:r>
            <a:r>
              <a:rPr lang="en-US" altLang="zh-CN" sz="4000" u="sng" smtClean="0"/>
              <a:t>        </a:t>
            </a:r>
            <a:r>
              <a:rPr lang="en-US" altLang="zh-CN" sz="4000" smtClean="0"/>
              <a:t> ‘s’ in the word ‘use’.</a:t>
            </a:r>
          </a:p>
        </p:txBody>
      </p:sp>
      <p:sp>
        <p:nvSpPr>
          <p:cNvPr id="26628" name="文本框 57347"/>
          <p:cNvSpPr txBox="1">
            <a:spLocks noChangeArrowheads="1"/>
          </p:cNvSpPr>
          <p:nvPr/>
        </p:nvSpPr>
        <p:spPr bwMode="auto">
          <a:xfrm>
            <a:off x="2484438" y="170021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29" name="文本框 57348"/>
          <p:cNvSpPr txBox="1">
            <a:spLocks noChangeArrowheads="1"/>
          </p:cNvSpPr>
          <p:nvPr/>
        </p:nvSpPr>
        <p:spPr bwMode="auto">
          <a:xfrm>
            <a:off x="2771775" y="16287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0" name="文本框 57349"/>
          <p:cNvSpPr txBox="1">
            <a:spLocks noChangeArrowheads="1"/>
          </p:cNvSpPr>
          <p:nvPr/>
        </p:nvSpPr>
        <p:spPr bwMode="auto">
          <a:xfrm>
            <a:off x="2484438" y="242093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1" name="文本框 57350"/>
          <p:cNvSpPr txBox="1">
            <a:spLocks noChangeArrowheads="1"/>
          </p:cNvSpPr>
          <p:nvPr/>
        </p:nvSpPr>
        <p:spPr bwMode="auto">
          <a:xfrm>
            <a:off x="2339975" y="2349500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2" name="文本框 57351"/>
          <p:cNvSpPr txBox="1">
            <a:spLocks noChangeArrowheads="1"/>
          </p:cNvSpPr>
          <p:nvPr/>
        </p:nvSpPr>
        <p:spPr bwMode="auto">
          <a:xfrm>
            <a:off x="2411413" y="234950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3" name="文本框 57352"/>
          <p:cNvSpPr txBox="1">
            <a:spLocks noChangeArrowheads="1"/>
          </p:cNvSpPr>
          <p:nvPr/>
        </p:nvSpPr>
        <p:spPr bwMode="auto">
          <a:xfrm>
            <a:off x="2555875" y="234950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7354" name="文本框 57353"/>
          <p:cNvSpPr txBox="1">
            <a:spLocks noChangeArrowheads="1"/>
          </p:cNvSpPr>
          <p:nvPr/>
        </p:nvSpPr>
        <p:spPr bwMode="auto">
          <a:xfrm>
            <a:off x="2627313" y="1557338"/>
            <a:ext cx="1150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26635" name="文本框 57354"/>
          <p:cNvSpPr txBox="1">
            <a:spLocks noChangeArrowheads="1"/>
          </p:cNvSpPr>
          <p:nvPr/>
        </p:nvSpPr>
        <p:spPr bwMode="auto">
          <a:xfrm>
            <a:off x="2987675" y="2349500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6" name="文本框 57355"/>
          <p:cNvSpPr txBox="1">
            <a:spLocks noChangeArrowheads="1"/>
          </p:cNvSpPr>
          <p:nvPr/>
        </p:nvSpPr>
        <p:spPr bwMode="auto">
          <a:xfrm>
            <a:off x="2916238" y="2420938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7" name="文本框 57356"/>
          <p:cNvSpPr txBox="1">
            <a:spLocks noChangeArrowheads="1"/>
          </p:cNvSpPr>
          <p:nvPr/>
        </p:nvSpPr>
        <p:spPr bwMode="auto">
          <a:xfrm>
            <a:off x="2987675" y="2349500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638" name="文本框 57358"/>
          <p:cNvSpPr txBox="1">
            <a:spLocks noChangeArrowheads="1"/>
          </p:cNvSpPr>
          <p:nvPr/>
        </p:nvSpPr>
        <p:spPr bwMode="auto">
          <a:xfrm>
            <a:off x="755650" y="3789363"/>
            <a:ext cx="1008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7361" name="文本框 57360"/>
          <p:cNvSpPr txBox="1">
            <a:spLocks noChangeArrowheads="1"/>
          </p:cNvSpPr>
          <p:nvPr/>
        </p:nvSpPr>
        <p:spPr bwMode="auto">
          <a:xfrm>
            <a:off x="4775211" y="2420934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 Black" pitchFamily="34" charset="0"/>
              </a:rPr>
              <a:t>an</a:t>
            </a:r>
          </a:p>
        </p:txBody>
      </p:sp>
      <p:sp>
        <p:nvSpPr>
          <p:cNvPr id="57362" name="文本框 57361"/>
          <p:cNvSpPr txBox="1">
            <a:spLocks noChangeArrowheads="1"/>
          </p:cNvSpPr>
          <p:nvPr/>
        </p:nvSpPr>
        <p:spPr bwMode="auto">
          <a:xfrm>
            <a:off x="2994020" y="3135314"/>
            <a:ext cx="86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26641" name="文本框 57362"/>
          <p:cNvSpPr txBox="1">
            <a:spLocks noChangeArrowheads="1"/>
          </p:cNvSpPr>
          <p:nvPr/>
        </p:nvSpPr>
        <p:spPr bwMode="auto">
          <a:xfrm>
            <a:off x="4932363" y="42926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7364" name="文本框 57363"/>
          <p:cNvSpPr txBox="1">
            <a:spLocks noChangeArrowheads="1"/>
          </p:cNvSpPr>
          <p:nvPr/>
        </p:nvSpPr>
        <p:spPr bwMode="auto">
          <a:xfrm>
            <a:off x="5492765" y="3084515"/>
            <a:ext cx="1222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 Black" pitchFamily="34" charset="0"/>
              </a:rPr>
              <a:t>an</a:t>
            </a:r>
            <a:r>
              <a:rPr lang="en-US" altLang="zh-CN" sz="4000" dirty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6643" name="矩形 3"/>
          <p:cNvSpPr>
            <a:spLocks noChangeArrowheads="1"/>
          </p:cNvSpPr>
          <p:nvPr/>
        </p:nvSpPr>
        <p:spPr bwMode="auto">
          <a:xfrm>
            <a:off x="379413" y="239713"/>
            <a:ext cx="3905250" cy="596900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4000" b="1" i="1">
                <a:solidFill>
                  <a:srgbClr val="00B050"/>
                </a:solidFill>
              </a:rPr>
              <a:t>趁热打铁</a:t>
            </a:r>
            <a:r>
              <a:rPr lang="zh-CN" altLang="en-US" sz="4000" b="1" i="1">
                <a:solidFill>
                  <a:srgbClr val="FF0000"/>
                </a:solidFill>
              </a:rPr>
              <a:t>议一议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标题 114689"/>
          <p:cNvSpPr>
            <a:spLocks noGrp="1" noChangeArrowheads="1"/>
          </p:cNvSpPr>
          <p:nvPr>
            <p:ph type="title"/>
          </p:nvPr>
        </p:nvSpPr>
        <p:spPr>
          <a:xfrm>
            <a:off x="179388" y="508476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solidFill>
                  <a:srgbClr val="008000"/>
                </a:solidFill>
              </a:rPr>
              <a:t>Can you remember the rules of  changing these plural nouns?</a:t>
            </a:r>
          </a:p>
        </p:txBody>
      </p:sp>
      <p:pic>
        <p:nvPicPr>
          <p:cNvPr id="114695" name="文本占位符 114694" descr="dc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65175"/>
            <a:ext cx="762000" cy="1257300"/>
          </a:xfrm>
        </p:spPr>
      </p:pic>
      <p:sp>
        <p:nvSpPr>
          <p:cNvPr id="114696" name="文本框 114695"/>
          <p:cNvSpPr txBox="1">
            <a:spLocks noChangeArrowheads="1"/>
          </p:cNvSpPr>
          <p:nvPr/>
        </p:nvSpPr>
        <p:spPr bwMode="auto">
          <a:xfrm>
            <a:off x="395288" y="1916113"/>
            <a:ext cx="1974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1 banana</a:t>
            </a:r>
          </a:p>
        </p:txBody>
      </p:sp>
      <p:pic>
        <p:nvPicPr>
          <p:cNvPr id="114697" name="图片 114696" descr="u=941223218,2231939429&amp;fm=0&amp;gp=2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1125538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8" name="图片 114697" descr="u=941223218,2231939429&amp;fm=0&amp;gp=2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765175"/>
            <a:ext cx="9017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0" name="图片 114699" descr="u=3120665005,378796039&amp;gp=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t="18451"/>
          <a:stretch>
            <a:fillRect/>
          </a:stretch>
        </p:blipFill>
        <p:spPr bwMode="auto">
          <a:xfrm>
            <a:off x="6659563" y="549275"/>
            <a:ext cx="1414462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01" name="文本框 114700"/>
          <p:cNvSpPr txBox="1">
            <a:spLocks noChangeArrowheads="1"/>
          </p:cNvSpPr>
          <p:nvPr/>
        </p:nvSpPr>
        <p:spPr bwMode="auto">
          <a:xfrm>
            <a:off x="6372225" y="2133600"/>
            <a:ext cx="205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00B0F0"/>
                </a:solidFill>
                <a:latin typeface="Times New Roman" pitchFamily="18" charset="0"/>
              </a:rPr>
              <a:t>3 oranges</a:t>
            </a:r>
          </a:p>
        </p:txBody>
      </p:sp>
      <p:pic>
        <p:nvPicPr>
          <p:cNvPr id="114702" name="图片 114701" descr="u=3477132706,2839698641&amp;gp=1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565400"/>
            <a:ext cx="24479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03" name="文本框 114702"/>
          <p:cNvSpPr txBox="1">
            <a:spLocks noChangeArrowheads="1"/>
          </p:cNvSpPr>
          <p:nvPr/>
        </p:nvSpPr>
        <p:spPr bwMode="auto">
          <a:xfrm>
            <a:off x="684213" y="4365625"/>
            <a:ext cx="2406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5 tomatoes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14704" name="图片 114703" descr="u=2833616363,1882940259&amp;gp=0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11638" y="2752725"/>
            <a:ext cx="1800225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05" name="文本框 114704"/>
          <p:cNvSpPr txBox="1">
            <a:spLocks noChangeArrowheads="1"/>
          </p:cNvSpPr>
          <p:nvPr/>
        </p:nvSpPr>
        <p:spPr bwMode="auto">
          <a:xfrm>
            <a:off x="4140200" y="4365625"/>
            <a:ext cx="3244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00B0F0"/>
                </a:solidFill>
                <a:latin typeface="Times New Roman" pitchFamily="18" charset="0"/>
              </a:rPr>
              <a:t> many  potatoes</a:t>
            </a:r>
          </a:p>
        </p:txBody>
      </p:sp>
      <p:sp>
        <p:nvSpPr>
          <p:cNvPr id="27661" name="文本框 114705"/>
          <p:cNvSpPr txBox="1">
            <a:spLocks noChangeArrowheads="1"/>
          </p:cNvSpPr>
          <p:nvPr/>
        </p:nvSpPr>
        <p:spPr bwMode="auto">
          <a:xfrm>
            <a:off x="0" y="115888"/>
            <a:ext cx="6408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FF"/>
                </a:solidFill>
              </a:rPr>
              <a:t>Let’s count the number of them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29000" y="1928813"/>
            <a:ext cx="2857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two mangoes</a:t>
            </a:r>
            <a:endParaRPr lang="zh-CN" altLang="en-US" sz="36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3" name="矩形 3"/>
          <p:cNvSpPr>
            <a:spLocks noChangeArrowheads="1"/>
          </p:cNvSpPr>
          <p:nvPr/>
        </p:nvSpPr>
        <p:spPr bwMode="auto">
          <a:xfrm>
            <a:off x="8423275" y="996950"/>
            <a:ext cx="704850" cy="43037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4000" b="1" i="1">
                <a:solidFill>
                  <a:srgbClr val="00B050"/>
                </a:solidFill>
              </a:rPr>
              <a:t>具体数量</a:t>
            </a:r>
            <a:r>
              <a:rPr lang="zh-CN" altLang="en-US" sz="4000" b="1" i="1">
                <a:solidFill>
                  <a:srgbClr val="FF0000"/>
                </a:solidFill>
              </a:rPr>
              <a:t>说</a:t>
            </a:r>
            <a:endParaRPr lang="en-US" altLang="zh-CN" sz="4000" b="1" i="1">
              <a:solidFill>
                <a:srgbClr val="FF0000"/>
              </a:solidFill>
            </a:endParaRPr>
          </a:p>
          <a:p>
            <a:r>
              <a:rPr lang="zh-CN" altLang="en-US" sz="4000" b="1" i="1">
                <a:solidFill>
                  <a:srgbClr val="FF0000"/>
                </a:solidFill>
              </a:rPr>
              <a:t>一</a:t>
            </a:r>
            <a:endParaRPr lang="en-US" altLang="zh-CN" sz="4000" b="1" i="1">
              <a:solidFill>
                <a:srgbClr val="FF0000"/>
              </a:solidFill>
            </a:endParaRPr>
          </a:p>
          <a:p>
            <a:r>
              <a:rPr lang="zh-CN" altLang="en-US" sz="4000" b="1" i="1">
                <a:solidFill>
                  <a:srgbClr val="FF0000"/>
                </a:solidFill>
              </a:rPr>
              <a:t>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6" grpId="0"/>
      <p:bldP spid="114701" grpId="0"/>
      <p:bldP spid="114703" grpId="0"/>
      <p:bldP spid="114705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4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9213850" cy="71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633413" y="134938"/>
            <a:ext cx="8763000" cy="64611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>
                <a:solidFill>
                  <a:srgbClr val="FF33CC"/>
                </a:solidFill>
                <a:latin typeface="Comic Sans MS" pitchFamily="64" charset="0"/>
              </a:rPr>
              <a:t>          </a:t>
            </a:r>
            <a:r>
              <a:rPr lang="en-US" altLang="zh-CN" sz="3200" b="1" i="1">
                <a:solidFill>
                  <a:srgbClr val="FF33CC"/>
                </a:solidFill>
                <a:latin typeface="Comic Sans MS" pitchFamily="64" charset="0"/>
              </a:rPr>
              <a:t>Singular </a:t>
            </a:r>
            <a:r>
              <a:rPr lang="en-US" altLang="zh-CN" sz="3200" b="1">
                <a:solidFill>
                  <a:schemeClr val="tx1"/>
                </a:solidFill>
                <a:latin typeface="Comic Sans MS" pitchFamily="64" charset="0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Comic Sans MS" pitchFamily="64" charset="0"/>
              </a:rPr>
              <a:t>单数</a:t>
            </a:r>
            <a:r>
              <a:rPr lang="en-US" altLang="zh-CN" sz="3200" b="1">
                <a:solidFill>
                  <a:schemeClr val="tx1"/>
                </a:solidFill>
                <a:latin typeface="Comic Sans MS" pitchFamily="64" charset="0"/>
              </a:rPr>
              <a:t>)</a:t>
            </a:r>
            <a:r>
              <a:rPr lang="zh-CN" altLang="en-US" sz="3200" b="1" i="1">
                <a:solidFill>
                  <a:srgbClr val="FF33CC"/>
                </a:solidFill>
                <a:latin typeface="Comic Sans MS" pitchFamily="64" charset="0"/>
              </a:rPr>
              <a:t>      </a:t>
            </a:r>
            <a:r>
              <a:rPr lang="en-US" altLang="zh-CN" sz="3200" b="1" i="1">
                <a:solidFill>
                  <a:srgbClr val="FF33CC"/>
                </a:solidFill>
                <a:latin typeface="Comic Sans MS" pitchFamily="64" charset="0"/>
              </a:rPr>
              <a:t>plural </a:t>
            </a:r>
            <a:r>
              <a:rPr lang="en-US" altLang="zh-CN" sz="3200" b="1">
                <a:solidFill>
                  <a:schemeClr val="tx1"/>
                </a:solidFill>
                <a:latin typeface="Comic Sans MS" pitchFamily="64" charset="0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Comic Sans MS" pitchFamily="64" charset="0"/>
              </a:rPr>
              <a:t>复数</a:t>
            </a:r>
            <a:r>
              <a:rPr lang="en-US" altLang="zh-CN" sz="3200" b="1">
                <a:solidFill>
                  <a:schemeClr val="tx1"/>
                </a:solidFill>
                <a:latin typeface="Comic Sans MS" pitchFamily="64" charset="0"/>
              </a:rPr>
              <a:t>)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2468" name="表格 62467"/>
          <p:cNvGraphicFramePr/>
          <p:nvPr/>
        </p:nvGraphicFramePr>
        <p:xfrm>
          <a:off x="107950" y="765175"/>
          <a:ext cx="9144000" cy="6658172"/>
        </p:xfrm>
        <a:graphic>
          <a:graphicData uri="http://schemas.openxmlformats.org/drawingml/2006/table">
            <a:tbl>
              <a:tblPr/>
              <a:tblGrid>
                <a:gridCol w="2735263"/>
                <a:gridCol w="1085845"/>
                <a:gridCol w="5322892"/>
              </a:tblGrid>
              <a:tr h="76207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1800" b="1" dirty="0"/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4400" b="1" dirty="0">
                          <a:solidFill>
                            <a:srgbClr val="C11205"/>
                          </a:solidFill>
                        </a:rPr>
                        <a:t>+s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 dirty="0"/>
                        <a:t>a </a:t>
                      </a:r>
                      <a:r>
                        <a:rPr lang="en-US" altLang="zh-CN" sz="3600" b="1" dirty="0" smtClean="0"/>
                        <a:t>cake →</a:t>
                      </a:r>
                      <a:r>
                        <a:rPr lang="en-US" altLang="zh-CN" sz="3600" b="1" dirty="0"/>
                        <a:t>cake</a:t>
                      </a:r>
                      <a:r>
                        <a:rPr lang="en-US" altLang="zh-CN" sz="3600" b="1" dirty="0">
                          <a:solidFill>
                            <a:srgbClr val="FF3300"/>
                          </a:solidFill>
                        </a:rPr>
                        <a:t>s</a:t>
                      </a:r>
                      <a:r>
                        <a:rPr lang="en-US" altLang="zh-CN" sz="3600" b="1" dirty="0"/>
                        <a:t>  </a:t>
                      </a:r>
                      <a:r>
                        <a:rPr lang="en-US" altLang="zh-CN" sz="2200" b="1" dirty="0"/>
                        <a:t>  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1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400" b="1" dirty="0">
                        <a:solidFill>
                          <a:srgbClr val="FF3300"/>
                        </a:solidFill>
                      </a:endParaRPr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 err="1" smtClean="0">
                          <a:solidFill>
                            <a:srgbClr val="C11205"/>
                          </a:solidFill>
                        </a:rPr>
                        <a:t>y+ies</a:t>
                      </a:r>
                      <a:endParaRPr lang="en-US" altLang="zh-CN" sz="28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 dirty="0"/>
                        <a:t>a story →stor</a:t>
                      </a:r>
                      <a:r>
                        <a:rPr lang="en-US" altLang="zh-CN" sz="3600" b="1" dirty="0">
                          <a:solidFill>
                            <a:srgbClr val="FF3300"/>
                          </a:solidFill>
                        </a:rPr>
                        <a:t>ies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9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4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 dirty="0">
                          <a:solidFill>
                            <a:srgbClr val="C11205"/>
                          </a:solidFill>
                        </a:rPr>
                        <a:t>+</a:t>
                      </a:r>
                      <a:r>
                        <a:rPr lang="en-US" altLang="zh-CN" sz="3600" b="1" dirty="0" err="1">
                          <a:solidFill>
                            <a:srgbClr val="C11205"/>
                          </a:solidFill>
                        </a:rPr>
                        <a:t>es</a:t>
                      </a:r>
                      <a:endParaRPr lang="en-US" altLang="zh-CN" sz="36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200" b="1" dirty="0"/>
                        <a:t>a glass →glass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</a:t>
                      </a:r>
                      <a:r>
                        <a:rPr lang="en-US" altLang="zh-CN" sz="2200" b="1" dirty="0"/>
                        <a:t>, a wish →wish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</a:t>
                      </a:r>
                      <a:r>
                        <a:rPr lang="en-US" altLang="zh-CN" sz="2200" b="1" dirty="0"/>
                        <a:t>,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200" b="1" dirty="0"/>
                        <a:t>a watch →watch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</a:t>
                      </a:r>
                      <a:r>
                        <a:rPr lang="en-US" altLang="zh-CN" sz="2200" b="1" dirty="0"/>
                        <a:t>, a box →box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</a:t>
                      </a:r>
                      <a:r>
                        <a:rPr lang="en-US" altLang="zh-CN" sz="2200" b="1" dirty="0"/>
                        <a:t> 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91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4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rgbClr val="C11205"/>
                          </a:solidFill>
                        </a:rPr>
                        <a:t>+</a:t>
                      </a:r>
                      <a:r>
                        <a:rPr lang="en-US" altLang="zh-CN" sz="3200" b="1" dirty="0" smtClean="0">
                          <a:solidFill>
                            <a:srgbClr val="C11205"/>
                          </a:solidFill>
                        </a:rPr>
                        <a:t>s</a:t>
                      </a:r>
                      <a:r>
                        <a:rPr lang="en-US" altLang="zh-CN" sz="3200" b="1" dirty="0">
                          <a:solidFill>
                            <a:srgbClr val="C11205"/>
                          </a:solidFill>
                        </a:rPr>
                        <a:t>/</a:t>
                      </a:r>
                      <a:r>
                        <a:rPr lang="en-US" altLang="zh-CN" sz="3200" b="1" dirty="0" smtClean="0">
                          <a:solidFill>
                            <a:srgbClr val="C11205"/>
                          </a:solidFill>
                        </a:rPr>
                        <a:t>+</a:t>
                      </a:r>
                      <a:r>
                        <a:rPr lang="en-US" altLang="zh-CN" sz="3200" b="1" dirty="0" err="1" smtClean="0">
                          <a:solidFill>
                            <a:srgbClr val="C11205"/>
                          </a:solidFill>
                        </a:rPr>
                        <a:t>es</a:t>
                      </a:r>
                      <a:endParaRPr lang="en-US" altLang="zh-CN" sz="32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200" b="1" dirty="0"/>
                        <a:t>a potato →potato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</a:t>
                      </a:r>
                      <a:r>
                        <a:rPr lang="en-US" altLang="zh-CN" sz="2200" b="1" dirty="0"/>
                        <a:t>, a radio </a:t>
                      </a:r>
                      <a:r>
                        <a:rPr lang="en-US" altLang="zh-CN" sz="2200" dirty="0"/>
                        <a:t>→</a:t>
                      </a:r>
                      <a:r>
                        <a:rPr lang="en-US" altLang="zh-CN" sz="2200" b="1" dirty="0"/>
                        <a:t> </a:t>
                      </a:r>
                      <a:r>
                        <a:rPr lang="en-US" altLang="zh-CN" sz="2200" b="1" dirty="0" err="1"/>
                        <a:t>radio</a:t>
                      </a:r>
                      <a:r>
                        <a:rPr lang="en-US" altLang="zh-CN" sz="2200" b="1" dirty="0" err="1">
                          <a:solidFill>
                            <a:srgbClr val="FF3300"/>
                          </a:solidFill>
                        </a:rPr>
                        <a:t>s</a:t>
                      </a:r>
                      <a:r>
                        <a:rPr lang="en-US" altLang="zh-CN" sz="2200" b="1" dirty="0" err="1"/>
                        <a:t>,a</a:t>
                      </a:r>
                      <a:r>
                        <a:rPr lang="en-US" altLang="zh-CN" sz="2200" b="1" dirty="0"/>
                        <a:t> mango →mango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es,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75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400" b="1" dirty="0">
                        <a:solidFill>
                          <a:srgbClr val="FF3300"/>
                        </a:solidFill>
                      </a:endParaRPr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C11205"/>
                          </a:solidFill>
                        </a:rPr>
                        <a:t>-</a:t>
                      </a:r>
                      <a:r>
                        <a:rPr lang="en-US" altLang="zh-CN" sz="2800" b="1" dirty="0" smtClean="0">
                          <a:solidFill>
                            <a:srgbClr val="C11205"/>
                          </a:solidFill>
                        </a:rPr>
                        <a:t>f</a:t>
                      </a:r>
                      <a:r>
                        <a:rPr lang="en-US" altLang="zh-CN" sz="2800" b="1" dirty="0">
                          <a:solidFill>
                            <a:srgbClr val="C11205"/>
                          </a:solidFill>
                        </a:rPr>
                        <a:t>/</a:t>
                      </a:r>
                      <a:r>
                        <a:rPr lang="en-US" altLang="zh-CN" sz="2800" b="1" dirty="0" smtClean="0"/>
                        <a:t> </a:t>
                      </a:r>
                      <a:r>
                        <a:rPr lang="en-US" altLang="zh-CN" sz="2800" b="1" dirty="0" err="1">
                          <a:solidFill>
                            <a:srgbClr val="C11205"/>
                          </a:solidFill>
                        </a:rPr>
                        <a:t>fe</a:t>
                      </a:r>
                      <a:r>
                        <a:rPr lang="en-US" altLang="zh-CN" sz="2800" b="1" dirty="0"/>
                        <a:t> </a:t>
                      </a:r>
                      <a:r>
                        <a:rPr lang="en-US" altLang="zh-CN" sz="2800" b="1" dirty="0">
                          <a:solidFill>
                            <a:srgbClr val="C11205"/>
                          </a:solidFill>
                        </a:rPr>
                        <a:t>+</a:t>
                      </a:r>
                      <a:r>
                        <a:rPr lang="en-US" altLang="zh-CN" sz="2800" b="1" dirty="0" err="1">
                          <a:solidFill>
                            <a:srgbClr val="C11205"/>
                          </a:solidFill>
                        </a:rPr>
                        <a:t>ves</a:t>
                      </a:r>
                      <a:endParaRPr lang="en-US" altLang="zh-CN" sz="2800" b="1" dirty="0">
                        <a:solidFill>
                          <a:srgbClr val="C11205"/>
                        </a:solidFill>
                      </a:endParaRP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/>
                        <a:t>a shelf →shel</a:t>
                      </a:r>
                      <a:r>
                        <a:rPr lang="en-US" altLang="zh-CN" sz="3200" b="1" dirty="0">
                          <a:solidFill>
                            <a:srgbClr val="FF3300"/>
                          </a:solidFill>
                        </a:rPr>
                        <a:t>ves</a:t>
                      </a:r>
                      <a:r>
                        <a:rPr lang="en-US" altLang="zh-CN" sz="3200" b="1" dirty="0"/>
                        <a:t>, a knife →kni</a:t>
                      </a:r>
                      <a:r>
                        <a:rPr lang="en-US" altLang="zh-CN" sz="3200" b="1" dirty="0">
                          <a:solidFill>
                            <a:srgbClr val="FF3300"/>
                          </a:solidFill>
                        </a:rPr>
                        <a:t>ves</a:t>
                      </a: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695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400" b="1" dirty="0"/>
                    </a:p>
                  </a:txBody>
                  <a:tcPr marT="45725" marB="45725"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200" b="1" dirty="0"/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200" b="1" dirty="0"/>
                        <a:t>man →m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</a:t>
                      </a:r>
                      <a:r>
                        <a:rPr lang="en-US" altLang="zh-CN" sz="2200" b="1" dirty="0"/>
                        <a:t>n, woman →wom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</a:t>
                      </a:r>
                      <a:r>
                        <a:rPr lang="en-US" altLang="zh-CN" sz="2200" b="1" dirty="0"/>
                        <a:t>n, </a:t>
                      </a:r>
                      <a:r>
                        <a:rPr lang="en-US" altLang="zh-CN" sz="2200" b="1" dirty="0" smtClean="0"/>
                        <a:t>child →children ,foot </a:t>
                      </a:r>
                      <a:r>
                        <a:rPr lang="en-US" altLang="zh-CN" sz="2200" b="1" dirty="0"/>
                        <a:t>→f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ee</a:t>
                      </a:r>
                      <a:r>
                        <a:rPr lang="en-US" altLang="zh-CN" sz="2200" b="1" dirty="0"/>
                        <a:t>t, tooth →</a:t>
                      </a:r>
                      <a:r>
                        <a:rPr lang="en-US" altLang="zh-CN" sz="2200" b="1" dirty="0" smtClean="0"/>
                        <a:t>t</a:t>
                      </a:r>
                      <a:r>
                        <a:rPr lang="en-US" altLang="zh-CN" sz="2200" b="1" dirty="0" smtClean="0">
                          <a:solidFill>
                            <a:srgbClr val="FF3300"/>
                          </a:solidFill>
                        </a:rPr>
                        <a:t>ee</a:t>
                      </a:r>
                      <a:r>
                        <a:rPr lang="en-US" altLang="zh-CN" sz="2200" b="1" dirty="0" smtClean="0"/>
                        <a:t>th,  sheep </a:t>
                      </a:r>
                      <a:r>
                        <a:rPr lang="en-US" altLang="zh-CN" sz="2200" b="1" dirty="0" smtClean="0"/>
                        <a:t>→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sheep</a:t>
                      </a:r>
                      <a:r>
                        <a:rPr lang="en-US" altLang="zh-CN" sz="2200" b="1" dirty="0"/>
                        <a:t>, fish →</a:t>
                      </a:r>
                      <a:r>
                        <a:rPr lang="en-US" altLang="zh-CN" sz="2200" b="1" dirty="0">
                          <a:solidFill>
                            <a:srgbClr val="FF3300"/>
                          </a:solidFill>
                        </a:rPr>
                        <a:t>fish</a:t>
                      </a:r>
                      <a:r>
                        <a:rPr lang="en-US" altLang="zh-CN" sz="2200" b="1" dirty="0" smtClean="0"/>
                        <a:t>,  deer→ </a:t>
                      </a:r>
                      <a:r>
                        <a:rPr lang="en-US" altLang="zh-CN" sz="2200" b="1" dirty="0" smtClean="0">
                          <a:solidFill>
                            <a:srgbClr val="FF0000"/>
                          </a:solidFill>
                        </a:rPr>
                        <a:t>deer, </a:t>
                      </a:r>
                      <a:r>
                        <a:rPr lang="en-US" altLang="zh-CN" sz="2200" b="1" dirty="0" err="1" smtClean="0">
                          <a:solidFill>
                            <a:schemeClr val="tx1"/>
                          </a:solidFill>
                        </a:rPr>
                        <a:t>spacecraft</a:t>
                      </a:r>
                      <a:r>
                        <a:rPr lang="en-US" altLang="zh-CN" sz="2200" b="1" dirty="0" err="1" smtClean="0"/>
                        <a:t>→</a:t>
                      </a:r>
                      <a:r>
                        <a:rPr lang="en-US" altLang="zh-CN" sz="2200" b="1" dirty="0" err="1" smtClean="0">
                          <a:solidFill>
                            <a:srgbClr val="FF0000"/>
                          </a:solidFill>
                        </a:rPr>
                        <a:t>spacecraft</a:t>
                      </a:r>
                      <a:r>
                        <a:rPr lang="en-US" altLang="zh-CN" sz="2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zh-CN" sz="2200" b="1" dirty="0" smtClean="0"/>
                        <a:t>Chinese/Japanese →</a:t>
                      </a:r>
                      <a:r>
                        <a:rPr lang="en-US" altLang="zh-CN" sz="2200" b="1" dirty="0" smtClean="0">
                          <a:solidFill>
                            <a:srgbClr val="FF3300"/>
                          </a:solidFill>
                        </a:rPr>
                        <a:t>Chinese/Japanese</a:t>
                      </a:r>
                      <a:endParaRPr lang="en-US" altLang="zh-CN" sz="2200" b="1" dirty="0">
                        <a:solidFill>
                          <a:srgbClr val="FF3300"/>
                        </a:solidFill>
                      </a:endParaRPr>
                    </a:p>
                  </a:txBody>
                  <a:tcPr marT="45725" marB="45725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6" name="Line 37"/>
          <p:cNvSpPr>
            <a:spLocks noChangeShapeType="1"/>
          </p:cNvSpPr>
          <p:nvPr/>
        </p:nvSpPr>
        <p:spPr bwMode="auto">
          <a:xfrm>
            <a:off x="5884863" y="439738"/>
            <a:ext cx="935037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07" name="文本框 62498"/>
          <p:cNvSpPr txBox="1">
            <a:spLocks noChangeArrowheads="1"/>
          </p:cNvSpPr>
          <p:nvPr/>
        </p:nvSpPr>
        <p:spPr bwMode="auto">
          <a:xfrm>
            <a:off x="177800" y="781050"/>
            <a:ext cx="20907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2500" name="文本框 62499"/>
          <p:cNvSpPr txBox="1">
            <a:spLocks noChangeArrowheads="1"/>
          </p:cNvSpPr>
          <p:nvPr/>
        </p:nvSpPr>
        <p:spPr bwMode="auto">
          <a:xfrm>
            <a:off x="107950" y="836613"/>
            <a:ext cx="242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</a:rPr>
              <a:t>Most nouns</a:t>
            </a:r>
          </a:p>
        </p:txBody>
      </p:sp>
      <p:sp>
        <p:nvSpPr>
          <p:cNvPr id="62501" name="文本框 62500"/>
          <p:cNvSpPr txBox="1">
            <a:spLocks noChangeArrowheads="1"/>
          </p:cNvSpPr>
          <p:nvPr/>
        </p:nvSpPr>
        <p:spPr bwMode="auto">
          <a:xfrm>
            <a:off x="107950" y="1527175"/>
            <a:ext cx="2663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</a:rPr>
              <a:t>Nouns ending in a </a:t>
            </a:r>
            <a:r>
              <a:rPr lang="en-US" altLang="zh-CN" sz="2400" b="1">
                <a:solidFill>
                  <a:srgbClr val="FF3300"/>
                </a:solidFill>
              </a:rPr>
              <a:t>consonant +y</a:t>
            </a:r>
          </a:p>
        </p:txBody>
      </p:sp>
      <p:sp>
        <p:nvSpPr>
          <p:cNvPr id="62502" name="文本框 62501"/>
          <p:cNvSpPr txBox="1">
            <a:spLocks noChangeArrowheads="1"/>
          </p:cNvSpPr>
          <p:nvPr/>
        </p:nvSpPr>
        <p:spPr bwMode="auto">
          <a:xfrm>
            <a:off x="107950" y="2349500"/>
            <a:ext cx="2663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</a:rPr>
              <a:t>Nouns ending in </a:t>
            </a:r>
            <a:r>
              <a:rPr lang="en-US" altLang="zh-CN" sz="2400" b="1">
                <a:solidFill>
                  <a:srgbClr val="C11205"/>
                </a:solidFill>
              </a:rPr>
              <a:t>s</a:t>
            </a:r>
            <a:r>
              <a:rPr lang="en-US" altLang="zh-CN" sz="2400" b="1">
                <a:solidFill>
                  <a:schemeClr val="tx1"/>
                </a:solidFill>
              </a:rPr>
              <a:t>, sh, </a:t>
            </a:r>
            <a:r>
              <a:rPr lang="en-US" altLang="zh-CN" sz="2400" b="1">
                <a:solidFill>
                  <a:srgbClr val="C11205"/>
                </a:solidFill>
              </a:rPr>
              <a:t>ch</a:t>
            </a:r>
            <a:r>
              <a:rPr lang="en-US" altLang="zh-CN" sz="2400" b="1">
                <a:solidFill>
                  <a:schemeClr val="tx1"/>
                </a:solidFill>
              </a:rPr>
              <a:t>, or </a:t>
            </a:r>
            <a:r>
              <a:rPr lang="en-US" altLang="zh-CN" sz="2400" b="1">
                <a:solidFill>
                  <a:srgbClr val="C11205"/>
                </a:solidFill>
              </a:rPr>
              <a:t>x</a:t>
            </a:r>
          </a:p>
        </p:txBody>
      </p:sp>
      <p:sp>
        <p:nvSpPr>
          <p:cNvPr id="62503" name="文本框 62502"/>
          <p:cNvSpPr txBox="1">
            <a:spLocks noChangeArrowheads="1"/>
          </p:cNvSpPr>
          <p:nvPr/>
        </p:nvSpPr>
        <p:spPr bwMode="auto">
          <a:xfrm>
            <a:off x="107950" y="3286125"/>
            <a:ext cx="2663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</a:rPr>
              <a:t>Nouns ending in </a:t>
            </a:r>
            <a:r>
              <a:rPr lang="en-US" altLang="zh-CN" sz="2400" b="1">
                <a:solidFill>
                  <a:srgbClr val="C11205"/>
                </a:solidFill>
              </a:rPr>
              <a:t>o</a:t>
            </a:r>
          </a:p>
        </p:txBody>
      </p:sp>
      <p:sp>
        <p:nvSpPr>
          <p:cNvPr id="62504" name="文本框 62503"/>
          <p:cNvSpPr txBox="1">
            <a:spLocks noChangeArrowheads="1"/>
          </p:cNvSpPr>
          <p:nvPr/>
        </p:nvSpPr>
        <p:spPr bwMode="auto">
          <a:xfrm>
            <a:off x="107950" y="4429132"/>
            <a:ext cx="2663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Nouns ending in </a:t>
            </a:r>
            <a:r>
              <a:rPr lang="en-US" altLang="zh-CN" sz="2400" b="1" dirty="0">
                <a:solidFill>
                  <a:srgbClr val="FF3300"/>
                </a:solidFill>
              </a:rPr>
              <a:t>f</a:t>
            </a:r>
            <a:r>
              <a:rPr lang="en-US" altLang="zh-CN" sz="2400" b="1" dirty="0">
                <a:solidFill>
                  <a:schemeClr val="tx1"/>
                </a:solidFill>
              </a:rPr>
              <a:t> or </a:t>
            </a:r>
            <a:r>
              <a:rPr lang="en-US" altLang="zh-CN" sz="2400" b="1" dirty="0" err="1">
                <a:solidFill>
                  <a:srgbClr val="FF3300"/>
                </a:solidFill>
              </a:rPr>
              <a:t>fe</a:t>
            </a:r>
            <a:endParaRPr lang="en-US" altLang="zh-CN" sz="2400" b="1" dirty="0">
              <a:solidFill>
                <a:srgbClr val="FF3300"/>
              </a:solidFill>
            </a:endParaRPr>
          </a:p>
        </p:txBody>
      </p:sp>
      <p:sp>
        <p:nvSpPr>
          <p:cNvPr id="62505" name="文本框 62504"/>
          <p:cNvSpPr txBox="1">
            <a:spLocks noChangeArrowheads="1"/>
          </p:cNvSpPr>
          <p:nvPr/>
        </p:nvSpPr>
        <p:spPr bwMode="auto">
          <a:xfrm>
            <a:off x="107950" y="5572140"/>
            <a:ext cx="2663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Some other nouns</a:t>
            </a:r>
          </a:p>
        </p:txBody>
      </p:sp>
      <p:sp>
        <p:nvSpPr>
          <p:cNvPr id="28714" name="矩形 3"/>
          <p:cNvSpPr>
            <a:spLocks noChangeArrowheads="1"/>
          </p:cNvSpPr>
          <p:nvPr/>
        </p:nvSpPr>
        <p:spPr bwMode="auto">
          <a:xfrm>
            <a:off x="107950" y="161925"/>
            <a:ext cx="2808288" cy="481013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800" b="1" i="1">
                <a:solidFill>
                  <a:srgbClr val="00B050"/>
                </a:solidFill>
              </a:rPr>
              <a:t>变化规律</a:t>
            </a:r>
            <a:r>
              <a:rPr lang="zh-CN" altLang="en-US" sz="2800" b="1" i="1">
                <a:solidFill>
                  <a:srgbClr val="FF0000"/>
                </a:solidFill>
              </a:rPr>
              <a:t>忆一忆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00" grpId="0" bldLvl="0"/>
      <p:bldP spid="62501" grpId="0" bldLvl="0"/>
      <p:bldP spid="62502" grpId="0" bldLvl="0"/>
      <p:bldP spid="62503" grpId="0" bldLvl="0"/>
      <p:bldP spid="62504" grpId="0" bldLvl="0"/>
      <p:bldP spid="62505" grpId="0" bldLvl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60350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196975"/>
            <a:ext cx="41751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95288" y="3284538"/>
            <a:ext cx="6096000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400" b="1">
                <a:solidFill>
                  <a:srgbClr val="FF0000"/>
                </a:solidFill>
                <a:latin typeface="Comic Sans MS" pitchFamily="64" charset="0"/>
              </a:rPr>
              <a:t>a</a:t>
            </a:r>
            <a:r>
              <a:rPr lang="en-GB" altLang="zh-CN" sz="4400" b="1">
                <a:solidFill>
                  <a:srgbClr val="009900"/>
                </a:solidFill>
                <a:latin typeface="Comic Sans MS" pitchFamily="64" charset="0"/>
              </a:rPr>
              <a:t> cup of tea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284663" y="4797425"/>
            <a:ext cx="511175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400" b="1">
                <a:solidFill>
                  <a:srgbClr val="FF0000"/>
                </a:solidFill>
                <a:latin typeface="Comic Sans MS" pitchFamily="64" charset="0"/>
              </a:rPr>
              <a:t>two</a:t>
            </a:r>
            <a:r>
              <a:rPr lang="en-GB" altLang="zh-CN" sz="4400" b="1">
                <a:solidFill>
                  <a:srgbClr val="009900"/>
                </a:solidFill>
                <a:latin typeface="Comic Sans MS" pitchFamily="64" charset="0"/>
              </a:rPr>
              <a:t> cup</a:t>
            </a:r>
            <a:r>
              <a:rPr lang="en-GB" altLang="zh-CN" sz="4400" b="1">
                <a:solidFill>
                  <a:srgbClr val="FF0000"/>
                </a:solidFill>
                <a:latin typeface="Comic Sans MS" pitchFamily="64" charset="0"/>
              </a:rPr>
              <a:t>s</a:t>
            </a:r>
            <a:r>
              <a:rPr lang="en-GB" altLang="zh-CN" sz="4400" b="1">
                <a:solidFill>
                  <a:srgbClr val="009900"/>
                </a:solidFill>
                <a:latin typeface="Comic Sans MS" pitchFamily="64" charset="0"/>
              </a:rPr>
              <a:t> of tea</a:t>
            </a:r>
          </a:p>
        </p:txBody>
      </p:sp>
      <p:sp>
        <p:nvSpPr>
          <p:cNvPr id="29702" name="矩形 3"/>
          <p:cNvSpPr>
            <a:spLocks noChangeArrowheads="1"/>
          </p:cNvSpPr>
          <p:nvPr/>
        </p:nvSpPr>
        <p:spPr bwMode="auto">
          <a:xfrm>
            <a:off x="395288" y="139700"/>
            <a:ext cx="3960812" cy="625475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4000" b="1" i="1">
                <a:solidFill>
                  <a:srgbClr val="0070C0"/>
                </a:solidFill>
              </a:rPr>
              <a:t>不可数时</a:t>
            </a:r>
            <a:r>
              <a:rPr lang="zh-CN" altLang="en-US" sz="4000" b="1" i="1">
                <a:solidFill>
                  <a:srgbClr val="FF0000"/>
                </a:solidFill>
              </a:rPr>
              <a:t>谈一谈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0" y="0"/>
            <a:ext cx="3635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04813" indent="-404813" eaLnBrk="0" hangingPunct="0"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1pPr>
            <a:lvl2pPr eaLnBrk="0" hangingPunct="0"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3pPr>
            <a:lvl4pPr eaLnBrk="0" hangingPunct="0"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4pPr>
            <a:lvl5pPr eaLnBrk="0" hangingPunct="0"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6400" algn="l"/>
                <a:tab pos="1320800" algn="l"/>
                <a:tab pos="2235200" algn="l"/>
                <a:tab pos="3149600" algn="l"/>
                <a:tab pos="4064000" algn="l"/>
                <a:tab pos="4978400" algn="l"/>
                <a:tab pos="5892800" algn="l"/>
                <a:tab pos="6807200" algn="l"/>
                <a:tab pos="7721600" algn="l"/>
                <a:tab pos="8636000" algn="l"/>
                <a:tab pos="9550400" algn="l"/>
                <a:tab pos="10464800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ts val="2000"/>
              </a:spcBef>
              <a:defRPr/>
            </a:pPr>
            <a:endParaRPr lang="zh-CN" altLang="en-GB" sz="3600" b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defRPr/>
            </a:pPr>
            <a:r>
              <a:rPr lang="en-GB" altLang="zh-CN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GB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一盘子鸡肉</a:t>
            </a:r>
          </a:p>
          <a:p>
            <a:pPr marL="0" indent="0"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defRPr/>
            </a:pPr>
            <a:r>
              <a:rPr lang="en-US" altLang="zh-CN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GB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三碗米饭</a:t>
            </a:r>
          </a:p>
          <a:p>
            <a:pPr marL="0" indent="0"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defRPr/>
            </a:pPr>
            <a:r>
              <a:rPr lang="en-US" altLang="zh-CN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GB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七盒牛奶</a:t>
            </a:r>
          </a:p>
          <a:p>
            <a:pPr marL="0" indent="0"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defRPr/>
            </a:pPr>
            <a:r>
              <a:rPr lang="en-US" altLang="zh-CN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4.</a:t>
            </a:r>
            <a:r>
              <a:rPr lang="zh-CN" altLang="en-GB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五千克肉</a:t>
            </a:r>
          </a:p>
          <a:p>
            <a:pPr marL="0" indent="0"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defRPr/>
            </a:pPr>
            <a:r>
              <a:rPr lang="en-US" altLang="zh-CN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5.</a:t>
            </a:r>
            <a:r>
              <a:rPr lang="zh-CN" altLang="en-GB" sz="3600" b="1" dirty="0" smtClean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四袋盐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buFont typeface="Times New Roman" pitchFamily="18" charset="0"/>
              <a:buAutoNum type="arabicPlain"/>
              <a:defRPr/>
            </a:pPr>
            <a:endParaRPr lang="zh-CN" altLang="en-GB" sz="3600" b="1" dirty="0" smtClean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Clr>
                <a:srgbClr val="0033CC"/>
              </a:buClr>
              <a:buFont typeface="Times New Roman" pitchFamily="18" charset="0"/>
              <a:buAutoNum type="arabicPlain"/>
              <a:defRPr/>
            </a:pPr>
            <a:endParaRPr lang="zh-CN" altLang="en-GB" sz="3600" b="1" dirty="0" smtClean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703638" y="620713"/>
            <a:ext cx="46545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a plate of chicken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721100" y="1412875"/>
            <a:ext cx="51974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three bowl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 of rice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721100" y="2108200"/>
            <a:ext cx="59055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seven carton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GB" altLang="zh-CN" sz="3600" b="1">
                <a:solidFill>
                  <a:srgbClr val="007572"/>
                </a:solidFill>
                <a:latin typeface="Times New Roman" pitchFamily="18" charset="0"/>
              </a:rPr>
              <a:t> </a:t>
            </a: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of milk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721100" y="2930525"/>
            <a:ext cx="4960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five kilo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 of meat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721100" y="3592513"/>
            <a:ext cx="555148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four packet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GB" altLang="zh-CN" sz="3600" b="1">
                <a:solidFill>
                  <a:srgbClr val="0033CC"/>
                </a:solidFill>
                <a:latin typeface="Times New Roman" pitchFamily="18" charset="0"/>
              </a:rPr>
              <a:t> of salt</a:t>
            </a:r>
          </a:p>
        </p:txBody>
      </p:sp>
      <p:sp>
        <p:nvSpPr>
          <p:cNvPr id="30728" name="矩形 3"/>
          <p:cNvSpPr>
            <a:spLocks noChangeArrowheads="1"/>
          </p:cNvSpPr>
          <p:nvPr/>
        </p:nvSpPr>
        <p:spPr bwMode="auto">
          <a:xfrm>
            <a:off x="395288" y="139700"/>
            <a:ext cx="3960812" cy="625475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4000" b="1" i="1">
                <a:solidFill>
                  <a:srgbClr val="00B050"/>
                </a:solidFill>
              </a:rPr>
              <a:t>中文词组</a:t>
            </a:r>
            <a:r>
              <a:rPr lang="zh-CN" altLang="en-US" sz="4000" b="1" i="1">
                <a:solidFill>
                  <a:srgbClr val="FF0000"/>
                </a:solidFill>
              </a:rPr>
              <a:t>译一译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4925" y="620713"/>
            <a:ext cx="7129463" cy="613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04813" indent="-404813" eaLnBrk="0" hangingPunct="0"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1pPr>
            <a:lvl2pPr eaLnBrk="0" hangingPunct="0"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3pPr>
            <a:lvl4pPr eaLnBrk="0" hangingPunct="0"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4pPr>
            <a:lvl5pPr eaLnBrk="0" hangingPunct="0"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4813" algn="l"/>
                <a:tab pos="1319213" algn="l"/>
                <a:tab pos="2233613" algn="l"/>
                <a:tab pos="3148013" algn="l"/>
                <a:tab pos="4062413" algn="l"/>
                <a:tab pos="4976813" algn="l"/>
                <a:tab pos="5891213" algn="l"/>
                <a:tab pos="6805613" algn="l"/>
                <a:tab pos="7720013" algn="l"/>
                <a:tab pos="8634413" algn="l"/>
                <a:tab pos="9548813" algn="l"/>
                <a:tab pos="10463213" algn="l"/>
              </a:tabLst>
              <a:defRPr>
                <a:solidFill>
                  <a:schemeClr val="bg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buFont typeface="Times New Roman" pitchFamily="18" charset="0"/>
              <a:buAutoNum type="arabicPeriod"/>
              <a:defRPr/>
            </a:pP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跳舞半小时</a:t>
            </a:r>
          </a:p>
          <a:p>
            <a:pPr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buFont typeface="Times New Roman" pitchFamily="18" charset="0"/>
              <a:buAutoNum type="arabicPeriod"/>
              <a:defRPr/>
            </a:pP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需要保持健康</a:t>
            </a:r>
          </a:p>
          <a:p>
            <a:pPr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buFont typeface="Times New Roman" pitchFamily="18" charset="0"/>
              <a:buAutoNum type="arabicPeriod"/>
              <a:defRPr/>
            </a:pP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早饭喝牛奶，吃面包</a:t>
            </a:r>
            <a:endParaRPr lang="en-US" altLang="zh-CN" sz="36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endParaRPr lang="zh-CN" altLang="en-GB" sz="36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r>
              <a:rPr lang="en-US" altLang="zh-CN" sz="3600" b="1" dirty="0" smtClean="0">
                <a:solidFill>
                  <a:srgbClr val="000066"/>
                </a:solidFill>
                <a:latin typeface="Times New Roman" pitchFamily="18" charset="0"/>
              </a:rPr>
              <a:t>4.</a:t>
            </a: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很少吃蛋糕和糖</a:t>
            </a: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r>
              <a:rPr lang="en-US" altLang="zh-CN" sz="3600" b="1" dirty="0" smtClean="0">
                <a:solidFill>
                  <a:srgbClr val="000066"/>
                </a:solidFill>
                <a:latin typeface="Times New Roman" pitchFamily="18" charset="0"/>
              </a:rPr>
              <a:t>5.</a:t>
            </a: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对我的牙齿不好</a:t>
            </a:r>
            <a:endParaRPr lang="en-US" altLang="zh-CN" sz="36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r>
              <a:rPr lang="en-US" altLang="zh-CN" sz="3600" b="1" dirty="0" smtClean="0">
                <a:solidFill>
                  <a:srgbClr val="000066"/>
                </a:solidFill>
                <a:latin typeface="Times New Roman" pitchFamily="18" charset="0"/>
              </a:rPr>
              <a:t>6.</a:t>
            </a: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计划吃更多的水果和蔬菜</a:t>
            </a: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endParaRPr lang="en-US" altLang="zh-CN" sz="36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spcBef>
                <a:spcPts val="2000"/>
              </a:spcBef>
              <a:buClr>
                <a:srgbClr val="000066"/>
              </a:buClr>
              <a:defRPr/>
            </a:pPr>
            <a:r>
              <a:rPr lang="en-US" altLang="zh-CN" sz="3600" b="1" dirty="0" smtClean="0">
                <a:solidFill>
                  <a:srgbClr val="000066"/>
                </a:solidFill>
                <a:latin typeface="Times New Roman" pitchFamily="18" charset="0"/>
              </a:rPr>
              <a:t>7.</a:t>
            </a:r>
            <a:r>
              <a:rPr lang="zh-CN" altLang="en-GB" sz="3600" b="1" dirty="0" smtClean="0">
                <a:solidFill>
                  <a:srgbClr val="000066"/>
                </a:solidFill>
                <a:latin typeface="Times New Roman" pitchFamily="18" charset="0"/>
              </a:rPr>
              <a:t>一星期不到三次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94038" y="476250"/>
            <a:ext cx="540067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dance </a:t>
            </a:r>
            <a:r>
              <a:rPr lang="en-GB" altLang="zh-CN" sz="4000" b="1">
                <a:solidFill>
                  <a:srgbClr val="006600"/>
                </a:solidFill>
                <a:latin typeface="Times New Roman" pitchFamily="18" charset="0"/>
              </a:rPr>
              <a:t>for</a:t>
            </a: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 half an hour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348038" y="1169988"/>
            <a:ext cx="5400675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need </a:t>
            </a:r>
            <a:r>
              <a:rPr lang="en-GB" altLang="zh-CN" sz="4000" b="1">
                <a:solidFill>
                  <a:srgbClr val="006600"/>
                </a:solidFill>
                <a:latin typeface="Times New Roman" pitchFamily="18" charset="0"/>
              </a:rPr>
              <a:t>to</a:t>
            </a: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 keep </a:t>
            </a:r>
            <a:r>
              <a:rPr lang="en-GB" altLang="zh-CN" sz="4000" b="1">
                <a:solidFill>
                  <a:srgbClr val="CC0066"/>
                </a:solidFill>
                <a:latin typeface="Times New Roman" pitchFamily="18" charset="0"/>
              </a:rPr>
              <a:t>fit/ healthy</a:t>
            </a:r>
            <a:endParaRPr lang="en-GB" altLang="zh-CN" sz="4000" b="1">
              <a:solidFill>
                <a:srgbClr val="CC0066"/>
              </a:solidFill>
              <a:latin typeface="Times New Roman" pitchFamily="18" charset="0"/>
              <a:hlinkClick r:id="" action="ppaction://noaction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73113" y="2419350"/>
            <a:ext cx="7885112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have milk and bread for</a:t>
            </a:r>
            <a:r>
              <a:rPr lang="en-GB" altLang="zh-CN" sz="4000" b="1">
                <a:solidFill>
                  <a:srgbClr val="CC0066"/>
                </a:solidFill>
                <a:latin typeface="Times New Roman" pitchFamily="18" charset="0"/>
                <a:hlinkClick r:id="" action="ppaction://noaction"/>
              </a:rPr>
              <a:t> </a:t>
            </a: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breakfast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490913" y="3197225"/>
            <a:ext cx="59626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6600"/>
                </a:solidFill>
                <a:latin typeface="Times New Roman" pitchFamily="18" charset="0"/>
              </a:rPr>
              <a:t>seldom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 eat cakes </a:t>
            </a:r>
            <a:r>
              <a:rPr lang="en-GB" altLang="zh-CN" sz="3600" b="1">
                <a:solidFill>
                  <a:srgbClr val="006600"/>
                </a:solidFill>
                <a:latin typeface="Times New Roman" pitchFamily="18" charset="0"/>
              </a:rPr>
              <a:t>or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 sweets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598863" y="3917950"/>
            <a:ext cx="626427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be bad</a:t>
            </a:r>
            <a:r>
              <a:rPr lang="en-GB" altLang="zh-CN" sz="4000" b="1">
                <a:solidFill>
                  <a:srgbClr val="006600"/>
                </a:solidFill>
                <a:latin typeface="Times New Roman" pitchFamily="18" charset="0"/>
              </a:rPr>
              <a:t>  for</a:t>
            </a: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 my t</a:t>
            </a:r>
            <a:r>
              <a:rPr lang="en-GB" altLang="zh-CN" sz="4000" b="1">
                <a:solidFill>
                  <a:srgbClr val="006600"/>
                </a:solidFill>
                <a:latin typeface="Times New Roman" pitchFamily="18" charset="0"/>
              </a:rPr>
              <a:t>ee</a:t>
            </a:r>
            <a:r>
              <a:rPr lang="en-GB" altLang="zh-CN" sz="4000" b="1">
                <a:solidFill>
                  <a:srgbClr val="FF0000"/>
                </a:solidFill>
                <a:latin typeface="Times New Roman" pitchFamily="18" charset="0"/>
              </a:rPr>
              <a:t>th</a:t>
            </a:r>
          </a:p>
        </p:txBody>
      </p:sp>
      <p:sp>
        <p:nvSpPr>
          <p:cNvPr id="32776" name="AutoShape 12"/>
          <p:cNvSpPr>
            <a:spLocks noChangeArrowheads="1"/>
          </p:cNvSpPr>
          <p:nvPr/>
        </p:nvSpPr>
        <p:spPr bwMode="auto">
          <a:xfrm>
            <a:off x="107950" y="115888"/>
            <a:ext cx="8928100" cy="504825"/>
          </a:xfrm>
          <a:prstGeom prst="ribbon">
            <a:avLst>
              <a:gd name="adj1" fmla="val 13176"/>
              <a:gd name="adj2" fmla="val 50000"/>
            </a:avLst>
          </a:prstGeom>
          <a:solidFill>
            <a:srgbClr val="008000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3200" b="1">
                <a:solidFill>
                  <a:srgbClr val="FFFFFF"/>
                </a:solidFill>
              </a:rPr>
              <a:t>Task4</a:t>
            </a:r>
            <a:r>
              <a:rPr lang="zh-CN" altLang="en-US" sz="3200" b="1">
                <a:solidFill>
                  <a:srgbClr val="FFFFFF"/>
                </a:solidFill>
              </a:rPr>
              <a:t>：词组选粹</a:t>
            </a:r>
            <a:r>
              <a:rPr lang="zh-CN" altLang="en-US" sz="3200" b="1">
                <a:solidFill>
                  <a:srgbClr val="FFFF00"/>
                </a:solidFill>
              </a:rPr>
              <a:t>赛一赛</a:t>
            </a:r>
            <a:endParaRPr lang="zh-CN" altLang="en-GB" sz="3200" b="1">
              <a:solidFill>
                <a:srgbClr val="FFFF00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90575" y="5364163"/>
            <a:ext cx="8353425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4000" b="1">
                <a:solidFill>
                  <a:srgbClr val="CC0066"/>
                </a:solidFill>
                <a:latin typeface="Times New Roman" pitchFamily="18" charset="0"/>
              </a:rPr>
              <a:t>plan</a:t>
            </a:r>
            <a:r>
              <a:rPr lang="en-GB" altLang="zh-CN" sz="4000" b="1">
                <a:solidFill>
                  <a:srgbClr val="000066"/>
                </a:solidFill>
                <a:latin typeface="Times New Roman" pitchFamily="18" charset="0"/>
              </a:rPr>
              <a:t> to </a:t>
            </a:r>
            <a:r>
              <a:rPr lang="en-GB" altLang="zh-CN" sz="4000" b="1">
                <a:solidFill>
                  <a:srgbClr val="CC0000"/>
                </a:solidFill>
                <a:latin typeface="Times New Roman" pitchFamily="18" charset="0"/>
              </a:rPr>
              <a:t>eat more fruit and vegetable</a:t>
            </a:r>
            <a:r>
              <a:rPr lang="en-GB" altLang="zh-CN" sz="4000" b="1">
                <a:solidFill>
                  <a:srgbClr val="000066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498850" y="6075363"/>
            <a:ext cx="734377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22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3600" b="1">
                <a:solidFill>
                  <a:srgbClr val="008000"/>
                </a:solidFill>
                <a:latin typeface="Times New Roman" pitchFamily="18" charset="0"/>
              </a:rPr>
              <a:t>less than</a:t>
            </a:r>
            <a:r>
              <a:rPr lang="en-GB" altLang="zh-CN" sz="3600" b="1">
                <a:solidFill>
                  <a:srgbClr val="FF0000"/>
                </a:solidFill>
                <a:latin typeface="Times New Roman" pitchFamily="18" charset="0"/>
              </a:rPr>
              <a:t> three times a week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63" name="Text Box 4"/>
          <p:cNvSpPr/>
          <p:nvPr/>
        </p:nvSpPr>
        <p:spPr>
          <a:xfrm>
            <a:off x="250825" y="395288"/>
            <a:ext cx="7567612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/>
              <a:t>    I dance for </a:t>
            </a:r>
            <a:r>
              <a:rPr lang="en-US" altLang="zh-CN" sz="3600" b="1" u="sng">
                <a:solidFill>
                  <a:srgbClr val="0066FF"/>
                </a:solidFill>
              </a:rPr>
              <a:t>half an hour</a:t>
            </a:r>
            <a:r>
              <a:rPr lang="en-US" altLang="zh-CN" sz="3600" b="1">
                <a:solidFill>
                  <a:srgbClr val="0066FF"/>
                </a:solidFill>
              </a:rPr>
              <a:t> </a:t>
            </a:r>
            <a:r>
              <a:rPr lang="en-US" altLang="zh-CN" sz="3600" b="1" u="sng">
                <a:solidFill>
                  <a:srgbClr val="0066FF"/>
                </a:solidFill>
              </a:rPr>
              <a:t>every day</a:t>
            </a:r>
            <a:r>
              <a:rPr lang="en-US" altLang="zh-CN" sz="3600" b="1"/>
              <a:t>.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/>
              <a:t>                                </a:t>
            </a:r>
            <a:r>
              <a:rPr lang="en-US" altLang="zh-CN" sz="3600" b="1">
                <a:solidFill>
                  <a:srgbClr val="0066FF"/>
                </a:solidFill>
              </a:rPr>
              <a:t>①                ②</a:t>
            </a:r>
          </a:p>
        </p:txBody>
      </p:sp>
      <p:sp>
        <p:nvSpPr>
          <p:cNvPr id="40964" name="Text Box 5"/>
          <p:cNvSpPr/>
          <p:nvPr/>
        </p:nvSpPr>
        <p:spPr>
          <a:xfrm>
            <a:off x="684212" y="1412875"/>
            <a:ext cx="52927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66FF"/>
                </a:solidFill>
              </a:rPr>
              <a:t>区分</a:t>
            </a:r>
            <a:r>
              <a:rPr lang="en-US" altLang="zh-CN" sz="3600" b="1">
                <a:solidFill>
                  <a:srgbClr val="0066FF"/>
                </a:solidFill>
              </a:rPr>
              <a:t>: how long/how often </a:t>
            </a:r>
          </a:p>
        </p:txBody>
      </p:sp>
      <p:sp>
        <p:nvSpPr>
          <p:cNvPr id="40965" name="Text Box 6"/>
          <p:cNvSpPr/>
          <p:nvPr/>
        </p:nvSpPr>
        <p:spPr>
          <a:xfrm>
            <a:off x="838200" y="2205038"/>
            <a:ext cx="7772400" cy="4081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对表示持续时间的状语提问要用 </a:t>
            </a:r>
            <a:r>
              <a:rPr lang="en-US" altLang="zh-CN" sz="3600" b="1">
                <a:solidFill>
                  <a:srgbClr val="0000FF"/>
                </a:solidFill>
              </a:rPr>
              <a:t>how long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/>
              <a:t>e.g. It takes me </a:t>
            </a:r>
            <a:r>
              <a:rPr lang="en-US" altLang="zh-CN" sz="3600" b="1" u="sng"/>
              <a:t>two hours </a:t>
            </a:r>
            <a:r>
              <a:rPr lang="en-US" altLang="zh-CN" sz="3600" b="1"/>
              <a:t>to finish my homework.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How long</a:t>
            </a:r>
            <a:r>
              <a:rPr lang="en-US" altLang="zh-CN" sz="3600" b="1"/>
              <a:t> does it take you to finish your homework?</a:t>
            </a:r>
          </a:p>
        </p:txBody>
      </p:sp>
      <p:pic>
        <p:nvPicPr>
          <p:cNvPr id="40966" name="Picture 27" descr="chicken">
            <a:hlinkClick r:id="rId3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72400" y="5527675"/>
            <a:ext cx="1009650" cy="13303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3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9" dur="500"/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5" dur="500"/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987" name="Text Box 2"/>
          <p:cNvSpPr/>
          <p:nvPr/>
        </p:nvSpPr>
        <p:spPr>
          <a:xfrm>
            <a:off x="649288" y="904875"/>
            <a:ext cx="8172450" cy="4044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/>
              <a:t>对在句中作状语用的 </a:t>
            </a:r>
            <a:r>
              <a:rPr lang="en-US" altLang="zh-CN" sz="3600" b="1">
                <a:solidFill>
                  <a:srgbClr val="FF0000"/>
                </a:solidFill>
              </a:rPr>
              <a:t>always, usually, often, sometimes, every week, once a month, three times an hour </a:t>
            </a:r>
            <a:r>
              <a:rPr lang="zh-CN" altLang="en-US" sz="3600" b="1"/>
              <a:t>等表示</a:t>
            </a:r>
            <a:r>
              <a:rPr lang="zh-CN" altLang="en-US" sz="3600" b="1">
                <a:solidFill>
                  <a:srgbClr val="FF0000"/>
                </a:solidFill>
              </a:rPr>
              <a:t>频度</a:t>
            </a:r>
            <a:r>
              <a:rPr lang="zh-CN" altLang="en-US" sz="3600" b="1"/>
              <a:t>的副词或短语提问时</a:t>
            </a:r>
            <a:r>
              <a:rPr lang="en-US" altLang="zh-CN" sz="3600" b="1">
                <a:solidFill>
                  <a:srgbClr val="FF0000"/>
                </a:solidFill>
              </a:rPr>
              <a:t>, </a:t>
            </a:r>
            <a:r>
              <a:rPr lang="zh-CN" altLang="en-US" sz="3600" b="1">
                <a:solidFill>
                  <a:srgbClr val="FF0000"/>
                </a:solidFill>
              </a:rPr>
              <a:t>要用</a:t>
            </a:r>
            <a:r>
              <a:rPr lang="en-US" altLang="zh-CN" sz="3600" b="1">
                <a:solidFill>
                  <a:srgbClr val="0000FF"/>
                </a:solidFill>
              </a:rPr>
              <a:t>how often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/>
              <a:t>e.g. He goes swimming </a:t>
            </a:r>
            <a:r>
              <a:rPr lang="en-US" altLang="zh-CN" sz="3600" b="1" u="sng"/>
              <a:t>once a week</a:t>
            </a:r>
            <a:r>
              <a:rPr lang="en-US" altLang="zh-CN" sz="3600" b="1"/>
              <a:t>.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How often</a:t>
            </a:r>
            <a:r>
              <a:rPr lang="en-US" altLang="zh-CN" sz="3600" b="1"/>
              <a:t> does he go swimming?</a:t>
            </a:r>
          </a:p>
        </p:txBody>
      </p:sp>
      <p:sp>
        <p:nvSpPr>
          <p:cNvPr id="41988" name="Text Box 3"/>
          <p:cNvSpPr/>
          <p:nvPr/>
        </p:nvSpPr>
        <p:spPr>
          <a:xfrm>
            <a:off x="646112" y="5064125"/>
            <a:ext cx="79835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/>
              <a:t>巩固：请分别对划线部分</a:t>
            </a:r>
            <a:r>
              <a:rPr lang="en-US" altLang="en-US" sz="3600" b="1">
                <a:latin typeface="Tahoma" pitchFamily="34" charset="0"/>
                <a:hlinkClick r:id="rId3" action="ppaction://hlinksldjump"/>
              </a:rPr>
              <a:t>①</a:t>
            </a:r>
            <a:r>
              <a:rPr lang="zh-CN" altLang="en-US" sz="3600" b="1">
                <a:latin typeface="Tahoma" pitchFamily="34" charset="0"/>
                <a:hlinkClick r:id="rId3" action="ppaction://hlinksldjump"/>
              </a:rPr>
              <a:t>②</a:t>
            </a:r>
            <a:r>
              <a:rPr lang="zh-CN" altLang="en-US" sz="3600" b="1"/>
              <a:t>处提问。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2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11" name="Text Box 4"/>
          <p:cNvSpPr/>
          <p:nvPr/>
        </p:nvSpPr>
        <p:spPr>
          <a:xfrm>
            <a:off x="323850" y="620712"/>
            <a:ext cx="8416925" cy="1409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/>
              <a:t>    They have </a:t>
            </a:r>
            <a:r>
              <a:rPr lang="en-US" altLang="zh-CN" sz="3600" b="1">
                <a:solidFill>
                  <a:srgbClr val="0066FF"/>
                </a:solidFill>
              </a:rPr>
              <a:t>too much</a:t>
            </a:r>
            <a:r>
              <a:rPr lang="en-US" altLang="zh-CN" sz="3600" b="1"/>
              <a:t> sugar and </a:t>
            </a:r>
            <a:r>
              <a:rPr lang="en-US" altLang="zh-CN" sz="3600" b="1">
                <a:solidFill>
                  <a:srgbClr val="0066FF"/>
                </a:solidFill>
              </a:rPr>
              <a:t>are bad  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66FF"/>
                </a:solidFill>
              </a:rPr>
              <a:t>    for</a:t>
            </a:r>
            <a:r>
              <a:rPr lang="en-US" altLang="zh-CN" sz="3600" b="1"/>
              <a:t> my teeth.</a:t>
            </a:r>
          </a:p>
        </p:txBody>
      </p:sp>
      <p:sp>
        <p:nvSpPr>
          <p:cNvPr id="43012" name="Text Box 5"/>
          <p:cNvSpPr/>
          <p:nvPr/>
        </p:nvSpPr>
        <p:spPr>
          <a:xfrm>
            <a:off x="782638" y="2132012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66FF"/>
                </a:solidFill>
              </a:rPr>
              <a:t>区分 </a:t>
            </a:r>
            <a:r>
              <a:rPr lang="en-US" altLang="zh-CN" sz="3600" b="1">
                <a:solidFill>
                  <a:srgbClr val="0066FF"/>
                </a:solidFill>
              </a:rPr>
              <a:t>too much/much too</a:t>
            </a:r>
          </a:p>
        </p:txBody>
      </p:sp>
      <p:sp>
        <p:nvSpPr>
          <p:cNvPr id="43013" name="Text Box 6"/>
          <p:cNvSpPr/>
          <p:nvPr/>
        </p:nvSpPr>
        <p:spPr>
          <a:xfrm>
            <a:off x="819150" y="2779712"/>
            <a:ext cx="7848600" cy="4081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too much “</a:t>
            </a:r>
            <a:r>
              <a:rPr lang="zh-CN" altLang="en-US" sz="3600" b="1">
                <a:solidFill>
                  <a:srgbClr val="FF0000"/>
                </a:solidFill>
              </a:rPr>
              <a:t>太多”用作</a:t>
            </a:r>
            <a:r>
              <a:rPr lang="zh-CN" altLang="en-US" sz="3600" b="1">
                <a:solidFill>
                  <a:srgbClr val="00B050"/>
                </a:solidFill>
              </a:rPr>
              <a:t>形容词</a:t>
            </a:r>
            <a:r>
              <a:rPr lang="zh-CN" altLang="en-US" sz="3600" b="1">
                <a:solidFill>
                  <a:srgbClr val="FF0000"/>
                </a:solidFill>
              </a:rPr>
              <a:t>，后接</a:t>
            </a:r>
            <a:r>
              <a:rPr lang="zh-CN" altLang="en-US" sz="3600" b="1">
                <a:solidFill>
                  <a:srgbClr val="00B050"/>
                </a:solidFill>
              </a:rPr>
              <a:t>不可数名词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如：</a:t>
            </a:r>
            <a:r>
              <a:rPr lang="en-US" altLang="zh-CN" sz="3600" b="1">
                <a:solidFill>
                  <a:srgbClr val="FF0000"/>
                </a:solidFill>
              </a:rPr>
              <a:t>too much </a:t>
            </a:r>
            <a:r>
              <a:rPr lang="en-US" altLang="zh-CN" sz="3600" b="1"/>
              <a:t>water</a:t>
            </a:r>
            <a:r>
              <a:rPr lang="en-US" altLang="zh-CN" sz="3600" b="1">
                <a:solidFill>
                  <a:srgbClr val="FF0000"/>
                </a:solidFill>
              </a:rPr>
              <a:t>, too much </a:t>
            </a:r>
            <a:r>
              <a:rPr lang="en-US" altLang="zh-CN" sz="3600" b="1"/>
              <a:t>snow</a:t>
            </a:r>
            <a:r>
              <a:rPr lang="en-US" altLang="zh-CN" sz="3600" b="1">
                <a:solidFill>
                  <a:srgbClr val="FF0000"/>
                </a:solidFill>
              </a:rPr>
              <a:t>, too much </a:t>
            </a:r>
            <a:r>
              <a:rPr lang="en-US" altLang="zh-CN" sz="3600" b="1"/>
              <a:t>rain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也可用作</a:t>
            </a:r>
            <a:r>
              <a:rPr lang="zh-CN" altLang="en-US" sz="3600" b="1">
                <a:solidFill>
                  <a:srgbClr val="00B050"/>
                </a:solidFill>
              </a:rPr>
              <a:t>代词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  <a:r>
              <a:rPr lang="zh-CN" altLang="en-US" sz="3600" b="1"/>
              <a:t>                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/>
              <a:t>e.g. Don’t eat </a:t>
            </a:r>
            <a:r>
              <a:rPr lang="en-US" altLang="zh-CN" sz="3600" b="1">
                <a:solidFill>
                  <a:srgbClr val="0066FF"/>
                </a:solidFill>
              </a:rPr>
              <a:t>too much</a:t>
            </a:r>
            <a:r>
              <a:rPr lang="en-US" altLang="zh-CN" sz="3600" b="1"/>
              <a:t>. </a:t>
            </a:r>
            <a:r>
              <a:rPr lang="zh-CN" altLang="en-US" sz="3600" b="1"/>
              <a:t>别吃太多了。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3" dur="5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9" dur="500"/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5" dur="500"/>
                                        <p:tgtEl>
                                          <p:spTgt spid="43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1" dur="500"/>
                                        <p:tgtEl>
                                          <p:spTgt spid="43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3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4035" name="Text Box 4"/>
          <p:cNvSpPr>
            <a:spLocks noGrp="1"/>
          </p:cNvSpPr>
          <p:nvPr>
            <p:ph type="body" idx="4294967295"/>
          </p:nvPr>
        </p:nvSpPr>
        <p:spPr>
          <a:xfrm>
            <a:off x="900112" y="1055688"/>
            <a:ext cx="7772400" cy="2232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much too “</a:t>
            </a:r>
            <a:r>
              <a:rPr lang="zh-CN" altLang="en-US" sz="3600" b="1">
                <a:solidFill>
                  <a:srgbClr val="FF0000"/>
                </a:solidFill>
              </a:rPr>
              <a:t>太”是</a:t>
            </a:r>
            <a:r>
              <a:rPr lang="zh-CN" altLang="en-US" sz="3600" b="1">
                <a:solidFill>
                  <a:srgbClr val="00B050"/>
                </a:solidFill>
              </a:rPr>
              <a:t>副词</a:t>
            </a:r>
            <a:r>
              <a:rPr lang="en-US" altLang="zh-CN" sz="3600" b="1">
                <a:solidFill>
                  <a:srgbClr val="FF0000"/>
                </a:solidFill>
              </a:rPr>
              <a:t>, </a:t>
            </a:r>
            <a:r>
              <a:rPr lang="zh-CN" altLang="en-US" sz="3600" b="1">
                <a:solidFill>
                  <a:srgbClr val="FF0000"/>
                </a:solidFill>
              </a:rPr>
              <a:t>后接</a:t>
            </a:r>
            <a:r>
              <a:rPr lang="zh-CN" altLang="en-US" sz="3600" b="1">
                <a:solidFill>
                  <a:srgbClr val="00B050"/>
                </a:solidFill>
              </a:rPr>
              <a:t>形容词或</a:t>
            </a: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B050"/>
                </a:solidFill>
              </a:rPr>
              <a:t>副词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/>
              <a:t>e.g. It is </a:t>
            </a:r>
            <a:r>
              <a:rPr lang="en-US" altLang="zh-CN" sz="3600" b="1">
                <a:solidFill>
                  <a:srgbClr val="0066FF"/>
                </a:solidFill>
              </a:rPr>
              <a:t>much too</a:t>
            </a:r>
            <a:r>
              <a:rPr lang="en-US" altLang="zh-CN" sz="3600" b="1"/>
              <a:t> cold today.</a:t>
            </a:r>
            <a:r>
              <a:rPr lang="en-US" altLang="zh-CN" sz="3600"/>
              <a:t> </a:t>
            </a:r>
          </a:p>
        </p:txBody>
      </p:sp>
      <p:sp>
        <p:nvSpPr>
          <p:cNvPr id="44036" name="Text Box 5"/>
          <p:cNvSpPr/>
          <p:nvPr/>
        </p:nvSpPr>
        <p:spPr>
          <a:xfrm>
            <a:off x="971550" y="3216275"/>
            <a:ext cx="7416800" cy="2949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be bad for……</a:t>
            </a:r>
            <a:r>
              <a:rPr lang="zh-CN" altLang="en-US" sz="3600" b="1">
                <a:solidFill>
                  <a:srgbClr val="FF0000"/>
                </a:solidFill>
              </a:rPr>
              <a:t>意为“对</a:t>
            </a:r>
            <a:r>
              <a:rPr lang="en-US" altLang="zh-CN" sz="3600" b="1">
                <a:solidFill>
                  <a:srgbClr val="FF0000"/>
                </a:solidFill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</a:rPr>
              <a:t>有害</a:t>
            </a: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zh-CN" altLang="en-US" sz="3600" b="1">
                <a:solidFill>
                  <a:srgbClr val="FF0000"/>
                </a:solidFill>
              </a:rPr>
              <a:t>不利</a:t>
            </a:r>
            <a:r>
              <a:rPr lang="en-US" altLang="zh-CN" sz="3600" b="1">
                <a:solidFill>
                  <a:srgbClr val="FF0000"/>
                </a:solidFill>
              </a:rPr>
              <a:t>)”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/>
              <a:t>e.g. Smoking(</a:t>
            </a:r>
            <a:r>
              <a:rPr lang="zh-CN" altLang="en-US" sz="3600" b="1"/>
              <a:t>吸烟</a:t>
            </a:r>
            <a:r>
              <a:rPr lang="en-US" altLang="zh-CN" sz="3600" b="1"/>
              <a:t>) </a:t>
            </a:r>
            <a:r>
              <a:rPr lang="en-US" altLang="zh-CN" sz="3600" b="1">
                <a:solidFill>
                  <a:srgbClr val="0066FF"/>
                </a:solidFill>
              </a:rPr>
              <a:t>is bad for</a:t>
            </a:r>
            <a:r>
              <a:rPr lang="en-US" altLang="zh-CN" sz="3600" b="1"/>
              <a:t> our 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/>
              <a:t>       health.</a:t>
            </a:r>
          </a:p>
        </p:txBody>
      </p:sp>
      <p:pic>
        <p:nvPicPr>
          <p:cNvPr id="44037" name="Picture 26" descr="icecream2">
            <a:hlinkClick r:id="rId3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01000" y="5130800"/>
            <a:ext cx="1143000" cy="1727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403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10900" y="111887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6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2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8" dur="50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1" dur="50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215900" y="101600"/>
            <a:ext cx="8791575" cy="6600825"/>
          </a:xfr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buClrTx/>
              <a:buFontTx/>
            </a:pPr>
            <a:endParaRPr lang="en-US" altLang="zh-CN" b="1"/>
          </a:p>
          <a:p>
            <a:pPr marL="342900" marR="0" lvl="0" indent="-342900" rtl="0">
              <a:buClrTx/>
              <a:buFontTx/>
            </a:pPr>
            <a:endParaRPr lang="en-US" altLang="zh-CN" b="1"/>
          </a:p>
          <a:p>
            <a:pPr marL="342900" marR="0" lvl="0" indent="-342900" rtl="0">
              <a:buClrTx/>
              <a:buFontTx/>
            </a:pPr>
            <a:r>
              <a:rPr lang="en-US" altLang="zh-CN" b="1"/>
              <a:t>That's not very interesting.</a:t>
            </a:r>
          </a:p>
          <a:p>
            <a:pPr marL="342900" marR="0" lvl="0" indent="-342900" rtl="0">
              <a:buClrTx/>
              <a:buFontTx/>
            </a:pPr>
            <a:r>
              <a:rPr lang="zh-CN" altLang="en-US" b="1"/>
              <a:t>那不是很有趣。</a:t>
            </a:r>
          </a:p>
          <a:p>
            <a:pPr marL="342900" marR="0" lvl="0" indent="-342900" rtl="0">
              <a:buClrTx/>
              <a:buFontTx/>
            </a:pPr>
            <a:r>
              <a:rPr lang="en-US" altLang="zh-CN" b="1">
                <a:solidFill>
                  <a:srgbClr val="FF0000"/>
                </a:solidFill>
              </a:rPr>
              <a:t>interesting</a:t>
            </a:r>
            <a:r>
              <a:rPr lang="zh-CN" altLang="en-US" b="1">
                <a:solidFill>
                  <a:srgbClr val="FF0000"/>
                </a:solidFill>
              </a:rPr>
              <a:t>：令人感到有趣的，修饰物</a:t>
            </a:r>
          </a:p>
          <a:p>
            <a:pPr marL="342900" marR="0" lvl="0" indent="-342900" rtl="0">
              <a:buClrTx/>
              <a:buFontTx/>
            </a:pPr>
            <a:r>
              <a:rPr lang="en-US" altLang="zh-CN" b="1">
                <a:solidFill>
                  <a:srgbClr val="FF0000"/>
                </a:solidFill>
              </a:rPr>
              <a:t>interested</a:t>
            </a:r>
            <a:r>
              <a:rPr lang="zh-CN" altLang="en-US" b="1">
                <a:solidFill>
                  <a:srgbClr val="FF0000"/>
                </a:solidFill>
              </a:rPr>
              <a:t>：有趣的，感兴趣的，修饰人</a:t>
            </a:r>
          </a:p>
          <a:p>
            <a:pPr marL="0" marR="0" lvl="0" indent="0" rtl="0">
              <a:buClrTx/>
              <a:buFontTx/>
              <a:buNone/>
            </a:pPr>
            <a:r>
              <a:rPr lang="zh-CN" altLang="en-US" sz="2400" b="1"/>
              <a:t>这是一部有趣的电影，我对它感兴趣。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sz="2400" b="1"/>
              <a:t>This is</a:t>
            </a:r>
            <a:r>
              <a:rPr lang="en-US" altLang="zh-CN" sz="2400" b="1" u="sng"/>
              <a:t> an interesting film</a:t>
            </a:r>
            <a:r>
              <a:rPr lang="en-US" altLang="zh-CN" sz="2400" b="1"/>
              <a:t>, I </a:t>
            </a:r>
            <a:r>
              <a:rPr lang="en-US" altLang="zh-CN" sz="2400" b="1" u="sng"/>
              <a:t>am interested in </a:t>
            </a:r>
            <a:r>
              <a:rPr lang="en-US" altLang="zh-CN" sz="2400" b="1"/>
              <a:t>it.</a:t>
            </a:r>
          </a:p>
          <a:p>
            <a:pPr marL="342900" marR="0" lvl="0" indent="-342900" rtl="0">
              <a:buClrTx/>
              <a:buFontTx/>
            </a:pPr>
            <a:r>
              <a:rPr lang="zh-CN" altLang="en-US" sz="2400" b="1"/>
              <a:t>拓展：</a:t>
            </a:r>
            <a:r>
              <a:rPr lang="en-US" altLang="zh-CN" sz="2400" b="1"/>
              <a:t>interest:</a:t>
            </a:r>
            <a:r>
              <a:rPr lang="zh-CN" altLang="en-US" sz="2400" b="1"/>
              <a:t>名词，兴趣</a:t>
            </a:r>
          </a:p>
          <a:p>
            <a:pPr marL="342900" marR="0" lvl="0" indent="-342900" rtl="0">
              <a:buClrTx/>
              <a:buFontTx/>
            </a:pPr>
            <a:endParaRPr lang="zh-CN" altLang="en-US" sz="2400" b="1"/>
          </a:p>
          <a:p>
            <a:pPr marL="342900" marR="0" lvl="0" indent="-342900" rtl="0">
              <a:buClrTx/>
              <a:buFontTx/>
            </a:pP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0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19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4267200" cy="71596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eaLnBrk="1" hangingPunct="1"/>
            <a:r>
              <a:rPr lang="en-US" altLang="zh-CN" sz="4800" b="1">
                <a:solidFill>
                  <a:srgbClr val="0000FF"/>
                </a:solidFill>
                <a:latin typeface="Monotype Corsiva" pitchFamily="66" charset="0"/>
              </a:rPr>
              <a:t>Have a check!</a:t>
            </a:r>
          </a:p>
        </p:txBody>
      </p:sp>
      <p:sp>
        <p:nvSpPr>
          <p:cNvPr id="34820" name="Rectangle 3"/>
          <p:cNvSpPr>
            <a:spLocks noGrp="1"/>
          </p:cNvSpPr>
          <p:nvPr>
            <p:ph type="body" idx="4294967295"/>
          </p:nvPr>
        </p:nvSpPr>
        <p:spPr>
          <a:xfrm>
            <a:off x="533400" y="1066800"/>
            <a:ext cx="8229600" cy="528796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609600" indent="-609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1. ___________(</a:t>
            </a:r>
            <a:r>
              <a:rPr lang="zh-CN" altLang="en-US" sz="2800">
                <a:latin typeface="Comic Sans MS" pitchFamily="66" charset="0"/>
              </a:rPr>
              <a:t>汉堡</a:t>
            </a:r>
            <a:r>
              <a:rPr lang="en-US" altLang="zh-CN" sz="2800">
                <a:latin typeface="Comic Sans MS" pitchFamily="66" charset="0"/>
              </a:rPr>
              <a:t>) are fast food. They are not good for us. </a:t>
            </a:r>
          </a:p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2.There is too much ______ in the cakes and chocolate, so I seldom eat them. </a:t>
            </a:r>
          </a:p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3. It gives me a lot of energy for the ______ (all) afternoon.</a:t>
            </a:r>
          </a:p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4. I’d like to _____(</a:t>
            </a:r>
            <a:r>
              <a:rPr lang="zh-CN" altLang="en-US" sz="2800">
                <a:latin typeface="Comic Sans MS" pitchFamily="66" charset="0"/>
              </a:rPr>
              <a:t>点菜</a:t>
            </a:r>
            <a:r>
              <a:rPr lang="en-US" altLang="zh-CN" sz="2800">
                <a:latin typeface="Comic Sans MS" pitchFamily="66" charset="0"/>
              </a:rPr>
              <a:t>)some beef and fish for lunch.</a:t>
            </a:r>
          </a:p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5. -- How many ______ do you get in the tests? </a:t>
            </a:r>
          </a:p>
          <a:p>
            <a:pPr marL="609600" lvl="0" indent="-609600" eaLnBrk="1" hangingPunct="1">
              <a:buNone/>
            </a:pPr>
            <a:r>
              <a:rPr lang="en-US" altLang="zh-CN" sz="2800">
                <a:latin typeface="Comic Sans MS" pitchFamily="66" charset="0"/>
              </a:rPr>
              <a:t>    -- 100.</a:t>
            </a:r>
          </a:p>
          <a:p>
            <a:pPr marL="609600" lvl="0" indent="-609600" eaLnBrk="1" hangingPunct="1">
              <a:buNone/>
            </a:pPr>
            <a:endParaRPr lang="en-US" altLang="zh-CN" sz="2800">
              <a:latin typeface="Comic Sans MS" pitchFamily="66" charset="0"/>
            </a:endParaRPr>
          </a:p>
          <a:p>
            <a:pPr marL="609600" lvl="0" indent="-609600" eaLnBrk="1" hangingPunct="1">
              <a:buNone/>
            </a:pPr>
            <a:endParaRPr lang="en-US" altLang="zh-CN" sz="2400"/>
          </a:p>
        </p:txBody>
      </p:sp>
      <p:pic>
        <p:nvPicPr>
          <p:cNvPr id="34821" name="Picture 4" descr="line11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" y="6172200"/>
            <a:ext cx="8280400" cy="3730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22" name="Text Box 5"/>
          <p:cNvSpPr/>
          <p:nvPr/>
        </p:nvSpPr>
        <p:spPr>
          <a:xfrm>
            <a:off x="914400" y="838200"/>
            <a:ext cx="2590800" cy="579438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 baseline="-25000">
                <a:solidFill>
                  <a:srgbClr val="FF0000"/>
                </a:solidFill>
              </a:rPr>
              <a:t>Hamburgers</a:t>
            </a:r>
          </a:p>
        </p:txBody>
      </p:sp>
      <p:sp>
        <p:nvSpPr>
          <p:cNvPr id="34823" name="Text Box 6"/>
          <p:cNvSpPr/>
          <p:nvPr/>
        </p:nvSpPr>
        <p:spPr>
          <a:xfrm>
            <a:off x="4114800" y="1905000"/>
            <a:ext cx="1223962" cy="5842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0">
                <a:solidFill>
                  <a:srgbClr val="FF0000"/>
                </a:solidFill>
              </a:rPr>
              <a:t>sugar</a:t>
            </a:r>
          </a:p>
        </p:txBody>
      </p:sp>
      <p:sp>
        <p:nvSpPr>
          <p:cNvPr id="34824" name="Text Box 7"/>
          <p:cNvSpPr/>
          <p:nvPr/>
        </p:nvSpPr>
        <p:spPr>
          <a:xfrm>
            <a:off x="6858000" y="2819400"/>
            <a:ext cx="1676400" cy="579438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0000"/>
                </a:solidFill>
              </a:rPr>
              <a:t>whole</a:t>
            </a:r>
          </a:p>
        </p:txBody>
      </p:sp>
      <p:sp>
        <p:nvSpPr>
          <p:cNvPr id="34825" name="Rectangle 8"/>
          <p:cNvSpPr/>
          <p:nvPr/>
        </p:nvSpPr>
        <p:spPr>
          <a:xfrm>
            <a:off x="2667000" y="3810000"/>
            <a:ext cx="1249362" cy="579438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0000"/>
                </a:solidFill>
              </a:rPr>
              <a:t>order</a:t>
            </a:r>
          </a:p>
        </p:txBody>
      </p:sp>
      <p:sp>
        <p:nvSpPr>
          <p:cNvPr id="34826" name="Text Box 9"/>
          <p:cNvSpPr/>
          <p:nvPr/>
        </p:nvSpPr>
        <p:spPr>
          <a:xfrm>
            <a:off x="3733800" y="5029200"/>
            <a:ext cx="184150" cy="7620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4400" b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34827" name="Text Box 10"/>
          <p:cNvSpPr/>
          <p:nvPr/>
        </p:nvSpPr>
        <p:spPr>
          <a:xfrm>
            <a:off x="3200400" y="4648200"/>
            <a:ext cx="1371600" cy="579438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0000"/>
                </a:solidFill>
              </a:rPr>
              <a:t>points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34824" grpId="0"/>
      <p:bldP spid="34825" grpId="0"/>
      <p:bldP spid="3482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0" descr="图片1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3" name="Rectangle 2"/>
          <p:cNvSpPr>
            <a:spLocks noGrp="1"/>
          </p:cNvSpPr>
          <p:nvPr>
            <p:ph type="body" idx="4294967295"/>
          </p:nvPr>
        </p:nvSpPr>
        <p:spPr>
          <a:xfrm>
            <a:off x="304800" y="838200"/>
            <a:ext cx="8839200" cy="5181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609600" indent="-609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lvl="0" indent="-609600" eaLnBrk="1" hangingPunct="1">
              <a:buNone/>
            </a:pPr>
            <a:endParaRPr lang="en-US" altLang="zh-CN" sz="1600">
              <a:latin typeface="Comic Sans MS" pitchFamily="66" charset="0"/>
            </a:endParaRPr>
          </a:p>
          <a:p>
            <a:pPr marL="609600" lvl="0" indent="-609600" eaLnBrk="1" hangingPunct="1">
              <a:buNone/>
            </a:pPr>
            <a:endParaRPr lang="en-US" altLang="zh-CN" sz="1400">
              <a:latin typeface="Comic Sans MS" pitchFamily="66" charset="0"/>
            </a:endParaRPr>
          </a:p>
          <a:p>
            <a:pPr marL="609600" lvl="0" indent="-609600" eaLnBrk="1" hangingPunct="1">
              <a:buNone/>
            </a:pPr>
            <a:endParaRPr lang="en-US" altLang="zh-CN" sz="1400">
              <a:latin typeface="Comic Sans MS" pitchFamily="66" charset="0"/>
            </a:endParaRP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6. He takes a walk _____ than twice a week.</a:t>
            </a: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7. People like eating __________ in summer.</a:t>
            </a: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8. We should brush(</a:t>
            </a:r>
            <a:r>
              <a:rPr lang="zh-CN" altLang="en-US">
                <a:latin typeface="Comic Sans MS" pitchFamily="66" charset="0"/>
              </a:rPr>
              <a:t>刷</a:t>
            </a:r>
            <a:r>
              <a:rPr lang="en-US" altLang="zh-CN">
                <a:latin typeface="Comic Sans MS" pitchFamily="66" charset="0"/>
              </a:rPr>
              <a:t>) our ______ twice </a:t>
            </a: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    a day.</a:t>
            </a: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9. _______ food is good for us.</a:t>
            </a:r>
          </a:p>
          <a:p>
            <a:pPr marL="609600" lvl="0" indent="-609600" eaLnBrk="1" hangingPunct="1">
              <a:buNone/>
            </a:pPr>
            <a:r>
              <a:rPr lang="en-US" altLang="zh-CN">
                <a:latin typeface="Comic Sans MS" pitchFamily="66" charset="0"/>
              </a:rPr>
              <a:t>10. She often eats some cakes between ______.</a:t>
            </a:r>
          </a:p>
        </p:txBody>
      </p:sp>
      <p:pic>
        <p:nvPicPr>
          <p:cNvPr id="35844" name="Picture 3" descr="line11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" y="6248400"/>
            <a:ext cx="8280400" cy="3730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5" name="Text Box 4"/>
          <p:cNvSpPr/>
          <p:nvPr/>
        </p:nvSpPr>
        <p:spPr>
          <a:xfrm>
            <a:off x="990600" y="838200"/>
            <a:ext cx="6553200" cy="579438"/>
          </a:xfrm>
          <a:prstGeom prst="rect">
            <a:avLst/>
          </a:prstGeom>
          <a:solidFill>
            <a:srgbClr val="FFFFAF"/>
          </a:solidFill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20000"/>
              </a:spcBef>
            </a:pPr>
            <a:r>
              <a:rPr lang="en-US" altLang="zh-CN" sz="3200" b="0">
                <a:solidFill>
                  <a:srgbClr val="0000CC"/>
                </a:solidFill>
                <a:latin typeface="Times New Roman" pitchFamily="18" charset="0"/>
              </a:rPr>
              <a:t>  little  tooth  meal  watermelon  health</a:t>
            </a:r>
            <a:endParaRPr lang="en-US" altLang="zh-CN" sz="3200" b="0" i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5846" name="Rectangle 5"/>
          <p:cNvSpPr/>
          <p:nvPr/>
        </p:nvSpPr>
        <p:spPr>
          <a:xfrm>
            <a:off x="14288" y="136525"/>
            <a:ext cx="6538912" cy="701675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tx1"/>
            </a:outerShdw>
          </a:effec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1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4000" b="0">
                <a:solidFill>
                  <a:srgbClr val="0000FF"/>
                </a:solidFill>
                <a:latin typeface="Monotype Corsiva" pitchFamily="66" charset="0"/>
              </a:rPr>
              <a:t>Choose and fill in the blanks</a:t>
            </a:r>
          </a:p>
        </p:txBody>
      </p:sp>
      <p:sp>
        <p:nvSpPr>
          <p:cNvPr id="35847" name="Rectangle 6"/>
          <p:cNvSpPr/>
          <p:nvPr/>
        </p:nvSpPr>
        <p:spPr>
          <a:xfrm>
            <a:off x="4114800" y="1524000"/>
            <a:ext cx="9191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baseline="-25000">
                <a:solidFill>
                  <a:srgbClr val="FF0000"/>
                </a:solidFill>
                <a:latin typeface="Comic Sans MS" pitchFamily="66" charset="0"/>
              </a:rPr>
              <a:t>less</a:t>
            </a:r>
          </a:p>
        </p:txBody>
      </p:sp>
      <p:sp>
        <p:nvSpPr>
          <p:cNvPr id="35848" name="Rectangle 7"/>
          <p:cNvSpPr/>
          <p:nvPr/>
        </p:nvSpPr>
        <p:spPr>
          <a:xfrm>
            <a:off x="4114800" y="2133600"/>
            <a:ext cx="25812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baseline="-25000">
                <a:solidFill>
                  <a:srgbClr val="FF0000"/>
                </a:solidFill>
                <a:latin typeface="Comic Sans MS" pitchFamily="66" charset="0"/>
              </a:rPr>
              <a:t>watermelons</a:t>
            </a:r>
          </a:p>
        </p:txBody>
      </p:sp>
      <p:sp>
        <p:nvSpPr>
          <p:cNvPr id="35849" name="Rectangle 8"/>
          <p:cNvSpPr/>
          <p:nvPr/>
        </p:nvSpPr>
        <p:spPr>
          <a:xfrm>
            <a:off x="5867400" y="2743200"/>
            <a:ext cx="12573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baseline="-25000">
                <a:solidFill>
                  <a:srgbClr val="FF0000"/>
                </a:solidFill>
                <a:latin typeface="Comic Sans MS" pitchFamily="66" charset="0"/>
              </a:rPr>
              <a:t>teeth</a:t>
            </a:r>
          </a:p>
        </p:txBody>
      </p:sp>
      <p:sp>
        <p:nvSpPr>
          <p:cNvPr id="35850" name="Rectangle 9"/>
          <p:cNvSpPr/>
          <p:nvPr/>
        </p:nvSpPr>
        <p:spPr>
          <a:xfrm>
            <a:off x="838200" y="3886200"/>
            <a:ext cx="17129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baseline="-25000">
                <a:solidFill>
                  <a:srgbClr val="FF0000"/>
                </a:solidFill>
                <a:latin typeface="Comic Sans MS" pitchFamily="66" charset="0"/>
              </a:rPr>
              <a:t>Healthy</a:t>
            </a:r>
          </a:p>
        </p:txBody>
      </p:sp>
      <p:sp>
        <p:nvSpPr>
          <p:cNvPr id="35851" name="Rectangle 10"/>
          <p:cNvSpPr/>
          <p:nvPr/>
        </p:nvSpPr>
        <p:spPr>
          <a:xfrm>
            <a:off x="1066800" y="4953000"/>
            <a:ext cx="12620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baseline="-25000">
                <a:solidFill>
                  <a:srgbClr val="FF0000"/>
                </a:solidFill>
                <a:latin typeface="Comic Sans MS" pitchFamily="66" charset="0"/>
              </a:rPr>
              <a:t>meals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5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8" grpId="0"/>
      <p:bldP spid="35849" grpId="0"/>
      <p:bldP spid="35850" grpId="0"/>
      <p:bldP spid="3585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2" descr="图片1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-117475" y="0"/>
            <a:ext cx="937895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6867" name="Rectangle 3"/>
          <p:cNvSpPr/>
          <p:nvPr/>
        </p:nvSpPr>
        <p:spPr>
          <a:xfrm>
            <a:off x="304800" y="184150"/>
            <a:ext cx="29495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>
                <a:solidFill>
                  <a:srgbClr val="0000FF"/>
                </a:solidFill>
                <a:latin typeface="Monotype Corsiva" pitchFamily="66" charset="0"/>
              </a:rPr>
              <a:t>Multiple choice</a:t>
            </a:r>
          </a:p>
        </p:txBody>
      </p:sp>
      <p:sp>
        <p:nvSpPr>
          <p:cNvPr id="36868" name="Rectangle 4"/>
          <p:cNvSpPr/>
          <p:nvPr/>
        </p:nvSpPr>
        <p:spPr>
          <a:xfrm>
            <a:off x="228600" y="1066800"/>
            <a:ext cx="8915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(     )1. -- __________ oranges do you want?   -- Two kilos.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      A. How much   B. How soon    C. How often   D. How many</a:t>
            </a:r>
          </a:p>
        </p:txBody>
      </p:sp>
      <p:sp>
        <p:nvSpPr>
          <p:cNvPr id="36869" name="Rectangle 5"/>
          <p:cNvSpPr/>
          <p:nvPr/>
        </p:nvSpPr>
        <p:spPr>
          <a:xfrm>
            <a:off x="228600" y="1981200"/>
            <a:ext cx="87630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(     )2. Don’t eat __________ meat! You are so fat now!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      A. too many      B. too much    C. many too     D. much too</a:t>
            </a:r>
          </a:p>
        </p:txBody>
      </p:sp>
      <p:sp>
        <p:nvSpPr>
          <p:cNvPr id="36870" name="Rectangle 6"/>
          <p:cNvSpPr/>
          <p:nvPr/>
        </p:nvSpPr>
        <p:spPr>
          <a:xfrm>
            <a:off x="228600" y="2819400"/>
            <a:ext cx="8915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(     )3. I cannot eat the fish. It tastes___________.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      A. good            B. well              C. bad            D. badly</a:t>
            </a:r>
          </a:p>
        </p:txBody>
      </p:sp>
      <p:sp>
        <p:nvSpPr>
          <p:cNvPr id="36871" name="Rectangle 7"/>
          <p:cNvSpPr/>
          <p:nvPr/>
        </p:nvSpPr>
        <p:spPr>
          <a:xfrm>
            <a:off x="0" y="3733800"/>
            <a:ext cx="8839200" cy="118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(     )4. I’d like __________ for my lunch.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        A. two bowls of rice                   B. two bowl of rice 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>
                <a:latin typeface="Arial"/>
              </a:rPr>
              <a:t>          C. two bowl of rices                   D. two bowls of rices</a:t>
            </a:r>
          </a:p>
        </p:txBody>
      </p:sp>
      <p:sp>
        <p:nvSpPr>
          <p:cNvPr id="36872" name="Text Box 8"/>
          <p:cNvSpPr/>
          <p:nvPr/>
        </p:nvSpPr>
        <p:spPr>
          <a:xfrm>
            <a:off x="381000" y="990600"/>
            <a:ext cx="1371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/>
              </a:rPr>
              <a:t>D</a:t>
            </a:r>
          </a:p>
        </p:txBody>
      </p:sp>
      <p:sp>
        <p:nvSpPr>
          <p:cNvPr id="36873" name="Text Box 9"/>
          <p:cNvSpPr/>
          <p:nvPr/>
        </p:nvSpPr>
        <p:spPr>
          <a:xfrm>
            <a:off x="381000" y="1935162"/>
            <a:ext cx="1828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/>
              </a:rPr>
              <a:t>B</a:t>
            </a:r>
          </a:p>
        </p:txBody>
      </p:sp>
      <p:sp>
        <p:nvSpPr>
          <p:cNvPr id="36874" name="Text Box 10"/>
          <p:cNvSpPr/>
          <p:nvPr/>
        </p:nvSpPr>
        <p:spPr>
          <a:xfrm>
            <a:off x="381000" y="2773362"/>
            <a:ext cx="1905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/>
              </a:rPr>
              <a:t>C</a:t>
            </a:r>
          </a:p>
        </p:txBody>
      </p:sp>
      <p:sp>
        <p:nvSpPr>
          <p:cNvPr id="36875" name="Text Box 11"/>
          <p:cNvSpPr/>
          <p:nvPr/>
        </p:nvSpPr>
        <p:spPr>
          <a:xfrm>
            <a:off x="381000" y="3657600"/>
            <a:ext cx="1219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  <p:bldP spid="36873" grpId="0"/>
      <p:bldP spid="36874" grpId="0"/>
      <p:bldP spid="3687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Box 3"/>
          <p:cNvSpPr/>
          <p:nvPr/>
        </p:nvSpPr>
        <p:spPr>
          <a:xfrm>
            <a:off x="285750" y="1071562"/>
            <a:ext cx="8501062" cy="4830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  <a:ea typeface="黑体" panose="02010609060101010101" pitchFamily="2" charset="-122"/>
              </a:rPr>
              <a:t>单项选择：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1. —I think you are a good student.  —______.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	A. No, I’m not   		B. It’s very kind of you  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	C. No, I don’t think so   	D. That’s all right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2. We sometimes play games ______ lunchtime.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	A. with   	B. for    	C. at    	D. on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3. He often ______ my desk.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	A. knock at 	B. knock on	C. knocks at	D. knocks in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4. —What does Tony want ______ Christmas?   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           —He would like a model plane. </a:t>
            </a:r>
            <a:endParaRPr lang="zh-CN" altLang="en-US" sz="2800" b="1">
              <a:latin typeface="Arial Narrow" pitchFamily="34" charset="0"/>
            </a:endParaRPr>
          </a:p>
          <a:p>
            <a:pPr lvl="0"/>
            <a:r>
              <a:rPr lang="en-US" altLang="zh-CN" sz="2800" b="1">
                <a:latin typeface="Arial Narrow" pitchFamily="34" charset="0"/>
              </a:rPr>
              <a:t>	A. for    	B. to    	C. in    	D. by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0178" name="TextBox 2"/>
          <p:cNvSpPr/>
          <p:nvPr/>
        </p:nvSpPr>
        <p:spPr>
          <a:xfrm>
            <a:off x="428625" y="1500188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0179" name="TextBox 4"/>
          <p:cNvSpPr/>
          <p:nvPr/>
        </p:nvSpPr>
        <p:spPr>
          <a:xfrm>
            <a:off x="500034" y="2835274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0180" name="TextBox 5"/>
          <p:cNvSpPr/>
          <p:nvPr/>
        </p:nvSpPr>
        <p:spPr>
          <a:xfrm>
            <a:off x="496888" y="371475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0181" name="TextBox 6"/>
          <p:cNvSpPr/>
          <p:nvPr/>
        </p:nvSpPr>
        <p:spPr>
          <a:xfrm>
            <a:off x="428596" y="4549786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1"/>
      <p:bldP spid="50180" grpId="2"/>
      <p:bldP spid="50181" grpId="3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3"/>
          <p:cNvSpPr/>
          <p:nvPr/>
        </p:nvSpPr>
        <p:spPr>
          <a:xfrm>
            <a:off x="285750" y="1000125"/>
            <a:ext cx="8501062" cy="4830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latin typeface="Arial Narrow" pitchFamily="34" charset="0"/>
              </a:rPr>
              <a:t>(     ) 5. —___ do you often go out with your friends?   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            –For dinner.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What        	B. When       	C. Why        	D. Where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6. —___is this pair of glasses? — I think it is our ___.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Whose; teacher’s 	B. Who; teacher’s	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C. Whose; teachers’ 	D. Who; teacher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7. You can learn more ______ New York Radio.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in     	B. on          	C. at        	D. /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8. —Happy Halloween!     —______!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Thank you   		B. That’s all right	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C. Not at all 			D. The same to you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1202" name="TextBox 2"/>
          <p:cNvSpPr/>
          <p:nvPr/>
        </p:nvSpPr>
        <p:spPr>
          <a:xfrm>
            <a:off x="428625" y="107156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203" name="TextBox 4"/>
          <p:cNvSpPr/>
          <p:nvPr/>
        </p:nvSpPr>
        <p:spPr>
          <a:xfrm>
            <a:off x="479425" y="2263770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1204" name="TextBox 5"/>
          <p:cNvSpPr/>
          <p:nvPr/>
        </p:nvSpPr>
        <p:spPr>
          <a:xfrm>
            <a:off x="479425" y="3549654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1205" name="TextBox 6"/>
          <p:cNvSpPr/>
          <p:nvPr/>
        </p:nvSpPr>
        <p:spPr>
          <a:xfrm>
            <a:off x="428596" y="442913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1"/>
      <p:bldP spid="51204" grpId="2"/>
      <p:bldP spid="51205" grpId="3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3"/>
          <p:cNvSpPr txBox="1"/>
          <p:nvPr/>
        </p:nvSpPr>
        <p:spPr>
          <a:xfrm>
            <a:off x="285750" y="1000125"/>
            <a:ext cx="8501063" cy="483076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990600" lvl="0" indent="-990600"/>
            <a:r>
              <a:rPr lang="en-US" altLang="zh-CN" sz="2800" b="1" dirty="0">
                <a:latin typeface="Arial Narrow" pitchFamily="34" charset="0"/>
              </a:rPr>
              <a:t>(     ) 9. He, together with his parents, ______ going                      to visit Beijing in July. 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	A. are          	B. be        	C. is         	D. will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(     ) 10. They celebrate the festival__ many different ways. 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	A. with     	B. in          	C. on       	D. at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(     ) 11. Which group has the sound /</a:t>
            </a:r>
            <a:r>
              <a:rPr lang="en-US" altLang="zh-CN" sz="2800" b="1" dirty="0" err="1">
                <a:latin typeface="Arial Narrow" pitchFamily="34" charset="0"/>
              </a:rPr>
              <a:t>aʊ</a:t>
            </a:r>
            <a:r>
              <a:rPr lang="en-US" altLang="zh-CN" sz="2800" b="1" dirty="0">
                <a:latin typeface="Arial Narrow" pitchFamily="34" charset="0"/>
              </a:rPr>
              <a:t>/?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	A. d</a:t>
            </a:r>
            <a:r>
              <a:rPr lang="en-US" altLang="zh-CN" sz="2800" b="1" u="sng" dirty="0">
                <a:latin typeface="Arial Narrow" pitchFamily="34" charset="0"/>
              </a:rPr>
              <a:t>ear</a:t>
            </a:r>
            <a:r>
              <a:rPr lang="en-US" altLang="zh-CN" sz="2800" b="1" dirty="0">
                <a:latin typeface="Arial Narrow" pitchFamily="34" charset="0"/>
              </a:rPr>
              <a:t>; n</a:t>
            </a:r>
            <a:r>
              <a:rPr lang="en-US" altLang="zh-CN" sz="2800" b="1" u="sng" dirty="0">
                <a:latin typeface="Arial Narrow" pitchFamily="34" charset="0"/>
              </a:rPr>
              <a:t>ear</a:t>
            </a:r>
            <a:r>
              <a:rPr lang="en-US" altLang="zh-CN" sz="2800" b="1" dirty="0">
                <a:latin typeface="Arial Narrow" pitchFamily="34" charset="0"/>
              </a:rPr>
              <a:t> 		B. h</a:t>
            </a:r>
            <a:r>
              <a:rPr lang="en-US" altLang="zh-CN" sz="2800" b="1" u="sng" dirty="0">
                <a:latin typeface="Arial Narrow" pitchFamily="34" charset="0"/>
              </a:rPr>
              <a:t>i</a:t>
            </a:r>
            <a:r>
              <a:rPr lang="en-US" altLang="zh-CN" sz="2800" b="1" dirty="0">
                <a:latin typeface="Arial Narrow" pitchFamily="34" charset="0"/>
              </a:rPr>
              <a:t>; b</a:t>
            </a:r>
            <a:r>
              <a:rPr lang="en-US" altLang="zh-CN" sz="2800" b="1" u="sng" dirty="0">
                <a:latin typeface="Arial Narrow" pitchFamily="34" charset="0"/>
              </a:rPr>
              <a:t>uy</a:t>
            </a:r>
            <a:r>
              <a:rPr lang="en-US" altLang="zh-CN" sz="2800" b="1" dirty="0">
                <a:latin typeface="Arial Narrow" pitchFamily="34" charset="0"/>
              </a:rPr>
              <a:t>  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 	C. s</a:t>
            </a:r>
            <a:r>
              <a:rPr lang="en-US" altLang="zh-CN" sz="2800" b="1" u="sng" dirty="0">
                <a:latin typeface="Arial Narrow" pitchFamily="34" charset="0"/>
              </a:rPr>
              <a:t>ure</a:t>
            </a:r>
            <a:r>
              <a:rPr lang="en-US" altLang="zh-CN" sz="2800" b="1" dirty="0">
                <a:latin typeface="Arial Narrow" pitchFamily="34" charset="0"/>
              </a:rPr>
              <a:t>; Febr</a:t>
            </a:r>
            <a:r>
              <a:rPr lang="en-US" altLang="zh-CN" sz="2800" b="1" u="sng" dirty="0">
                <a:latin typeface="Arial Narrow" pitchFamily="34" charset="0"/>
              </a:rPr>
              <a:t>ua</a:t>
            </a:r>
            <a:r>
              <a:rPr lang="en-US" altLang="zh-CN" sz="2800" b="1" dirty="0">
                <a:latin typeface="Arial Narrow" pitchFamily="34" charset="0"/>
              </a:rPr>
              <a:t>ry 		D. h</a:t>
            </a:r>
            <a:r>
              <a:rPr lang="en-US" altLang="zh-CN" sz="2800" b="1" u="sng" dirty="0">
                <a:latin typeface="Arial Narrow" pitchFamily="34" charset="0"/>
              </a:rPr>
              <a:t>ou</a:t>
            </a:r>
            <a:r>
              <a:rPr lang="en-US" altLang="zh-CN" sz="2800" b="1" dirty="0">
                <a:latin typeface="Arial Narrow" pitchFamily="34" charset="0"/>
              </a:rPr>
              <a:t>se; sh</a:t>
            </a:r>
            <a:r>
              <a:rPr lang="en-US" altLang="zh-CN" sz="2800" b="1" u="sng" dirty="0">
                <a:latin typeface="Arial Narrow" pitchFamily="34" charset="0"/>
              </a:rPr>
              <a:t>ou</a:t>
            </a:r>
            <a:r>
              <a:rPr lang="en-US" altLang="zh-CN" sz="2800" b="1" dirty="0">
                <a:latin typeface="Arial Narrow" pitchFamily="34" charset="0"/>
              </a:rPr>
              <a:t>t</a:t>
            </a:r>
          </a:p>
          <a:p>
            <a:pPr marL="1168400" lvl="0" indent="-1168400"/>
            <a:r>
              <a:rPr lang="en-US" altLang="zh-CN" sz="2800" b="1" dirty="0">
                <a:latin typeface="Arial Narrow" pitchFamily="34" charset="0"/>
              </a:rPr>
              <a:t>(     ) 12. The students try to play a trick ____ the teacher  ____ April Fool’s Day. </a:t>
            </a:r>
          </a:p>
          <a:p>
            <a:pPr lvl="0"/>
            <a:r>
              <a:rPr lang="en-US" altLang="zh-CN" sz="2800" b="1" dirty="0">
                <a:latin typeface="Arial Narrow" pitchFamily="34" charset="0"/>
              </a:rPr>
              <a:t>	A. with; at      B. on; on      	C. as; for      	D. on; for</a:t>
            </a:r>
            <a:endParaRPr lang="zh-CN" altLang="en-US" sz="2800" b="1" dirty="0">
              <a:latin typeface="Arial Narrow" pitchFamily="34" charset="0"/>
            </a:endParaRPr>
          </a:p>
        </p:txBody>
      </p:sp>
      <p:sp>
        <p:nvSpPr>
          <p:cNvPr id="52226" name="TextBox 2"/>
          <p:cNvSpPr/>
          <p:nvPr/>
        </p:nvSpPr>
        <p:spPr>
          <a:xfrm>
            <a:off x="428625" y="107156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2227" name="TextBox 4"/>
          <p:cNvSpPr/>
          <p:nvPr/>
        </p:nvSpPr>
        <p:spPr>
          <a:xfrm>
            <a:off x="523875" y="2263770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2228" name="TextBox 5"/>
          <p:cNvSpPr/>
          <p:nvPr/>
        </p:nvSpPr>
        <p:spPr>
          <a:xfrm>
            <a:off x="523875" y="3192464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2229" name="TextBox 6"/>
          <p:cNvSpPr/>
          <p:nvPr/>
        </p:nvSpPr>
        <p:spPr>
          <a:xfrm>
            <a:off x="523875" y="442913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/>
      <p:bldP spid="52228" grpId="2"/>
      <p:bldP spid="52229" grpId="3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3"/>
          <p:cNvSpPr txBox="1"/>
          <p:nvPr/>
        </p:nvSpPr>
        <p:spPr>
          <a:xfrm>
            <a:off x="285750" y="1000125"/>
            <a:ext cx="8501063" cy="483076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1079500" lvl="0" indent="-1079500"/>
            <a:r>
              <a:rPr lang="en-US" altLang="zh-CN" sz="2800" b="1">
                <a:latin typeface="Arial Narrow" pitchFamily="34" charset="0"/>
              </a:rPr>
              <a:t>(     ) 13. You can look _____ some information _____        the Dragon Boat Festival in the library.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 A. in; for      	B. for; on      	C. for; at       	D. for; in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14. Let Simon and ______ friends.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 A. I be        	B. I am       	C. me be      	D. me are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15. —______ a week do you exercise?    —Three times.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How many times 	B. How often   	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C. How long   		D. How soon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16. —What does he want ______ a birthday gift?    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              —He wants a toy train.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on          	B. at         	C. as        	D. for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3250" name="TextBox 2"/>
          <p:cNvSpPr/>
          <p:nvPr/>
        </p:nvSpPr>
        <p:spPr>
          <a:xfrm>
            <a:off x="428625" y="1071562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3251" name="TextBox 4"/>
          <p:cNvSpPr/>
          <p:nvPr/>
        </p:nvSpPr>
        <p:spPr>
          <a:xfrm>
            <a:off x="428596" y="2357430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3252" name="TextBox 5"/>
          <p:cNvSpPr/>
          <p:nvPr/>
        </p:nvSpPr>
        <p:spPr>
          <a:xfrm>
            <a:off x="428625" y="3121026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3253" name="TextBox 6"/>
          <p:cNvSpPr/>
          <p:nvPr/>
        </p:nvSpPr>
        <p:spPr>
          <a:xfrm>
            <a:off x="428625" y="4500570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1"/>
      <p:bldP spid="53252" grpId="2"/>
      <p:bldP spid="53253" grpId="3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Box 3"/>
          <p:cNvSpPr txBox="1"/>
          <p:nvPr/>
        </p:nvSpPr>
        <p:spPr>
          <a:xfrm>
            <a:off x="285750" y="1000125"/>
            <a:ext cx="8501063" cy="526256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latin typeface="Arial Narrow" pitchFamily="34" charset="0"/>
              </a:rPr>
              <a:t>(     ) 17. —______ would you like?—The red one.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What colour		B. What 			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C. Which			D. Which colour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18. I think Halloween is ______ for children.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a great fun		B. great fun		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C. great funny		D. a great funny</a:t>
            </a:r>
          </a:p>
          <a:p>
            <a:pPr marL="990600" lvl="0" indent="-990600"/>
            <a:r>
              <a:rPr lang="en-US" altLang="zh-CN" sz="2800" b="1">
                <a:latin typeface="Arial Narrow" pitchFamily="34" charset="0"/>
              </a:rPr>
              <a:t>(     ) 19. My father often goes fishing ______ a warm spring morning.               A. in	 B. on	      C. at	 D. for</a:t>
            </a:r>
          </a:p>
          <a:p>
            <a:pPr marL="1168400" lvl="0" indent="-1168400"/>
            <a:r>
              <a:rPr lang="en-US" altLang="zh-CN" sz="2800" b="1">
                <a:latin typeface="Arial Narrow" pitchFamily="34" charset="0"/>
              </a:rPr>
              <a:t>(     ) 20. Remember to ______ an umbrella with you when you go out.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 A. take	B. bring	C. hold	D. have</a:t>
            </a:r>
          </a:p>
          <a:p>
            <a:pPr lvl="0"/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4274" name="TextBox 2"/>
          <p:cNvSpPr/>
          <p:nvPr/>
        </p:nvSpPr>
        <p:spPr>
          <a:xfrm>
            <a:off x="428625" y="10001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4275" name="TextBox 4"/>
          <p:cNvSpPr/>
          <p:nvPr/>
        </p:nvSpPr>
        <p:spPr>
          <a:xfrm>
            <a:off x="428625" y="2286000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4276" name="TextBox 5"/>
          <p:cNvSpPr/>
          <p:nvPr/>
        </p:nvSpPr>
        <p:spPr>
          <a:xfrm>
            <a:off x="428625" y="357187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4277" name="TextBox 6"/>
          <p:cNvSpPr/>
          <p:nvPr/>
        </p:nvSpPr>
        <p:spPr>
          <a:xfrm>
            <a:off x="428625" y="44291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1"/>
      <p:bldP spid="54276" grpId="2"/>
      <p:bldP spid="54277" grpId="3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Box 3"/>
          <p:cNvSpPr txBox="1"/>
          <p:nvPr/>
        </p:nvSpPr>
        <p:spPr>
          <a:xfrm>
            <a:off x="214313" y="1076325"/>
            <a:ext cx="8643938" cy="484981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(     ) 21. —Whose is ______ basketball over there?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           —It’s Simon’s. He often plays basketball after school.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	A. a		B. an		C. the		D. /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(     ) 22. —Kitty ______ speaks aloud in front of others.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              —She is a shy girl.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	A. usually	B. often	C. always	D. never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(     ) 23. —______ Jim and Sam’s father go home late? 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              —Yes, he ______.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	A. Does, goes B. Is, is C. Do, does  D. Does, does</a:t>
            </a:r>
          </a:p>
          <a:p>
            <a:pPr marL="1168400" lvl="0" indent="-116840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(     ) 24. —The film starts at 7:30.  —Well, it is _____ now. We have forty minutes for a drink.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	A. half past seven		B. a quarter past seven </a:t>
            </a:r>
          </a:p>
          <a:p>
            <a:pPr lvl="0">
              <a:lnSpc>
                <a:spcPct val="85000"/>
              </a:lnSpc>
            </a:pPr>
            <a:r>
              <a:rPr lang="en-US" altLang="zh-CN" sz="2800" b="1">
                <a:latin typeface="Arial Narrow" pitchFamily="34" charset="0"/>
              </a:rPr>
              <a:t>	C. ten to seven		D. ten past seven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5298" name="TextBox 2"/>
          <p:cNvSpPr/>
          <p:nvPr/>
        </p:nvSpPr>
        <p:spPr>
          <a:xfrm>
            <a:off x="428625" y="10001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5299" name="TextBox 4"/>
          <p:cNvSpPr/>
          <p:nvPr/>
        </p:nvSpPr>
        <p:spPr>
          <a:xfrm>
            <a:off x="357188" y="21431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D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5300" name="TextBox 5"/>
          <p:cNvSpPr/>
          <p:nvPr/>
        </p:nvSpPr>
        <p:spPr>
          <a:xfrm>
            <a:off x="428625" y="3214686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5301" name="TextBox 6"/>
          <p:cNvSpPr/>
          <p:nvPr/>
        </p:nvSpPr>
        <p:spPr>
          <a:xfrm>
            <a:off x="357188" y="4264034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500" fill="hold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1"/>
      <p:bldP spid="55300" grpId="2"/>
      <p:bldP spid="55301" grpId="3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3"/>
          <p:cNvSpPr txBox="1"/>
          <p:nvPr/>
        </p:nvSpPr>
        <p:spPr>
          <a:xfrm>
            <a:off x="285750" y="1000125"/>
            <a:ext cx="8501063" cy="396875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1079500" lvl="0" indent="-1079500"/>
            <a:r>
              <a:rPr lang="en-US" altLang="zh-CN" sz="2800" b="1">
                <a:latin typeface="Arial Narrow" pitchFamily="34" charset="0"/>
              </a:rPr>
              <a:t>(     ) 25. —Is your best friend from China? —No, he     ______ come from China. He’s from Japan. 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isn’t	B. don’t	C. doesn’t	D. aren’t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(     ) 26. Her father and mother ______ drinking black tea. 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	A. are like	B. like		C. likes	D. is like	   </a:t>
            </a:r>
          </a:p>
          <a:p>
            <a:pPr marL="1079500" lvl="0" indent="-1079500"/>
            <a:r>
              <a:rPr lang="en-US" altLang="zh-CN" sz="2800" b="1">
                <a:latin typeface="Arial Narrow" pitchFamily="34" charset="0"/>
              </a:rPr>
              <a:t>(     ) 28. The library opens at 9:00 a.m.. Look, it’s 9:30 a.m.. I think it ______ now. </a:t>
            </a:r>
          </a:p>
          <a:p>
            <a:pPr lvl="0"/>
            <a:r>
              <a:rPr lang="en-US" altLang="zh-CN" sz="2800" b="1">
                <a:latin typeface="Arial Narrow" pitchFamily="34" charset="0"/>
              </a:rPr>
              <a:t> 	A. opens	B. open	C. is open	D. is opening</a:t>
            </a:r>
          </a:p>
          <a:p>
            <a:pPr lvl="0"/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56322" name="TextBox 2"/>
          <p:cNvSpPr/>
          <p:nvPr/>
        </p:nvSpPr>
        <p:spPr>
          <a:xfrm>
            <a:off x="428625" y="10001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6323" name="TextBox 4"/>
          <p:cNvSpPr/>
          <p:nvPr/>
        </p:nvSpPr>
        <p:spPr>
          <a:xfrm>
            <a:off x="428625" y="2333625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6324" name="TextBox 6"/>
          <p:cNvSpPr/>
          <p:nvPr/>
        </p:nvSpPr>
        <p:spPr>
          <a:xfrm>
            <a:off x="428625" y="3214686"/>
            <a:ext cx="71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1"/>
      <p:bldP spid="5632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 idx="4294967295"/>
          </p:nvPr>
        </p:nvSpPr>
        <p:spPr>
          <a:xfrm>
            <a:off x="428596" y="0"/>
            <a:ext cx="8229600" cy="121442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/>
              <a:t>I want to dress up as a ghost.</a:t>
            </a:r>
            <a:br>
              <a:rPr lang="en-US" altLang="zh-CN"/>
            </a:br>
            <a:r>
              <a:rPr lang="zh-CN" altLang="en-US" sz="3600"/>
              <a:t>我想装扮成一个鬼</a:t>
            </a:r>
            <a:r>
              <a:rPr lang="zh-CN" altLang="en-US"/>
              <a:t>。</a:t>
            </a:r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457200" y="1138238"/>
            <a:ext cx="8229600" cy="5697538"/>
          </a:xfr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buClrTx/>
              <a:buFontTx/>
            </a:pPr>
            <a:r>
              <a:rPr lang="zh-CN" altLang="en-US" sz="2800" b="1" dirty="0">
                <a:solidFill>
                  <a:srgbClr val="FF0000"/>
                </a:solidFill>
              </a:rPr>
              <a:t>想要做某事：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 dirty="0"/>
              <a:t>want to do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; would like to do </a:t>
            </a:r>
            <a:r>
              <a:rPr lang="en-US" altLang="zh-CN" sz="2800" b="1" dirty="0" err="1" smtClean="0"/>
              <a:t>sth</a:t>
            </a:r>
            <a:endParaRPr lang="en-US" altLang="zh-CN" sz="2800" b="1" dirty="0"/>
          </a:p>
          <a:p>
            <a:pPr marL="342900" marR="0" lvl="0" indent="-342900" rtl="0">
              <a:buClrTx/>
              <a:buFontTx/>
            </a:pPr>
            <a:r>
              <a:rPr lang="zh-CN" altLang="en-US" sz="2800" b="1" dirty="0">
                <a:solidFill>
                  <a:srgbClr val="FF0000"/>
                </a:solidFill>
              </a:rPr>
              <a:t>想要某物</a:t>
            </a:r>
            <a:r>
              <a:rPr lang="zh-CN" altLang="en-US" sz="2800" b="1" dirty="0"/>
              <a:t>：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 dirty="0"/>
              <a:t>want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 ; would like </a:t>
            </a:r>
            <a:r>
              <a:rPr lang="en-US" altLang="zh-CN" sz="2800" b="1" dirty="0" err="1" smtClean="0"/>
              <a:t>sth</a:t>
            </a:r>
            <a:endParaRPr lang="en-US" altLang="zh-CN" sz="2800" b="1" dirty="0"/>
          </a:p>
          <a:p>
            <a:pPr marL="342900" marR="0" lvl="0" indent="-342900" rtl="0">
              <a:buClrTx/>
              <a:buFontTx/>
            </a:pPr>
            <a:r>
              <a:rPr lang="zh-CN" altLang="en-US" sz="2800" b="1" dirty="0">
                <a:solidFill>
                  <a:srgbClr val="FF0000"/>
                </a:solidFill>
              </a:rPr>
              <a:t>想要某人做某事：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 dirty="0"/>
              <a:t>want </a:t>
            </a:r>
            <a:r>
              <a:rPr lang="en-US" altLang="zh-CN" sz="2800" b="1" dirty="0" err="1"/>
              <a:t>sb</a:t>
            </a:r>
            <a:r>
              <a:rPr lang="en-US" altLang="zh-CN" sz="2800" b="1" dirty="0"/>
              <a:t> to do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 ; would like </a:t>
            </a:r>
            <a:r>
              <a:rPr lang="en-US" altLang="zh-CN" sz="2800" b="1" dirty="0" err="1"/>
              <a:t>sb</a:t>
            </a:r>
            <a:r>
              <a:rPr lang="en-US" altLang="zh-CN" sz="2800" b="1" dirty="0"/>
              <a:t> to do </a:t>
            </a:r>
            <a:r>
              <a:rPr lang="en-US" altLang="zh-CN" sz="2800" b="1" dirty="0" err="1"/>
              <a:t>sth</a:t>
            </a:r>
            <a:endParaRPr lang="en-US" altLang="zh-CN" sz="2800" b="1" dirty="0"/>
          </a:p>
          <a:p>
            <a:pPr marL="0" marR="0" lvl="0" indent="0" rtl="0">
              <a:buClr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你想要某物吗？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sz="2800" b="1" dirty="0"/>
              <a:t>Do you want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?=would you like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?</a:t>
            </a:r>
          </a:p>
          <a:p>
            <a:pPr marL="0" marR="0" lvl="0" indent="0" rtl="0">
              <a:buClr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你想要做某事吗？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sz="2800" b="1" dirty="0"/>
              <a:t>Do you want to do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?=would you like to do </a:t>
            </a:r>
            <a:r>
              <a:rPr lang="en-US" altLang="zh-CN" sz="2800" b="1" dirty="0" err="1"/>
              <a:t>sth</a:t>
            </a:r>
            <a:r>
              <a:rPr lang="en-US" altLang="zh-CN" sz="2800" b="1" dirty="0"/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/>
              <a:t>dress</a:t>
            </a:r>
            <a:r>
              <a:rPr lang="zh-CN" altLang="en-US"/>
              <a:t>动词：穿着，穿衣</a:t>
            </a:r>
            <a:br>
              <a:rPr lang="zh-CN" altLang="en-US"/>
            </a:br>
            <a:r>
              <a:rPr lang="en-US" altLang="zh-CN"/>
              <a:t>dress up</a:t>
            </a:r>
            <a:r>
              <a:rPr lang="zh-CN" altLang="en-US"/>
              <a:t>：装扮，乔装打扮</a:t>
            </a:r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457200" y="1876425"/>
            <a:ext cx="8229600" cy="4249738"/>
          </a:xfr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buClrTx/>
              <a:buFontTx/>
            </a:pPr>
            <a:r>
              <a:rPr lang="en-US" altLang="zh-CN" sz="2800" b="1"/>
              <a:t>dress sb</a:t>
            </a:r>
            <a:r>
              <a:rPr lang="zh-CN" altLang="en-US" sz="2800" b="1"/>
              <a:t>给某人穿衣服</a:t>
            </a:r>
            <a:r>
              <a:rPr lang="en-US" altLang="zh-CN" sz="2800" b="1"/>
              <a:t>; 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/>
              <a:t>dress oneself</a:t>
            </a:r>
            <a:r>
              <a:rPr lang="zh-CN" altLang="en-US" sz="2800" b="1"/>
              <a:t>给某人自己穿衣服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/>
              <a:t>dress up as :</a:t>
            </a:r>
            <a:r>
              <a:rPr lang="zh-CN" altLang="en-US" sz="2800" b="1"/>
              <a:t>装扮成</a:t>
            </a:r>
            <a:r>
              <a:rPr lang="en-US" altLang="zh-CN" sz="2800" b="1"/>
              <a:t>……</a:t>
            </a:r>
          </a:p>
          <a:p>
            <a:pPr marL="342900" marR="0" lvl="0" indent="-342900" rtl="0">
              <a:buClrTx/>
              <a:buFontTx/>
            </a:pPr>
            <a:r>
              <a:rPr lang="en-US" altLang="zh-CN" sz="2800" b="1"/>
              <a:t>wear:</a:t>
            </a:r>
            <a:r>
              <a:rPr lang="zh-CN" altLang="en-US" sz="2800" b="1"/>
              <a:t>穿的状态    </a:t>
            </a:r>
            <a:r>
              <a:rPr lang="en-US" altLang="zh-CN" sz="2800" b="1"/>
              <a:t>put on </a:t>
            </a:r>
            <a:r>
              <a:rPr lang="zh-CN" altLang="en-US" sz="2800" b="1"/>
              <a:t>：穿的动作</a:t>
            </a:r>
            <a:endParaRPr lang="en-US" altLang="zh-CN" sz="2800" b="1"/>
          </a:p>
          <a:p>
            <a:pPr marL="342900" marR="0" lvl="0" indent="-342900" rtl="0">
              <a:buClrTx/>
              <a:buFontTx/>
            </a:pPr>
            <a:r>
              <a:rPr lang="en-US" altLang="zh-CN" sz="2800" b="1"/>
              <a:t>in+</a:t>
            </a:r>
            <a:r>
              <a:rPr lang="zh-CN" altLang="en-US" sz="2800" b="1"/>
              <a:t>颜色</a:t>
            </a:r>
            <a:r>
              <a:rPr lang="en-US" altLang="zh-CN" sz="2800" b="1"/>
              <a:t>/</a:t>
            </a:r>
            <a:r>
              <a:rPr lang="zh-CN" altLang="en-US" sz="2800" b="1"/>
              <a:t>衣服</a:t>
            </a:r>
          </a:p>
          <a:p>
            <a:pPr marL="342900" marR="0" lvl="0" indent="-342900" rtl="0">
              <a:buClrTx/>
              <a:buFontTx/>
            </a:pPr>
            <a:r>
              <a:rPr lang="zh-CN" altLang="en-US" sz="2800" b="1" u="sng">
                <a:solidFill>
                  <a:srgbClr val="FF0000"/>
                </a:solidFill>
              </a:rPr>
              <a:t>某人穿</a:t>
            </a:r>
            <a:r>
              <a:rPr lang="en-US" altLang="zh-CN" sz="2800" b="1" u="sng">
                <a:solidFill>
                  <a:srgbClr val="FF0000"/>
                </a:solidFill>
              </a:rPr>
              <a:t>……</a:t>
            </a:r>
            <a:r>
              <a:rPr lang="zh-CN" altLang="en-US" sz="2800" b="1" u="sng">
                <a:solidFill>
                  <a:srgbClr val="FF0000"/>
                </a:solidFill>
              </a:rPr>
              <a:t>看起来怎么样：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sz="2800" b="1"/>
              <a:t>     sb look +adj+in +</a:t>
            </a:r>
            <a:r>
              <a:rPr lang="zh-CN" altLang="en-US" sz="2800" b="1"/>
              <a:t>颜色</a:t>
            </a:r>
            <a:r>
              <a:rPr lang="en-US" altLang="zh-CN" sz="2800" b="1"/>
              <a:t>/</a:t>
            </a:r>
            <a:r>
              <a:rPr lang="zh-CN" altLang="en-US" sz="2800" b="1"/>
              <a:t>衣服</a:t>
            </a:r>
          </a:p>
          <a:p>
            <a:pPr marL="0" marR="0" lvl="0" indent="0" rtl="0">
              <a:buClrTx/>
              <a:buFontTx/>
              <a:buNone/>
            </a:pPr>
            <a:r>
              <a:rPr lang="en-US" altLang="zh-CN" sz="2800" b="1"/>
              <a:t>    =</a:t>
            </a:r>
            <a:r>
              <a:rPr lang="zh-CN" altLang="en-US" sz="2800" b="1"/>
              <a:t>颜色</a:t>
            </a:r>
            <a:r>
              <a:rPr lang="en-US" altLang="zh-CN" sz="2800" b="1"/>
              <a:t>/</a:t>
            </a:r>
            <a:r>
              <a:rPr lang="zh-CN" altLang="en-US" sz="2800" b="1"/>
              <a:t>衣服</a:t>
            </a:r>
            <a:r>
              <a:rPr lang="en-US" altLang="zh-CN" sz="2800" b="1"/>
              <a:t>+look+adj +on +</a:t>
            </a:r>
            <a:r>
              <a:rPr lang="zh-CN" altLang="en-US" sz="2800" b="1"/>
              <a:t>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/>
              <a:t>How about the Monkey King?</a:t>
            </a:r>
            <a:br>
              <a:rPr lang="en-US" altLang="zh-CN"/>
            </a:br>
            <a:r>
              <a:rPr lang="zh-CN" altLang="en-US" sz="3200"/>
              <a:t>美猴王怎么样？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/>
              <a:t>How about =what about doing sth</a:t>
            </a:r>
            <a:r>
              <a:rPr lang="zh-CN" altLang="en-US" b="1"/>
              <a:t>？</a:t>
            </a:r>
          </a:p>
          <a:p>
            <a:pPr lvl="0"/>
            <a:r>
              <a:rPr lang="en-US" altLang="zh-CN" b="1"/>
              <a:t>……</a:t>
            </a:r>
            <a:r>
              <a:rPr lang="zh-CN" altLang="en-US" b="1"/>
              <a:t>怎么样？</a:t>
            </a:r>
          </a:p>
          <a:p>
            <a:pPr lvl="0"/>
            <a:r>
              <a:rPr lang="en-US" altLang="zh-CN" b="1"/>
              <a:t>about</a:t>
            </a:r>
            <a:r>
              <a:rPr lang="zh-CN" altLang="en-US" b="1"/>
              <a:t>是介词，后加动词</a:t>
            </a:r>
            <a:r>
              <a:rPr lang="en-US" altLang="zh-CN" b="1"/>
              <a:t>ing</a:t>
            </a:r>
            <a:r>
              <a:rPr lang="zh-CN" altLang="en-US" b="1"/>
              <a:t>形式。</a:t>
            </a:r>
          </a:p>
          <a:p>
            <a:pPr lvl="0"/>
            <a:r>
              <a:rPr lang="zh-CN" altLang="en-US" sz="2400" b="1"/>
              <a:t>介词：</a:t>
            </a:r>
          </a:p>
          <a:p>
            <a:pPr lvl="0"/>
            <a:r>
              <a:rPr lang="en-US" altLang="zh-CN" sz="2400" b="1"/>
              <a:t>at / in /of /on/ for</a:t>
            </a:r>
            <a:r>
              <a:rPr lang="zh-CN" altLang="en-US" sz="2400" b="1"/>
              <a:t>为了，对</a:t>
            </a:r>
            <a:r>
              <a:rPr lang="en-US" altLang="zh-CN" sz="2400" b="1"/>
              <a:t>…</a:t>
            </a:r>
            <a:r>
              <a:rPr lang="zh-CN" altLang="en-US" sz="2400" b="1"/>
              <a:t>来说</a:t>
            </a:r>
            <a:r>
              <a:rPr lang="en-US" altLang="zh-CN" sz="2400" b="1"/>
              <a:t> / with</a:t>
            </a:r>
            <a:r>
              <a:rPr lang="zh-CN" altLang="en-US" sz="2400" b="1"/>
              <a:t>有</a:t>
            </a:r>
            <a:r>
              <a:rPr lang="en-US" altLang="zh-CN" sz="2400" b="1"/>
              <a:t> / from</a:t>
            </a:r>
            <a:r>
              <a:rPr lang="zh-CN" altLang="en-US" sz="2400" b="1"/>
              <a:t>从</a:t>
            </a:r>
            <a:r>
              <a:rPr lang="en-US" altLang="zh-CN" sz="2400" b="1"/>
              <a:t>/ between</a:t>
            </a:r>
            <a:r>
              <a:rPr lang="zh-CN" altLang="en-US" sz="2400" b="1"/>
              <a:t>在</a:t>
            </a:r>
            <a:r>
              <a:rPr lang="en-US" altLang="zh-CN" sz="2400" b="1"/>
              <a:t>…</a:t>
            </a:r>
            <a:r>
              <a:rPr lang="zh-CN" altLang="en-US" sz="2400" b="1"/>
              <a:t>之间</a:t>
            </a:r>
            <a:r>
              <a:rPr lang="en-US" altLang="zh-CN" sz="2400" b="1"/>
              <a:t> / beside </a:t>
            </a:r>
            <a:r>
              <a:rPr lang="zh-CN" altLang="en-US" sz="2400" b="1"/>
              <a:t>在</a:t>
            </a:r>
            <a:r>
              <a:rPr lang="en-US" altLang="zh-CN" sz="2400" b="1"/>
              <a:t>…</a:t>
            </a:r>
            <a:r>
              <a:rPr lang="zh-CN" altLang="en-US" sz="2400" b="1"/>
              <a:t>旁边</a:t>
            </a:r>
            <a:r>
              <a:rPr lang="en-US" altLang="zh-CN" sz="2400" b="1"/>
              <a:t> / without </a:t>
            </a:r>
            <a:r>
              <a:rPr lang="zh-CN" altLang="en-US" sz="2400" b="1"/>
              <a:t>没有</a:t>
            </a:r>
            <a:r>
              <a:rPr lang="en-US" altLang="zh-CN" sz="2400" b="1"/>
              <a:t>/before</a:t>
            </a:r>
            <a:r>
              <a:rPr lang="zh-CN" altLang="en-US" sz="2400" b="1"/>
              <a:t>在</a:t>
            </a:r>
            <a:r>
              <a:rPr lang="en-US" altLang="zh-CN" sz="2400" b="1"/>
              <a:t>…</a:t>
            </a:r>
            <a:r>
              <a:rPr lang="zh-CN" altLang="en-US" sz="2400" b="1"/>
              <a:t>之前</a:t>
            </a:r>
            <a:r>
              <a:rPr lang="en-US" altLang="zh-CN" sz="2400" b="1"/>
              <a:t>/after…</a:t>
            </a:r>
            <a:r>
              <a:rPr lang="zh-CN" altLang="en-US" sz="2400" b="1"/>
              <a:t>之后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4875</Words>
  <Application>Aspose.Slides for Java</Application>
  <PresentationFormat>全屏显示(4:3)</PresentationFormat>
  <Paragraphs>660</Paragraphs>
  <Slides>69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默认设计模板</vt:lpstr>
      <vt:lpstr>1_默认设计模板</vt:lpstr>
      <vt:lpstr>2_默认设计模板</vt:lpstr>
      <vt:lpstr>3_默认设计模板</vt:lpstr>
      <vt:lpstr>7A  U5---U6 Revision</vt:lpstr>
      <vt:lpstr>幻灯片 2</vt:lpstr>
      <vt:lpstr>幻灯片 3</vt:lpstr>
      <vt:lpstr>幻灯片 4</vt:lpstr>
      <vt:lpstr>幻灯片 5</vt:lpstr>
      <vt:lpstr>幻灯片 6</vt:lpstr>
      <vt:lpstr>I want to dress up as a ghost. 我想装扮成一个鬼。</vt:lpstr>
      <vt:lpstr>dress动词：穿着，穿衣 dress up：装扮，乔装打扮</vt:lpstr>
      <vt:lpstr>How about the Monkey King? 美猴王怎么样？</vt:lpstr>
      <vt:lpstr>All my family get together and have a big  dinner. 我所有的家人聚在一起吃大餐</vt:lpstr>
      <vt:lpstr>Thank you for telling me about  the Mid-Autumn Festival 谢谢你告诉我关于中秋节的事情</vt:lpstr>
      <vt:lpstr>give sb sth=give sth to sb 给某人某物 buy sb sth= buy sth for sb为某人买某物 borrow sb sth = borrow sth from sb从某人处借某物 lend sb sth= lend sth to sb借给某人某物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how和how 短语用法</vt:lpstr>
      <vt:lpstr>幻灯片 37</vt:lpstr>
      <vt:lpstr>幻灯片 38</vt:lpstr>
      <vt:lpstr>幻灯片 39</vt:lpstr>
      <vt:lpstr>another +可数名词单数（三者以上的）：另一个…  other+不可数名词/可数名词复数：其他的……  one…，the other…（两个）： 一个…另一个…  others 代词：其它的……  some other nice things:其它的好东西 any other nice thing:任何一个其他的好东西  </vt:lpstr>
      <vt:lpstr>幻灯片 41</vt:lpstr>
      <vt:lpstr>幻灯片 42</vt:lpstr>
      <vt:lpstr>幻灯片 43</vt:lpstr>
      <vt:lpstr>幻灯片 44</vt:lpstr>
      <vt:lpstr>               饮食Diet</vt:lpstr>
      <vt:lpstr>    I have changed my diet because I want to be healthier. Before, I seldom are fruit and vegetables. I liked cakes, sweets and cola. Now, I always have a banana, some bread and a glass of milk for breakfast. I usually eat fish and vegetables for lunch. I’m now becoming healthier and healthier. Because of this, my studies have greatly improved.   </vt:lpstr>
      <vt:lpstr>幻灯片 47</vt:lpstr>
      <vt:lpstr>幻灯片 48</vt:lpstr>
      <vt:lpstr>幻灯片 49</vt:lpstr>
      <vt:lpstr>Practice: 用不定冠词a \ an 填空 </vt:lpstr>
      <vt:lpstr>Can you remember the rules of  changing these plural nouns?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Have a check!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7A  U5---U6</dc:title>
  <dc:creator>rbm.xkw.com</dc:creator>
  <cp:lastModifiedBy>lenovo</cp:lastModifiedBy>
  <cp:revision>17</cp:revision>
  <cp:lastPrinted>2020-11-18T10:19:54Z</cp:lastPrinted>
  <dcterms:created xsi:type="dcterms:W3CDTF">2020-11-18T10:19:54Z</dcterms:created>
  <dcterms:modified xsi:type="dcterms:W3CDTF">2021-03-05T07:34:21Z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