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7" r:id="rId3"/>
    <p:sldId id="281" r:id="rId4"/>
    <p:sldId id="261" r:id="rId5"/>
    <p:sldId id="260" r:id="rId6"/>
    <p:sldId id="256" r:id="rId7"/>
    <p:sldId id="272" r:id="rId8"/>
    <p:sldId id="270" r:id="rId9"/>
    <p:sldId id="282" r:id="rId10"/>
    <p:sldId id="280" r:id="rId11"/>
    <p:sldId id="279" r:id="rId12"/>
    <p:sldId id="259" r:id="rId13"/>
    <p:sldId id="276" r:id="rId14"/>
    <p:sldId id="275" r:id="rId15"/>
    <p:sldId id="274" r:id="rId16"/>
    <p:sldId id="273" r:id="rId17"/>
    <p:sldId id="278" r:id="rId18"/>
    <p:sldId id="271" r:id="rId19"/>
    <p:sldId id="269" r:id="rId20"/>
    <p:sldId id="268" r:id="rId21"/>
    <p:sldId id="258" r:id="rId22"/>
    <p:sldId id="257" r:id="rId2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microsoft.com/office/2007/relationships/media" Target="file:///C:\Users\hengl_000\Music\&#40657;&#40493;&#23376;%20-%20&#32418;&#26757;&#36190;.mp3" TargetMode="External"/><Relationship Id="rId2" Type="http://schemas.openxmlformats.org/officeDocument/2006/relationships/audio" Target="file:///C:\Users\hengl_000\Music\&#40657;&#40493;&#23376;%20-%20&#32418;&#26757;&#36190;.mp3" TargetMode="Externa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microsoft.com/office/2007/relationships/media" Target="file:///C:\Users\hengl_000\Music\&#40657;&#40493;&#23376;%20-%20&#32418;&#26757;&#36190;.mp3" TargetMode="External"/><Relationship Id="rId2" Type="http://schemas.openxmlformats.org/officeDocument/2006/relationships/audio" Target="file:///C:\Users\hengl_000\Music\&#40657;&#40493;&#23376;%20-%20&#32418;&#26757;&#36190;.mp3" TargetMode="Externa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1910" y="-21590"/>
            <a:ext cx="12244705" cy="6826250"/>
          </a:xfrm>
          <a:prstGeom prst="rect">
            <a:avLst/>
          </a:prstGeom>
        </p:spPr>
      </p:pic>
      <p:pic>
        <p:nvPicPr>
          <p:cNvPr id="7" name="内容占位符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90" y="105410"/>
            <a:ext cx="12244705" cy="6826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1910" y="-21590"/>
            <a:ext cx="12244705" cy="6826250"/>
          </a:xfrm>
          <a:prstGeom prst="rect">
            <a:avLst/>
          </a:prstGeom>
        </p:spPr>
      </p:pic>
      <p:pic>
        <p:nvPicPr>
          <p:cNvPr id="7" name="内容占位符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90" y="105410"/>
            <a:ext cx="12244705" cy="68262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1910" y="-21590"/>
            <a:ext cx="12372340" cy="695261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6670" y="15875"/>
            <a:ext cx="12244705" cy="68262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-41910" y="76200"/>
            <a:ext cx="5793105" cy="8229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老师有问谁来答？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2900" y="899160"/>
            <a:ext cx="11642725" cy="1554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4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、你认为这篇文章是写人的还是记事的？为什么？</a:t>
            </a:r>
            <a:endParaRPr lang="zh-CN" altLang="en-US" sz="4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3225" y="2453640"/>
            <a:ext cx="11521440" cy="1554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4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en-US" altLang="zh-CN" sz="4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4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我</a:t>
            </a:r>
            <a:r>
              <a:rPr lang="en-US" altLang="zh-CN" sz="4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4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的外祖父是一个怎样的人？请在文中找根据。</a:t>
            </a:r>
            <a:endParaRPr lang="zh-CN" altLang="en-US" sz="4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8" grpId="1"/>
      <p:bldP spid="9" grpId="1"/>
      <p:bldP spid="10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1910" y="-21590"/>
            <a:ext cx="12244705" cy="6826250"/>
          </a:xfrm>
          <a:prstGeom prst="rect">
            <a:avLst/>
          </a:prstGeom>
        </p:spPr>
      </p:pic>
      <p:pic>
        <p:nvPicPr>
          <p:cNvPr id="7" name="内容占位符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90" y="105410"/>
            <a:ext cx="12244705" cy="68262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0" y="-21590"/>
            <a:ext cx="12307570" cy="69519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120390" y="1158240"/>
            <a:ext cx="1332230" cy="10058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r>
              <a:rPr lang="zh-CN" altLang="en-US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endParaRPr lang="zh-CN" altLang="en-US" sz="6000" b="1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1910" y="-21590"/>
            <a:ext cx="12244705" cy="6826250"/>
          </a:xfrm>
          <a:prstGeom prst="rect">
            <a:avLst/>
          </a:prstGeom>
        </p:spPr>
      </p:pic>
      <p:pic>
        <p:nvPicPr>
          <p:cNvPr id="7" name="内容占位符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90" y="105410"/>
            <a:ext cx="12244705" cy="682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545" y="-57785"/>
            <a:ext cx="12372340" cy="699008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1910" y="-21590"/>
            <a:ext cx="12244705" cy="6826250"/>
          </a:xfrm>
          <a:prstGeom prst="rect">
            <a:avLst/>
          </a:prstGeom>
        </p:spPr>
      </p:pic>
      <p:pic>
        <p:nvPicPr>
          <p:cNvPr id="7" name="内容占位符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90" y="105410"/>
            <a:ext cx="12244705" cy="68262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545" y="-34290"/>
            <a:ext cx="12371705" cy="69659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1910" y="-21590"/>
            <a:ext cx="12244705" cy="6826250"/>
          </a:xfrm>
          <a:prstGeom prst="rect">
            <a:avLst/>
          </a:prstGeom>
        </p:spPr>
      </p:pic>
      <p:pic>
        <p:nvPicPr>
          <p:cNvPr id="7" name="内容占位符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90" y="105410"/>
            <a:ext cx="12244705" cy="68262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-500" t="-667" r="500" b="667"/>
          <a:stretch>
            <a:fillRect/>
          </a:stretch>
        </p:blipFill>
        <p:spPr>
          <a:xfrm>
            <a:off x="-42545" y="-34290"/>
            <a:ext cx="12372975" cy="691578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1910" y="-21590"/>
            <a:ext cx="12244705" cy="6826250"/>
          </a:xfrm>
          <a:prstGeom prst="rect">
            <a:avLst/>
          </a:prstGeom>
        </p:spPr>
      </p:pic>
      <p:pic>
        <p:nvPicPr>
          <p:cNvPr id="7" name="内容占位符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90" y="105410"/>
            <a:ext cx="12244705" cy="682625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5090" y="105410"/>
            <a:ext cx="11521440" cy="8229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  <a:r>
              <a:rPr lang="zh-CN" altLang="en-US" sz="4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en-US" altLang="zh-CN" sz="4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4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我</a:t>
            </a:r>
            <a:r>
              <a:rPr lang="en-US" altLang="zh-CN" sz="4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4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的外祖父为什么那么爱梅花？ </a:t>
            </a:r>
            <a:endParaRPr lang="zh-CN" altLang="en-US" sz="4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305" y="1460500"/>
            <a:ext cx="11568430" cy="5070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1910" y="-21590"/>
            <a:ext cx="12244705" cy="6826250"/>
          </a:xfrm>
          <a:prstGeom prst="rect">
            <a:avLst/>
          </a:prstGeom>
        </p:spPr>
      </p:pic>
      <p:pic>
        <p:nvPicPr>
          <p:cNvPr id="7" name="内容占位符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90" y="105410"/>
            <a:ext cx="12244705" cy="682625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-41910" y="501650"/>
            <a:ext cx="11521440" cy="1554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5</a:t>
            </a:r>
            <a:r>
              <a:rPr lang="zh-CN" altLang="en-US" sz="4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、作者在写外祖父采用了哪些描写方法？有什么作用？</a:t>
            </a:r>
            <a:r>
              <a:rPr lang="zh-CN" altLang="en-US" sz="4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endParaRPr lang="zh-CN" altLang="en-US" sz="4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1910" y="-21590"/>
            <a:ext cx="12244705" cy="6826250"/>
          </a:xfrm>
          <a:prstGeom prst="rect">
            <a:avLst/>
          </a:prstGeom>
        </p:spPr>
      </p:pic>
      <p:pic>
        <p:nvPicPr>
          <p:cNvPr id="7" name="内容占位符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90" y="105410"/>
            <a:ext cx="12244705" cy="68262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1910" y="-21590"/>
            <a:ext cx="12244705" cy="6826250"/>
          </a:xfrm>
          <a:prstGeom prst="rect">
            <a:avLst/>
          </a:prstGeom>
        </p:spPr>
      </p:pic>
      <p:pic>
        <p:nvPicPr>
          <p:cNvPr id="7" name="内容占位符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90" y="105410"/>
            <a:ext cx="12244705" cy="68262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 rot="420000">
            <a:off x="603250" y="929005"/>
            <a:ext cx="6781800" cy="16306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isometricRightUp">
                <a:rot lat="1200000" lon="18600000" rev="0"/>
              </a:camera>
              <a:lightRig rig="flat" dir="t">
                <a:rot lat="0" lon="0" rev="600000"/>
              </a:lightRig>
            </a:scene3d>
            <a:sp3d extrusionH="215900"/>
          </a:bodyPr>
          <a:p>
            <a:pPr algn="ctr"/>
            <a:r>
              <a:rPr lang="zh-CN" altLang="en-US" sz="9600" b="1">
                <a:solidFill>
                  <a:schemeClr val="accent2"/>
                </a:solidFill>
                <a:effectLst>
                  <a:glow rad="228600">
                    <a:srgbClr val="A5A5A5">
                      <a:alpha val="40000"/>
                      <a:satMod val="175000"/>
                    </a:srgbClr>
                  </a:glow>
                  <a:outerShdw blurRad="50800" dir="5400000" algn="ctr" rotWithShape="0">
                    <a:srgbClr val="000000">
                      <a:alpha val="43000"/>
                    </a:srgbClr>
                  </a:outerShdw>
                </a:effectLst>
                <a:latin typeface="微软雅黑 Light" panose="020B0502040204020203" charset="-122"/>
                <a:ea typeface="微软雅黑 Light" panose="020B0502040204020203" charset="-122"/>
              </a:rPr>
              <a:t>话说国花</a:t>
            </a:r>
            <a:endParaRPr lang="zh-CN" altLang="en-US" sz="9600" b="1">
              <a:solidFill>
                <a:schemeClr val="accent2"/>
              </a:solidFill>
              <a:effectLst>
                <a:glow rad="228600">
                  <a:srgbClr val="A5A5A5">
                    <a:alpha val="40000"/>
                    <a:satMod val="175000"/>
                  </a:srgbClr>
                </a:glow>
                <a:outerShdw blurRad="50800" dir="5400000" algn="ctr" rotWithShape="0">
                  <a:srgbClr val="000000">
                    <a:alpha val="43000"/>
                  </a:srgbClr>
                </a:outerShdw>
              </a:effectLst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1_1-1-21-312_200211181492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686675" y="212090"/>
            <a:ext cx="4001135" cy="26847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955" y="727075"/>
            <a:ext cx="3333115" cy="26911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5085" y="3419475"/>
            <a:ext cx="4899025" cy="35299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2435" y="3418840"/>
            <a:ext cx="3552190" cy="32162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7480" y="1691005"/>
            <a:ext cx="3281045" cy="30759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6670" y="-52070"/>
            <a:ext cx="12244705" cy="68262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2900" y="899160"/>
            <a:ext cx="3230880" cy="8229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800">
                <a:latin typeface="楷体" panose="02010609060101010101" charset="-122"/>
                <a:ea typeface="楷体" panose="02010609060101010101" charset="-122"/>
                <a:sym typeface="+mn-ea"/>
              </a:rPr>
              <a:t>花中四君子</a:t>
            </a:r>
            <a:endParaRPr lang="zh-CN" altLang="en-US" sz="4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68190" y="-52070"/>
            <a:ext cx="4373880" cy="7620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400">
                <a:latin typeface="楷体" panose="02010609060101010101" charset="-122"/>
                <a:ea typeface="楷体" panose="02010609060101010101" charset="-122"/>
                <a:sym typeface="+mn-ea"/>
              </a:rPr>
              <a:t>梅</a:t>
            </a:r>
            <a:r>
              <a:rPr lang="en-US" altLang="zh-CN" sz="4400">
                <a:latin typeface="楷体" panose="02010609060101010101" charset="-122"/>
                <a:ea typeface="楷体" panose="02010609060101010101" charset="-122"/>
                <a:sym typeface="+mn-ea"/>
              </a:rPr>
              <a:t>-----</a:t>
            </a:r>
            <a:r>
              <a:rPr lang="zh-CN" altLang="en-US" sz="4400">
                <a:latin typeface="楷体" panose="02010609060101010101" charset="-122"/>
                <a:ea typeface="楷体" panose="02010609060101010101" charset="-122"/>
                <a:sym typeface="+mn-ea"/>
              </a:rPr>
              <a:t>高洁傲岸</a:t>
            </a:r>
            <a:endParaRPr lang="zh-CN" altLang="en-US" sz="4400"/>
          </a:p>
        </p:txBody>
      </p:sp>
      <p:sp>
        <p:nvSpPr>
          <p:cNvPr id="7" name="文本框 6"/>
          <p:cNvSpPr txBox="1"/>
          <p:nvPr/>
        </p:nvSpPr>
        <p:spPr>
          <a:xfrm>
            <a:off x="4568190" y="709930"/>
            <a:ext cx="4373880" cy="7620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400">
                <a:latin typeface="楷体" panose="02010609060101010101" charset="-122"/>
                <a:ea typeface="楷体" panose="02010609060101010101" charset="-122"/>
                <a:sym typeface="+mn-ea"/>
              </a:rPr>
              <a:t>兰</a:t>
            </a:r>
            <a:r>
              <a:rPr lang="en-US" altLang="zh-CN" sz="4400">
                <a:latin typeface="楷体" panose="02010609060101010101" charset="-122"/>
                <a:ea typeface="楷体" panose="02010609060101010101" charset="-122"/>
                <a:sym typeface="+mn-ea"/>
              </a:rPr>
              <a:t>-----</a:t>
            </a:r>
            <a:r>
              <a:rPr lang="zh-CN" altLang="en-US" sz="4400">
                <a:latin typeface="楷体" panose="02010609060101010101" charset="-122"/>
                <a:ea typeface="楷体" panose="02010609060101010101" charset="-122"/>
                <a:sym typeface="+mn-ea"/>
              </a:rPr>
              <a:t>幽雅空灵</a:t>
            </a:r>
            <a:endParaRPr lang="zh-CN" altLang="en-US" sz="4400"/>
          </a:p>
        </p:txBody>
      </p:sp>
      <p:sp>
        <p:nvSpPr>
          <p:cNvPr id="8" name="文本框 7"/>
          <p:cNvSpPr txBox="1"/>
          <p:nvPr/>
        </p:nvSpPr>
        <p:spPr>
          <a:xfrm>
            <a:off x="4568190" y="1471930"/>
            <a:ext cx="4373880" cy="7620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400">
                <a:latin typeface="楷体" panose="02010609060101010101" charset="-122"/>
                <a:ea typeface="楷体" panose="02010609060101010101" charset="-122"/>
                <a:sym typeface="+mn-ea"/>
              </a:rPr>
              <a:t>竹</a:t>
            </a:r>
            <a:r>
              <a:rPr lang="en-US" altLang="zh-CN" sz="4400">
                <a:latin typeface="楷体" panose="02010609060101010101" charset="-122"/>
                <a:ea typeface="楷体" panose="02010609060101010101" charset="-122"/>
                <a:sym typeface="+mn-ea"/>
              </a:rPr>
              <a:t>-----</a:t>
            </a:r>
            <a:r>
              <a:rPr lang="zh-CN" altLang="en-US" sz="4400">
                <a:latin typeface="楷体" panose="02010609060101010101" charset="-122"/>
                <a:ea typeface="楷体" panose="02010609060101010101" charset="-122"/>
                <a:sym typeface="+mn-ea"/>
              </a:rPr>
              <a:t>虚心有节</a:t>
            </a:r>
            <a:endParaRPr lang="zh-CN" altLang="en-US" sz="4400"/>
          </a:p>
        </p:txBody>
      </p:sp>
      <p:sp>
        <p:nvSpPr>
          <p:cNvPr id="9" name="文本框 8"/>
          <p:cNvSpPr txBox="1"/>
          <p:nvPr/>
        </p:nvSpPr>
        <p:spPr>
          <a:xfrm>
            <a:off x="4568190" y="2233930"/>
            <a:ext cx="4373880" cy="7620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400">
                <a:latin typeface="楷体" panose="02010609060101010101" charset="-122"/>
                <a:ea typeface="楷体" panose="02010609060101010101" charset="-122"/>
                <a:sym typeface="+mn-ea"/>
              </a:rPr>
              <a:t>菊</a:t>
            </a:r>
            <a:r>
              <a:rPr lang="en-US" altLang="zh-CN" sz="4400">
                <a:latin typeface="楷体" panose="02010609060101010101" charset="-122"/>
                <a:ea typeface="楷体" panose="02010609060101010101" charset="-122"/>
                <a:sym typeface="+mn-ea"/>
              </a:rPr>
              <a:t>-----</a:t>
            </a:r>
            <a:r>
              <a:rPr lang="zh-CN" altLang="en-US" sz="4400">
                <a:latin typeface="楷体" panose="02010609060101010101" charset="-122"/>
                <a:ea typeface="楷体" panose="02010609060101010101" charset="-122"/>
                <a:sym typeface="+mn-ea"/>
              </a:rPr>
              <a:t>冷艳清贞</a:t>
            </a:r>
            <a:endParaRPr lang="zh-CN" altLang="en-US" sz="4400"/>
          </a:p>
        </p:txBody>
      </p:sp>
      <p:sp>
        <p:nvSpPr>
          <p:cNvPr id="10" name="文本框 9"/>
          <p:cNvSpPr txBox="1"/>
          <p:nvPr/>
        </p:nvSpPr>
        <p:spPr>
          <a:xfrm>
            <a:off x="342900" y="4274820"/>
            <a:ext cx="2631440" cy="8229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岁寒三友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35960" y="3268980"/>
            <a:ext cx="948055" cy="10058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松</a:t>
            </a:r>
            <a:endParaRPr lang="zh-CN" altLang="en-US" sz="6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35960" y="4274820"/>
            <a:ext cx="948055" cy="10058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竹</a:t>
            </a:r>
            <a:endParaRPr lang="zh-CN" altLang="en-US" sz="6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35960" y="5394960"/>
            <a:ext cx="948055" cy="10058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梅</a:t>
            </a:r>
            <a:endParaRPr lang="zh-CN" altLang="en-US" sz="6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830445" y="3268980"/>
            <a:ext cx="6539230" cy="31394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因这三种植物在寒冬时节仍可保持顽强的生命力而得名，是中国传统文化中高尚人格的象征，也借以比喻忠贞的友谊。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15" name="黑鸭子 - 红梅赞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590" y="620141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5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66" repeatCount="indefinite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90" y="-635"/>
            <a:ext cx="8284210" cy="68211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413750" y="1760855"/>
            <a:ext cx="3331210" cy="2529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本义:灵魂,古人想象的能离开人体而存在的精神。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13750" y="4290695"/>
            <a:ext cx="3672840" cy="2529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泛指一切事物的精灵。如:花魂;诗魂;柳魂。</a:t>
            </a:r>
            <a:endParaRPr lang="zh-CN" altLang="en-US" sz="4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精神,神志。</a:t>
            </a:r>
            <a:endParaRPr lang="zh-CN" altLang="en-US" sz="4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413750" y="284480"/>
            <a:ext cx="2105660" cy="11887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魂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" name="黑鸭子 - 红梅赞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590" y="620141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9" repeatCount="indefinite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1910" y="-21590"/>
            <a:ext cx="12244705" cy="6826250"/>
          </a:xfrm>
          <a:prstGeom prst="rect">
            <a:avLst/>
          </a:prstGeom>
        </p:spPr>
      </p:pic>
      <p:pic>
        <p:nvPicPr>
          <p:cNvPr id="7" name="内容占位符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90" y="105410"/>
            <a:ext cx="12244705" cy="682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rot="420000">
            <a:off x="243840" y="2042160"/>
            <a:ext cx="11673205" cy="16306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isometricRightUp">
                <a:rot lat="1200000" lon="18600000" rev="0"/>
              </a:camera>
              <a:lightRig rig="flat" dir="t">
                <a:rot lat="0" lon="0" rev="600000"/>
              </a:lightRig>
            </a:scene3d>
            <a:sp3d extrusionH="215900"/>
          </a:bodyPr>
          <a:p>
            <a:pPr algn="ctr"/>
            <a:r>
              <a:rPr lang="zh-CN" altLang="en-US" sz="9600" b="1">
                <a:solidFill>
                  <a:schemeClr val="accent2"/>
                </a:solidFill>
                <a:effectLst>
                  <a:glow rad="228600">
                    <a:srgbClr val="A5A5A5">
                      <a:alpha val="40000"/>
                      <a:satMod val="175000"/>
                    </a:srgbClr>
                  </a:glow>
                  <a:outerShdw blurRad="50800" dir="5400000" algn="ctr" rotWithShape="0">
                    <a:srgbClr val="000000">
                      <a:alpha val="43000"/>
                    </a:srgbClr>
                  </a:outerShdw>
                </a:effectLst>
                <a:latin typeface="微软雅黑 Light" panose="020B0502040204020203" charset="-122"/>
                <a:ea typeface="微软雅黑 Light" panose="020B0502040204020203" charset="-122"/>
              </a:rPr>
              <a:t>看谁读得有感情</a:t>
            </a:r>
            <a:endParaRPr lang="zh-CN" altLang="en-US" sz="9600" b="1">
              <a:solidFill>
                <a:schemeClr val="accent2"/>
              </a:solidFill>
              <a:effectLst>
                <a:glow rad="228600">
                  <a:srgbClr val="A5A5A5">
                    <a:alpha val="40000"/>
                    <a:satMod val="175000"/>
                  </a:srgbClr>
                </a:glow>
                <a:outerShdw blurRad="50800" dir="5400000" algn="ctr" rotWithShape="0">
                  <a:srgbClr val="000000">
                    <a:alpha val="43000"/>
                  </a:srgbClr>
                </a:outerShdw>
              </a:effectLst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1910" y="-21590"/>
            <a:ext cx="12244705" cy="68262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-41910" y="-21590"/>
            <a:ext cx="6171565" cy="1005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6000">
                <a:latin typeface="楷体" panose="02010609060101010101" charset="-122"/>
                <a:ea typeface="楷体" panose="02010609060101010101" charset="-122"/>
                <a:sym typeface="+mn-ea"/>
              </a:rPr>
              <a:t>一起来打拦路虎</a:t>
            </a:r>
            <a:endParaRPr lang="zh-CN" altLang="en-US" sz="60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545" y="983615"/>
            <a:ext cx="12244705" cy="58204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2905" y="-21590"/>
            <a:ext cx="6739255" cy="2932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95" y="11430"/>
            <a:ext cx="12068175" cy="673925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1910" y="-21590"/>
            <a:ext cx="12244705" cy="6826250"/>
          </a:xfrm>
          <a:prstGeom prst="rect">
            <a:avLst/>
          </a:prstGeom>
        </p:spPr>
      </p:pic>
      <p:pic>
        <p:nvPicPr>
          <p:cNvPr id="7" name="内容占位符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6035" y="120650"/>
            <a:ext cx="12244705" cy="68262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035" y="-74295"/>
            <a:ext cx="12228195" cy="702119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277</Words>
  <Application>WPS 演示</Application>
  <PresentationFormat>宽屏</PresentationFormat>
  <Paragraphs>45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微软雅黑 Light</vt:lpstr>
      <vt:lpstr>楷体</vt:lpstr>
      <vt:lpstr>微软雅黑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hengl_000</dc:creator>
  <cp:lastModifiedBy>凰歌</cp:lastModifiedBy>
  <cp:revision>4</cp:revision>
  <dcterms:created xsi:type="dcterms:W3CDTF">2016-09-25T03:43:00Z</dcterms:created>
  <dcterms:modified xsi:type="dcterms:W3CDTF">2016-09-25T13:13:00Z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