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61" r:id="rId6"/>
    <p:sldId id="259" r:id="rId7"/>
    <p:sldId id="260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37970" y="1925003"/>
            <a:ext cx="9144000" cy="2387600"/>
          </a:xfrm>
        </p:spPr>
        <p:txBody>
          <a:bodyPr>
            <a:normAutofit fontScale="90000"/>
          </a:bodyPr>
          <a:p>
            <a:r>
              <a:rPr lang="zh-CN" altLang="en-US" sz="8000"/>
              <a:t>童年的朋友</a:t>
            </a:r>
            <a:br>
              <a:rPr lang="zh-CN" altLang="en-US" sz="8000"/>
            </a:br>
            <a:br>
              <a:rPr lang="zh-CN" altLang="en-US" sz="8000"/>
            </a:br>
            <a:r>
              <a:rPr lang="zh-CN" altLang="en-US" sz="8000"/>
              <a:t>高尔基</a:t>
            </a:r>
            <a:endParaRPr lang="zh-CN" altLang="en-US" sz="80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7990" y="153035"/>
            <a:ext cx="3259455" cy="1325880"/>
          </a:xfrm>
        </p:spPr>
        <p:txBody>
          <a:bodyPr/>
          <a:p>
            <a:r>
              <a:rPr lang="zh-CN" altLang="en-US" b="1">
                <a:solidFill>
                  <a:srgbClr val="FF0000"/>
                </a:solidFill>
              </a:rPr>
              <a:t>语言描写</a:t>
            </a:r>
            <a:r>
              <a:rPr lang="zh-CN" altLang="en-US"/>
              <a:t>：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82880" y="1478915"/>
            <a:ext cx="11826240" cy="1310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40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温暖而柔和；用心唱歌，像鲜花一样温柔、鲜艳、丰润</a:t>
            </a:r>
            <a:endParaRPr lang="zh-CN" altLang="en-US" sz="4000"/>
          </a:p>
        </p:txBody>
      </p:sp>
      <p:sp>
        <p:nvSpPr>
          <p:cNvPr id="4" name="文本框 3"/>
          <p:cNvSpPr txBox="1"/>
          <p:nvPr/>
        </p:nvSpPr>
        <p:spPr>
          <a:xfrm>
            <a:off x="427990" y="3048000"/>
            <a:ext cx="2081530" cy="762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4400" b="0" u="none">
                <a:latin typeface="宋体" panose="02010600030101010101" pitchFamily="2" charset="-122"/>
                <a:ea typeface="宋体" panose="02010600030101010101" pitchFamily="2" charset="-122"/>
                <a:cs typeface="仿宋_GB2312" panose="02010609030101010101" charset="-122"/>
              </a:rPr>
              <a:t>分析：</a:t>
            </a:r>
            <a:endParaRPr lang="zh-CN" altLang="en-US" sz="4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955" y="3189605"/>
            <a:ext cx="11988165" cy="31394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en-US" altLang="zh-CN" sz="4000" b="0" u="none">
                <a:latin typeface="宋体" panose="02010600030101010101" pitchFamily="2" charset="-122"/>
                <a:ea typeface="宋体" panose="02010600030101010101" pitchFamily="2" charset="-122"/>
                <a:cs typeface="仿宋_GB2312" panose="02010609030101010101" charset="-122"/>
              </a:rPr>
              <a:t>         </a:t>
            </a:r>
            <a:r>
              <a:rPr lang="zh-CN" altLang="en-US" sz="4000" b="0" u="none">
                <a:latin typeface="宋体" panose="02010600030101010101" pitchFamily="2" charset="-122"/>
                <a:ea typeface="宋体" panose="02010600030101010101" pitchFamily="2" charset="-122"/>
                <a:cs typeface="仿宋_GB2312" panose="02010609030101010101" charset="-122"/>
              </a:rPr>
              <a:t>对话的内容有关头发；睡觉的事情；打碎牛奶瓶的事情。生活并不令人满意，但只要和“我”说话就显出轻松，平等，和蔼；关爱（朋友）；比喻句说明外祖母的每一句话都充满了对“我”的爱，“我”完全体会出了这里的爱。</a:t>
            </a:r>
            <a:endParaRPr lang="zh-CN" altLang="en-US" sz="4000" b="0" u="none">
              <a:latin typeface="宋体" panose="02010600030101010101" pitchFamily="2" charset="-122"/>
              <a:ea typeface="宋体" panose="02010600030101010101" pitchFamily="2" charset="-122"/>
              <a:cs typeface="仿宋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3203575" cy="1325880"/>
          </a:xfrm>
        </p:spPr>
        <p:txBody>
          <a:bodyPr/>
          <a:p>
            <a:r>
              <a:rPr lang="zh-CN" altLang="en-US" b="1">
                <a:solidFill>
                  <a:srgbClr val="FF0000"/>
                </a:solidFill>
              </a:rPr>
              <a:t>动作描写</a:t>
            </a:r>
            <a:r>
              <a:rPr lang="zh-CN" altLang="en-US"/>
              <a:t>：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838200" y="1552575"/>
            <a:ext cx="6691630" cy="701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609600" algn="l"/>
            <a:r>
              <a:rPr lang="zh-CN" altLang="en-US" sz="40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梳头、编辫子、嗅烟草</a:t>
            </a:r>
            <a:endParaRPr lang="zh-CN" altLang="en-US" sz="4000"/>
          </a:p>
        </p:txBody>
      </p:sp>
      <p:sp>
        <p:nvSpPr>
          <p:cNvPr id="4" name="文本框 3"/>
          <p:cNvSpPr txBox="1"/>
          <p:nvPr/>
        </p:nvSpPr>
        <p:spPr>
          <a:xfrm>
            <a:off x="838200" y="3078480"/>
            <a:ext cx="1756410" cy="701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4000" b="0" u="none">
                <a:latin typeface="宋体" panose="02010600030101010101" pitchFamily="2" charset="-122"/>
                <a:ea typeface="宋体" panose="02010600030101010101" pitchFamily="2" charset="-122"/>
                <a:cs typeface="仿宋_GB2312" panose="02010609030101010101" charset="-122"/>
              </a:rPr>
              <a:t>分析：</a:t>
            </a:r>
            <a:endParaRPr lang="zh-CN" altLang="en-US" sz="4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94610" y="3078480"/>
            <a:ext cx="50800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0" algn="l"/>
            <a:r>
              <a:rPr lang="zh-CN" altLang="en-US" sz="4000" b="0" u="none">
                <a:latin typeface="宋体" panose="02010600030101010101" pitchFamily="2" charset="-122"/>
                <a:ea typeface="宋体" panose="02010600030101010101" pitchFamily="2" charset="-122"/>
                <a:cs typeface="仿宋_GB2312" panose="02010609030101010101" charset="-122"/>
              </a:rPr>
              <a:t>反衬她眼睛的明亮。</a:t>
            </a:r>
            <a:endParaRPr lang="zh-CN" altLang="en-US" sz="4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3641725" cy="1325880"/>
          </a:xfrm>
        </p:spPr>
        <p:txBody>
          <a:bodyPr/>
          <a:p>
            <a:r>
              <a:rPr lang="zh-CN" altLang="en-US" b="1">
                <a:solidFill>
                  <a:srgbClr val="FF0000"/>
                </a:solidFill>
              </a:rPr>
              <a:t>神态描写</a:t>
            </a:r>
            <a:r>
              <a:rPr lang="zh-CN" altLang="en-US"/>
              <a:t>：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434465" y="1691005"/>
            <a:ext cx="1911985" cy="701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40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快活</a:t>
            </a:r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73075" y="12065"/>
            <a:ext cx="11529060" cy="5212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2800" b="0" u="sng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外貌描写：</a:t>
            </a:r>
            <a:r>
              <a:rPr lang="zh-CN" altLang="en-US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头发</a:t>
            </a:r>
            <a:r>
              <a:rPr lang="en-US" altLang="zh-CN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多、密、长、黑、厚 眼睛</a:t>
            </a:r>
            <a:r>
              <a:rPr lang="en-US" altLang="zh-CN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光芒（气愤、愉快、永不熄灭的、快乐的、温暖的）小、圆 脸</a:t>
            </a:r>
            <a:r>
              <a:rPr lang="en-US" altLang="zh-CN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皱纹（但年轻、明朗）   嘴唇</a:t>
            </a:r>
            <a:r>
              <a:rPr lang="en-US" altLang="zh-CN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歪扭 鼻子</a:t>
            </a:r>
            <a:r>
              <a:rPr lang="en-US" altLang="zh-CN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松软、大、红         牙齿</a:t>
            </a:r>
            <a:r>
              <a:rPr lang="en-US" altLang="zh-CN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坚固、雪白 身材</a:t>
            </a:r>
            <a:r>
              <a:rPr lang="en-US" altLang="zh-CN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肥肥胖胖</a:t>
            </a:r>
            <a:endParaRPr lang="zh-CN" altLang="en-US" sz="2800" b="0" u="none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0" algn="l"/>
            <a:r>
              <a:rPr lang="zh-CN" altLang="en-US" sz="2800" b="0" u="sng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语言描写：</a:t>
            </a:r>
            <a:r>
              <a:rPr lang="zh-CN" altLang="en-US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温暖而柔和；用心唱歌，像鲜花一样温柔、鲜艳、丰润</a:t>
            </a:r>
            <a:r>
              <a:rPr lang="zh-CN" altLang="en-US" sz="2800" b="0" u="sng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动作描写：</a:t>
            </a:r>
            <a:r>
              <a:rPr lang="zh-CN" altLang="en-US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梳头、编辫子、嗅烟草</a:t>
            </a:r>
            <a:r>
              <a:rPr lang="zh-CN" altLang="en-US" sz="2800" b="0" u="sng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神态描写：</a:t>
            </a:r>
            <a:r>
              <a:rPr lang="zh-CN" altLang="en-US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快活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267970" y="5224145"/>
            <a:ext cx="11656695" cy="14325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304800" algn="l"/>
            <a:r>
              <a:rPr lang="zh-CN" altLang="en-US" sz="440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总之：</a:t>
            </a:r>
            <a:r>
              <a:rPr lang="zh-CN" altLang="en-US" sz="4400" b="1" u="none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“我”的外祖母是一个饱经生活的艰难却永远年轻、乐观、慈爱的老人。</a:t>
            </a:r>
            <a:endParaRPr lang="zh-CN" altLang="en-US" sz="4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5580"/>
            <a:ext cx="9481820" cy="1325880"/>
          </a:xfrm>
        </p:spPr>
        <p:txBody>
          <a:bodyPr/>
          <a:p>
            <a:r>
              <a:rPr lang="zh-CN" altLang="en-US"/>
              <a:t>三、揣摩外祖母对“我”的影响。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304165" y="2058670"/>
            <a:ext cx="11897360" cy="762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304800" algn="l"/>
            <a:r>
              <a:rPr lang="en-US" altLang="zh-CN" sz="44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44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外貌描写中感受到对“我”的影响。</a:t>
            </a:r>
            <a:endParaRPr lang="zh-CN" altLang="en-US" sz="4400"/>
          </a:p>
        </p:txBody>
      </p:sp>
      <p:sp>
        <p:nvSpPr>
          <p:cNvPr id="5" name="文本框 4"/>
          <p:cNvSpPr txBox="1"/>
          <p:nvPr/>
        </p:nvSpPr>
        <p:spPr>
          <a:xfrm>
            <a:off x="470535" y="3561080"/>
            <a:ext cx="10609580" cy="14325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304800" algn="l"/>
            <a:r>
              <a:rPr lang="en-US" altLang="zh-CN" sz="44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44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从议论的语句汇总体会“我”对外祖母深厚的感情。</a:t>
            </a:r>
            <a:endParaRPr lang="zh-CN" altLang="en-US" sz="44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09550"/>
            <a:ext cx="10515600" cy="1325563"/>
          </a:xfrm>
        </p:spPr>
        <p:txBody>
          <a:bodyPr/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外貌描写中感受到对“我”的影响。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33985" y="1379855"/>
            <a:ext cx="11924030" cy="44805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304800" algn="l"/>
            <a:r>
              <a:rPr lang="en-US" altLang="zh-CN" sz="32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</a:t>
            </a:r>
            <a:r>
              <a:rPr lang="zh-CN" altLang="en-US" sz="32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明确</a:t>
            </a:r>
            <a:r>
              <a:rPr lang="en-US" altLang="zh-CN" sz="32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]</a:t>
            </a:r>
            <a:r>
              <a:rPr lang="zh-CN" altLang="en-US" sz="32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en-US" sz="3200" b="0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304800" algn="l"/>
            <a:r>
              <a:rPr lang="zh-CN" altLang="en-US" sz="32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突出老人的特征，对生活的不如意，与对我的态度的温和做个对比；在对比中表现对我的深爱；开朗的性格，年轻开朗的心态，是外祖母成为“我”的朋友的一个主要原因。在如此困难的并不顺心的生活中，外祖母如此乐观，必然对“我”的性格形成具有重大的影响，也赋予“我”在人生中战胜一切困难的信心和力量。    从一个孩子的视角来观察和描写人物。外祖母的微笑、牙齿、衣服、眼神等，都寄寓着“我”对外祖母的爱。特别是比喻句，表现“我”和外祖母“朋友”的关系。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从议论的语句汇总体会“我”对外祖母深厚的感情。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274320" y="1691005"/>
            <a:ext cx="11642725" cy="5029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304800" algn="l"/>
            <a:r>
              <a:rPr lang="en-US" altLang="zh-CN" sz="36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</a:t>
            </a:r>
            <a:r>
              <a:rPr lang="zh-CN" altLang="en-US" sz="36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明确</a:t>
            </a:r>
            <a:r>
              <a:rPr lang="en-US" altLang="zh-CN" sz="36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]</a:t>
            </a:r>
            <a:r>
              <a:rPr lang="zh-CN" altLang="en-US" sz="36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en-US" sz="3600" b="0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304800" algn="l"/>
            <a:r>
              <a:rPr lang="zh-CN" altLang="en-US" sz="36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最后一段的抒情议论，表达“我”对外祖母的感激，写出了外祖母对“我”一生的重大影响。</a:t>
            </a:r>
            <a:endParaRPr lang="zh-CN" altLang="en-US" sz="3600" b="0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304800" algn="l"/>
            <a:r>
              <a:rPr lang="zh-CN" altLang="en-US" sz="36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“她从来</a:t>
            </a:r>
            <a:r>
              <a:rPr lang="en-US" altLang="zh-CN" sz="36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36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花边”，运用形象的比喻告诉我们，没有外祖母，“我”的生活是黑暗的，没有温暖，没有阳光，外祖母的“爱”把“我”从黑暗中带到光明的世界里，是外祖母的爱使“我”的世界丰富多彩。</a:t>
            </a:r>
            <a:endParaRPr lang="zh-CN" altLang="en-US" sz="3600" b="0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79070" y="1332865"/>
            <a:ext cx="11833860" cy="3383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“她马上</a:t>
            </a:r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朋友”，三个修饰语，表现了外祖母在“我”生活中的极为重要，也极为特殊的位置。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“是她</a:t>
            </a:r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生活的”。外祖母对我无私的爱，对生活的爱，和她那乐观的精神和坚毅的性格，使我的精神世界更加丰富，使我有了战胜生活中一切困难的勇气和信心。</a:t>
            </a:r>
            <a:endParaRPr lang="zh-CN" altLang="en-US" sz="36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2170" y="152400"/>
            <a:ext cx="2043430" cy="1325880"/>
          </a:xfrm>
        </p:spPr>
        <p:txBody>
          <a:bodyPr/>
          <a:p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小结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430530" y="1153160"/>
            <a:ext cx="11584940" cy="49682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304800" algn="l"/>
            <a:endParaRPr lang="zh-CN" altLang="en-US" sz="1200" b="0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304800" algn="l"/>
            <a:r>
              <a:rPr lang="zh-CN" altLang="en-US" sz="44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这篇自传体小说，通过“我”的体验与感受，表现外祖母这个人物形象，他富有活力，充满幽默感，对年幼的“我”关心备至，用平等、关爱的心态关注着我的成长，给了“我”最大的支持与安慰，是“我”“最珍贵”的“终身朋友”。文章通过具体、细腻的描写，把人物表现的淋漓尽致，独具魅力。</a:t>
            </a:r>
            <a:endParaRPr lang="zh-CN" altLang="en-US" sz="44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3146425" cy="1325880"/>
          </a:xfrm>
        </p:spPr>
        <p:txBody>
          <a:bodyPr/>
          <a:p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仿写训练</a:t>
            </a:r>
            <a:endParaRPr lang="zh-CN" altLang="en-US" b="1"/>
          </a:p>
        </p:txBody>
      </p:sp>
      <p:sp>
        <p:nvSpPr>
          <p:cNvPr id="100" name="文本框 99"/>
          <p:cNvSpPr txBox="1"/>
          <p:nvPr/>
        </p:nvSpPr>
        <p:spPr>
          <a:xfrm>
            <a:off x="332105" y="1844040"/>
            <a:ext cx="11769725" cy="3627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304800" algn="l"/>
            <a:endParaRPr lang="zh-CN" altLang="en-US" sz="1200" b="0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304800" algn="l"/>
            <a:r>
              <a:rPr lang="zh-CN" altLang="en-US" sz="44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写人最好是写眼睛，课文三次写了外祖母的眼神。体会这些描写表现了人物怎样的内心世界。你能用几句话写出父亲或母亲（也可写其他人）对你进行教育时的眼神吗？试试看。（课后完成）</a:t>
            </a:r>
            <a:endParaRPr lang="zh-CN" altLang="en-US" sz="44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43280" y="953135"/>
            <a:ext cx="10932160" cy="46634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en-US" altLang="zh-CN" sz="60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60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学习目标</a:t>
            </a:r>
            <a:endParaRPr lang="zh-CN" altLang="en-US" sz="6000" b="0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endParaRPr lang="zh-CN" altLang="en-US" sz="6000" b="0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r>
              <a:rPr lang="zh-CN" altLang="en-US" sz="60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学习描写人物的方法</a:t>
            </a:r>
            <a:endParaRPr lang="zh-CN" altLang="en-US" sz="6000" b="0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r>
              <a:rPr lang="zh-CN" altLang="en-US" sz="60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体会塑造人物形象的多种方法</a:t>
            </a:r>
            <a:endParaRPr lang="zh-CN" altLang="en-US" sz="6000" b="0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r>
              <a:rPr lang="zh-CN" altLang="en-US" sz="6000"/>
              <a:t>文章中重点语句的揣摩</a:t>
            </a:r>
            <a:endParaRPr lang="zh-CN" altLang="en-US" sz="60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659890" y="1189355"/>
            <a:ext cx="7875270" cy="1005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60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学习方式：朗读课文</a:t>
            </a:r>
            <a:endParaRPr lang="zh-CN" altLang="en-US" sz="6000"/>
          </a:p>
        </p:txBody>
      </p:sp>
      <p:sp>
        <p:nvSpPr>
          <p:cNvPr id="4" name="文本框 3"/>
          <p:cNvSpPr txBox="1"/>
          <p:nvPr/>
        </p:nvSpPr>
        <p:spPr>
          <a:xfrm>
            <a:off x="789305" y="2700020"/>
            <a:ext cx="9617075" cy="2560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>
                <a:sym typeface="+mn-ea"/>
              </a:rPr>
              <a:t>自主解答：</a:t>
            </a:r>
            <a:endParaRPr lang="zh-CN" altLang="en-US" sz="5400">
              <a:sym typeface="+mn-ea"/>
            </a:endParaRPr>
          </a:p>
          <a:p>
            <a:r>
              <a:rPr lang="zh-CN" altLang="en-US" sz="5400">
                <a:sym typeface="+mn-ea"/>
              </a:rPr>
              <a:t>一、说说 “外祖母”和我的关系。</a:t>
            </a:r>
            <a:endParaRPr lang="zh-CN" altLang="en-US" sz="5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076190"/>
          </a:xfrm>
        </p:spPr>
        <p:txBody>
          <a:bodyPr>
            <a:normAutofit/>
          </a:bodyPr>
          <a:p>
            <a:r>
              <a:rPr lang="zh-CN" altLang="en-US">
                <a:sym typeface="+mn-ea"/>
              </a:rPr>
              <a:t>学法指导：</a:t>
            </a:r>
            <a:br>
              <a:rPr lang="zh-CN" altLang="en-US">
                <a:sym typeface="+mn-ea"/>
              </a:rPr>
            </a:br>
            <a:r>
              <a:rPr lang="zh-CN" altLang="en-US">
                <a:sym typeface="+mn-ea"/>
              </a:rPr>
              <a:t>①要了解一篇文章的主旨，重要的是要抓住文章的“文眼”，即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文章的关键句</a:t>
            </a:r>
            <a:r>
              <a:rPr lang="zh-CN" altLang="en-US">
                <a:sym typeface="+mn-ea"/>
              </a:rPr>
              <a:t>。在记叙文中，就要多观察文题和文章的最后一段。</a:t>
            </a:r>
            <a:br>
              <a:rPr lang="zh-CN" altLang="en-US">
                <a:sym typeface="+mn-ea"/>
              </a:rPr>
            </a:br>
            <a:r>
              <a:rPr lang="zh-CN" altLang="en-US">
                <a:sym typeface="+mn-ea"/>
              </a:rPr>
              <a:t>②在每读完一段时，要及时概括段落的中心意思，这样就能尽快的把握文章的中心意思。</a:t>
            </a:r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28190" y="-36195"/>
            <a:ext cx="7112635" cy="1174115"/>
          </a:xfrm>
        </p:spPr>
        <p:txBody>
          <a:bodyPr>
            <a:normAutofit/>
          </a:bodyPr>
          <a:p>
            <a:r>
              <a:rPr lang="zh-CN" altLang="en-US"/>
              <a:t>了解文章中的关键句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41300" y="1026795"/>
            <a:ext cx="11721465" cy="5029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文章中关键的词句：</a:t>
            </a:r>
            <a:r>
              <a:rPr lang="zh-CN" altLang="en-US" sz="3600" b="1"/>
              <a:t>标题、开头句、结尾句、独立成段的句子、中心句、警句、比喻句、连问句、过渡句、抒情句、议论句、反复出现的词句、重点关联词（如段落开头的词：不但……而且……   因为   何况   但是    然而   因此）</a:t>
            </a:r>
            <a:r>
              <a:rPr lang="zh-CN" altLang="en-US" sz="3600"/>
              <a:t>等等，应特别注意那些体现作者立场观点、反映文章深层次内容、内涵较为丰富、形象生动的词句。</a:t>
            </a:r>
            <a:endParaRPr lang="zh-CN" altLang="en-US" sz="3600"/>
          </a:p>
          <a:p>
            <a:r>
              <a:rPr lang="zh-CN" altLang="en-US" sz="3600">
                <a:solidFill>
                  <a:srgbClr val="FF0000"/>
                </a:solidFill>
              </a:rPr>
              <a:t>注意</a:t>
            </a:r>
            <a:r>
              <a:rPr lang="en-US" altLang="zh-CN" sz="3600"/>
              <a:t>:</a:t>
            </a:r>
            <a:r>
              <a:rPr lang="zh-CN" altLang="en-US" sz="3600"/>
              <a:t>文章的主旨往往就隐藏在这些句子里。有的散文采用托物言志、象征等手法，相当隐晦，我们也能从这些词句中找到蛛丝马迹。</a:t>
            </a:r>
            <a:endParaRPr lang="zh-CN" altLang="en-US" sz="36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一、说说 “外祖母”和我的关系。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63575" y="2078990"/>
            <a:ext cx="9936480" cy="3108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/>
              <a:t>答案：外祖母是我终身的朋友，最知心的人，最了解、最珍贵的人。……</a:t>
            </a:r>
            <a:endParaRPr lang="zh-CN" altLang="en-US" sz="6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73405" y="561975"/>
            <a:ext cx="10765155" cy="46634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60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自主学习：</a:t>
            </a:r>
            <a:endParaRPr lang="zh-CN" altLang="en-US" sz="6000" b="0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endParaRPr lang="zh-CN" altLang="en-US" sz="6000" b="0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r>
              <a:rPr lang="zh-CN" altLang="en-US" sz="60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再读课文，结合人物描写片段</a:t>
            </a:r>
            <a:endParaRPr lang="zh-CN" altLang="en-US" sz="6000" b="0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endParaRPr lang="zh-CN" altLang="en-US" sz="6000" b="0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r>
              <a:rPr lang="zh-CN" altLang="en-US" sz="60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二、说说你所认识的外祖母。</a:t>
            </a:r>
            <a:endParaRPr lang="zh-CN" altLang="en-US" sz="60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4715" y="379095"/>
            <a:ext cx="10515600" cy="5681345"/>
          </a:xfrm>
        </p:spPr>
        <p:txBody>
          <a:bodyPr>
            <a:normAutofit fontScale="90000"/>
          </a:bodyPr>
          <a:p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学法指导：</a:t>
            </a:r>
            <a:b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</a:br>
            <a:r>
              <a:rPr lang="zh-CN" altLang="en-US" sz="6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人物描写的方法有：语言描写；外貌描写（肖像描写）；动作描写；心理描写；神态描写</a:t>
            </a:r>
            <a:r>
              <a:rPr lang="en-US" altLang="zh-CN" sz="6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br>
              <a:rPr lang="en-US" altLang="zh-CN" sz="6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</a:br>
            <a:r>
              <a:rPr lang="zh-CN" altLang="en-US" sz="6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另一种分类：正面描写；侧面描写。所有的描写都是为了刻画人物的性格。</a:t>
            </a:r>
            <a:br>
              <a:rPr lang="zh-CN" altLang="en-US" sz="6000"/>
            </a:br>
            <a:endParaRPr lang="zh-CN" altLang="en-US" sz="60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9415" y="212090"/>
            <a:ext cx="10515600" cy="1325563"/>
          </a:xfrm>
        </p:spPr>
        <p:txBody>
          <a:bodyPr/>
          <a:p>
            <a:r>
              <a:rPr lang="zh-CN" altLang="en-US" b="1">
                <a:solidFill>
                  <a:srgbClr val="FF0000"/>
                </a:solidFill>
              </a:rPr>
              <a:t>外貌描写</a:t>
            </a:r>
            <a:r>
              <a:rPr lang="zh-CN" altLang="en-US"/>
              <a:t>：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643255" y="1367790"/>
            <a:ext cx="1597660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32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头发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643255" y="1946910"/>
            <a:ext cx="1597025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32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眼睛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643255" y="2956560"/>
            <a:ext cx="1499235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32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脸</a:t>
            </a:r>
            <a:endParaRPr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643255" y="3535680"/>
            <a:ext cx="1346200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32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嘴唇</a:t>
            </a:r>
            <a:endParaRPr lang="zh-CN" altLang="en-US" sz="3200"/>
          </a:p>
        </p:txBody>
      </p:sp>
      <p:sp>
        <p:nvSpPr>
          <p:cNvPr id="7" name="文本框 6"/>
          <p:cNvSpPr txBox="1"/>
          <p:nvPr/>
        </p:nvSpPr>
        <p:spPr>
          <a:xfrm>
            <a:off x="642620" y="4114800"/>
            <a:ext cx="1597660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32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鼻子</a:t>
            </a:r>
            <a:endParaRPr lang="zh-CN" altLang="en-US" sz="3200"/>
          </a:p>
        </p:txBody>
      </p:sp>
      <p:sp>
        <p:nvSpPr>
          <p:cNvPr id="8" name="文本框 7"/>
          <p:cNvSpPr txBox="1"/>
          <p:nvPr/>
        </p:nvSpPr>
        <p:spPr>
          <a:xfrm>
            <a:off x="643255" y="4693920"/>
            <a:ext cx="1499235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32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牙齿</a:t>
            </a:r>
            <a:endParaRPr lang="zh-CN" altLang="en-US" sz="3200"/>
          </a:p>
        </p:txBody>
      </p:sp>
      <p:sp>
        <p:nvSpPr>
          <p:cNvPr id="9" name="文本框 8"/>
          <p:cNvSpPr txBox="1"/>
          <p:nvPr/>
        </p:nvSpPr>
        <p:spPr>
          <a:xfrm>
            <a:off x="643255" y="5273040"/>
            <a:ext cx="1345565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32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身材</a:t>
            </a:r>
            <a:endParaRPr lang="zh-CN" altLang="en-US" sz="3200"/>
          </a:p>
        </p:txBody>
      </p:sp>
      <p:sp>
        <p:nvSpPr>
          <p:cNvPr id="10" name="文本框 9"/>
          <p:cNvSpPr txBox="1"/>
          <p:nvPr/>
        </p:nvSpPr>
        <p:spPr>
          <a:xfrm>
            <a:off x="1632585" y="1367790"/>
            <a:ext cx="7030720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609600" algn="l"/>
            <a:r>
              <a:rPr lang="zh-CN" altLang="en-US" sz="32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——多、密、长、黑、厚</a:t>
            </a:r>
            <a:endParaRPr lang="zh-CN" altLang="en-US" sz="3200"/>
          </a:p>
        </p:txBody>
      </p:sp>
      <p:sp>
        <p:nvSpPr>
          <p:cNvPr id="11" name="文本框 10"/>
          <p:cNvSpPr txBox="1"/>
          <p:nvPr/>
        </p:nvSpPr>
        <p:spPr>
          <a:xfrm>
            <a:off x="2240915" y="2007870"/>
            <a:ext cx="1925320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en-US" altLang="zh-CN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光芒</a:t>
            </a:r>
            <a:endParaRPr lang="zh-CN" altLang="en-US" sz="2800"/>
          </a:p>
        </p:txBody>
      </p:sp>
      <p:sp>
        <p:nvSpPr>
          <p:cNvPr id="12" name="文本框 11"/>
          <p:cNvSpPr txBox="1"/>
          <p:nvPr/>
        </p:nvSpPr>
        <p:spPr>
          <a:xfrm>
            <a:off x="3569970" y="1946910"/>
            <a:ext cx="4230370" cy="944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（气愤、愉快、永不熄灭的、快乐的、温暖的）</a:t>
            </a:r>
            <a:endParaRPr lang="zh-CN" altLang="en-US" sz="2800" b="0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380730" y="1946910"/>
            <a:ext cx="2010410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小、圆</a:t>
            </a:r>
            <a:endParaRPr lang="zh-CN" altLang="en-US" sz="2800"/>
          </a:p>
        </p:txBody>
      </p:sp>
      <p:sp>
        <p:nvSpPr>
          <p:cNvPr id="14" name="文本框 13"/>
          <p:cNvSpPr txBox="1"/>
          <p:nvPr/>
        </p:nvSpPr>
        <p:spPr>
          <a:xfrm>
            <a:off x="2240915" y="2956560"/>
            <a:ext cx="50800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0" algn="l"/>
            <a:r>
              <a:rPr lang="en-US" altLang="zh-CN" sz="32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32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皱纹（但年轻、明朗）</a:t>
            </a:r>
            <a:endParaRPr lang="zh-CN" altLang="en-US" sz="3200"/>
          </a:p>
        </p:txBody>
      </p:sp>
      <p:sp>
        <p:nvSpPr>
          <p:cNvPr id="15" name="文本框 14"/>
          <p:cNvSpPr txBox="1"/>
          <p:nvPr/>
        </p:nvSpPr>
        <p:spPr>
          <a:xfrm>
            <a:off x="2240915" y="3535680"/>
            <a:ext cx="50800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0" algn="l"/>
            <a:r>
              <a:rPr lang="en-US" altLang="zh-CN" sz="32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32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歪扭</a:t>
            </a:r>
            <a:endParaRPr lang="zh-CN" altLang="en-US" sz="3200"/>
          </a:p>
        </p:txBody>
      </p:sp>
      <p:sp>
        <p:nvSpPr>
          <p:cNvPr id="16" name="文本框 15"/>
          <p:cNvSpPr txBox="1"/>
          <p:nvPr/>
        </p:nvSpPr>
        <p:spPr>
          <a:xfrm>
            <a:off x="2142490" y="4114800"/>
            <a:ext cx="50800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0" algn="l"/>
            <a:r>
              <a:rPr lang="en-US" altLang="zh-CN" sz="32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32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松软、大、红</a:t>
            </a:r>
            <a:endParaRPr lang="zh-CN" altLang="en-US" sz="3200"/>
          </a:p>
        </p:txBody>
      </p:sp>
      <p:sp>
        <p:nvSpPr>
          <p:cNvPr id="17" name="文本框 16"/>
          <p:cNvSpPr txBox="1"/>
          <p:nvPr/>
        </p:nvSpPr>
        <p:spPr>
          <a:xfrm>
            <a:off x="2142490" y="4693920"/>
            <a:ext cx="50800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0" algn="l"/>
            <a:r>
              <a:rPr lang="en-US" altLang="zh-CN" sz="32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32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坚固、雪白</a:t>
            </a:r>
            <a:endParaRPr lang="zh-CN" altLang="en-US" sz="3200"/>
          </a:p>
        </p:txBody>
      </p:sp>
      <p:sp>
        <p:nvSpPr>
          <p:cNvPr id="18" name="文本框 17"/>
          <p:cNvSpPr txBox="1"/>
          <p:nvPr/>
        </p:nvSpPr>
        <p:spPr>
          <a:xfrm>
            <a:off x="2142490" y="5273040"/>
            <a:ext cx="50800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0" algn="l"/>
            <a:r>
              <a:rPr lang="en-US" altLang="zh-CN" sz="32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32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肥肥胖胖</a:t>
            </a:r>
            <a:endParaRPr lang="zh-CN" altLang="en-US" sz="3200"/>
          </a:p>
        </p:txBody>
      </p:sp>
      <p:sp>
        <p:nvSpPr>
          <p:cNvPr id="19" name="文本框 18"/>
          <p:cNvSpPr txBox="1"/>
          <p:nvPr/>
        </p:nvSpPr>
        <p:spPr>
          <a:xfrm>
            <a:off x="4728845" y="5997575"/>
            <a:ext cx="6479540" cy="701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304800" algn="l"/>
            <a:r>
              <a:rPr lang="zh-CN" altLang="en-US" sz="1200" b="0" u="none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 </a:t>
            </a:r>
            <a:r>
              <a:rPr lang="zh-CN" altLang="en-US" sz="4000" b="0" u="none">
                <a:latin typeface="宋体" panose="02010600030101010101" pitchFamily="2" charset="-122"/>
                <a:ea typeface="宋体" panose="02010600030101010101" pitchFamily="2" charset="-122"/>
                <a:cs typeface="仿宋_GB2312" panose="02010609030101010101" charset="-122"/>
              </a:rPr>
              <a:t>健康 慈爱  乐观  坚毅</a:t>
            </a:r>
            <a:endParaRPr lang="zh-CN" altLang="en-US" sz="4000" b="0" u="none">
              <a:latin typeface="宋体" panose="02010600030101010101" pitchFamily="2" charset="-122"/>
              <a:ea typeface="宋体" panose="02010600030101010101" pitchFamily="2" charset="-122"/>
              <a:cs typeface="仿宋_GB2312" panose="0201060903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154680" y="5997575"/>
            <a:ext cx="1859280" cy="7620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400">
                <a:latin typeface="+mn-ea"/>
                <a:cs typeface="仿宋_GB2312" panose="02010609030101010101" charset="-122"/>
                <a:sym typeface="+mn-ea"/>
              </a:rPr>
              <a:t>分析：</a:t>
            </a:r>
            <a:endParaRPr lang="zh-CN" altLang="en-US" sz="440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0" grpId="0"/>
      <p:bldP spid="1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1862</Words>
  <Application>WPS 演示</Application>
  <PresentationFormat>宽屏</PresentationFormat>
  <Paragraphs>137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仿宋_GB2312</vt:lpstr>
      <vt:lpstr>黑体</vt:lpstr>
      <vt:lpstr>Calibri Light</vt:lpstr>
      <vt:lpstr>Calibri</vt:lpstr>
      <vt:lpstr>微软雅黑</vt:lpstr>
      <vt:lpstr>Office 主题</vt:lpstr>
      <vt:lpstr>童年的朋友  高尔基</vt:lpstr>
      <vt:lpstr>PowerPoint 演示文稿</vt:lpstr>
      <vt:lpstr>PowerPoint 演示文稿</vt:lpstr>
      <vt:lpstr>学法指导： ①要了解一篇文章的主旨，重要的是要抓住文章的“文眼”，即文章的关键句。在记叙文中，就要多观察文题和文章的最后一段。 ②在每读完一段时，要及时概括段落的中心意思，这样就能尽快的把握文章的中心意思。</vt:lpstr>
      <vt:lpstr>了解文章中的关键句</vt:lpstr>
      <vt:lpstr>一、说说 “外祖母”和我的关系。</vt:lpstr>
      <vt:lpstr>PowerPoint 演示文稿</vt:lpstr>
      <vt:lpstr>学法指导： 人物描写的方法有：语言描写；外貌描写（肖像描写）；动作描写；心理描写；神态描写…… 另一种分类：正面描写；侧面描写。所有的描写都是为了刻画人物的性格。 </vt:lpstr>
      <vt:lpstr>外貌描写：</vt:lpstr>
      <vt:lpstr>语言描写：</vt:lpstr>
      <vt:lpstr>动作描写：</vt:lpstr>
      <vt:lpstr>神态描写：</vt:lpstr>
      <vt:lpstr>PowerPoint 演示文稿</vt:lpstr>
      <vt:lpstr>三、揣摩外祖母对“我”的影响。</vt:lpstr>
      <vt:lpstr>1.外貌描写中感受到对“我”的影响。</vt:lpstr>
      <vt:lpstr>2.从议论的语句汇总体会“我”对外祖母深厚的感情。</vt:lpstr>
      <vt:lpstr>PowerPoint 演示文稿</vt:lpstr>
      <vt:lpstr>小结：</vt:lpstr>
      <vt:lpstr>仿写训练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34</cp:revision>
  <dcterms:created xsi:type="dcterms:W3CDTF">2017-02-28T08:11:00Z</dcterms:created>
  <dcterms:modified xsi:type="dcterms:W3CDTF">2017-02-28T12:51:45Z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