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56" r:id="rId3"/>
    <p:sldId id="257" r:id="rId4"/>
    <p:sldId id="258" r:id="rId5"/>
    <p:sldId id="259" r:id="rId6"/>
    <p:sldId id="260" r:id="rId7"/>
    <p:sldId id="261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32" userDrawn="1">
          <p15:clr>
            <a:srgbClr val="A4A3A4"/>
          </p15:clr>
        </p15:guide>
        <p15:guide id="2" pos="631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5B9B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54" d="100"/>
          <a:sy n="54" d="100"/>
        </p:scale>
        <p:origin x="42" y="450"/>
      </p:cViewPr>
      <p:guideLst>
        <p:guide orient="horz" pos="2432"/>
        <p:guide pos="631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8DB44-516C-4C4B-AC32-00955BEF5834}" type="datetimeFigureOut">
              <a:rPr lang="zh-CN" altLang="en-US" smtClean="0"/>
              <a:t>2017/2/5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DA8FE-8864-4BFC-BA51-54C4554287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6833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8DB44-516C-4C4B-AC32-00955BEF5834}" type="datetimeFigureOut">
              <a:rPr lang="zh-CN" altLang="en-US" smtClean="0"/>
              <a:t>2017/2/5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DA8FE-8864-4BFC-BA51-54C4554287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82188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8DB44-516C-4C4B-AC32-00955BEF5834}" type="datetimeFigureOut">
              <a:rPr lang="zh-CN" altLang="en-US" smtClean="0"/>
              <a:t>2017/2/5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DA8FE-8864-4BFC-BA51-54C4554287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67062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8DB44-516C-4C4B-AC32-00955BEF5834}" type="datetimeFigureOut">
              <a:rPr lang="zh-CN" altLang="en-US" smtClean="0"/>
              <a:t>2017/2/5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DA8FE-8864-4BFC-BA51-54C4554287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92717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8DB44-516C-4C4B-AC32-00955BEF5834}" type="datetimeFigureOut">
              <a:rPr lang="zh-CN" altLang="en-US" smtClean="0"/>
              <a:t>2017/2/5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DA8FE-8864-4BFC-BA51-54C4554287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16819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8DB44-516C-4C4B-AC32-00955BEF5834}" type="datetimeFigureOut">
              <a:rPr lang="zh-CN" altLang="en-US" smtClean="0"/>
              <a:t>2017/2/5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DA8FE-8864-4BFC-BA51-54C4554287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9609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8DB44-516C-4C4B-AC32-00955BEF5834}" type="datetimeFigureOut">
              <a:rPr lang="zh-CN" altLang="en-US" smtClean="0"/>
              <a:t>2017/2/5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DA8FE-8864-4BFC-BA51-54C4554287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08662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8DB44-516C-4C4B-AC32-00955BEF5834}" type="datetimeFigureOut">
              <a:rPr lang="zh-CN" altLang="en-US" smtClean="0"/>
              <a:t>2017/2/5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DA8FE-8864-4BFC-BA51-54C4554287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39285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8DB44-516C-4C4B-AC32-00955BEF5834}" type="datetimeFigureOut">
              <a:rPr lang="zh-CN" altLang="en-US" smtClean="0"/>
              <a:t>2017/2/5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DA8FE-8864-4BFC-BA51-54C4554287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78696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8DB44-516C-4C4B-AC32-00955BEF5834}" type="datetimeFigureOut">
              <a:rPr lang="zh-CN" altLang="en-US" smtClean="0"/>
              <a:t>2017/2/5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DA8FE-8864-4BFC-BA51-54C4554287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9856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8DB44-516C-4C4B-AC32-00955BEF5834}" type="datetimeFigureOut">
              <a:rPr lang="zh-CN" altLang="en-US" smtClean="0"/>
              <a:t>2017/2/5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DA8FE-8864-4BFC-BA51-54C4554287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09595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28DB44-516C-4C4B-AC32-00955BEF5834}" type="datetimeFigureOut">
              <a:rPr lang="zh-CN" altLang="en-US" smtClean="0"/>
              <a:t>2017/2/5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DDA8FE-8864-4BFC-BA51-54C4554287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2690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4" y="9000"/>
            <a:ext cx="12181832" cy="6840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64" y="9000"/>
            <a:ext cx="12193929" cy="6840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281" y="9000"/>
            <a:ext cx="12200562" cy="6840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5" y="9000"/>
            <a:ext cx="12185030" cy="6840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" y="9000"/>
            <a:ext cx="12189103" cy="68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460722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3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0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000"/>
                            </p:stCondLst>
                            <p:childTnLst>
                              <p:par>
                                <p:cTn id="2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5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51825" y="12460"/>
            <a:ext cx="10888350" cy="244198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457200">
              <a:lnSpc>
                <a:spcPts val="6000"/>
              </a:lnSpc>
            </a:pPr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一列火车从西宁经过格尔木开往拉萨，西宁到格尔木的铁路长</a:t>
            </a:r>
            <a:r>
              <a:rPr lang="en-US" altLang="zh-CN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814km</a:t>
            </a:r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，格尔木到拉萨的铁路长</a:t>
            </a:r>
            <a:r>
              <a:rPr lang="en-US" altLang="zh-CN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1142km</a:t>
            </a:r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224760" y="3027967"/>
            <a:ext cx="7742481" cy="1063749"/>
            <a:chOff x="2282025" y="3177849"/>
            <a:chExt cx="7742481" cy="1063749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2628900" y="3797966"/>
              <a:ext cx="2930400" cy="0"/>
            </a:xfrm>
            <a:prstGeom prst="line">
              <a:avLst/>
            </a:prstGeom>
            <a:ln w="508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5553075" y="3797966"/>
              <a:ext cx="4111200" cy="0"/>
            </a:xfrm>
            <a:prstGeom prst="line">
              <a:avLst/>
            </a:prstGeom>
            <a:ln w="50800">
              <a:solidFill>
                <a:srgbClr val="5B9B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5556250" y="3538405"/>
              <a:ext cx="0" cy="23400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2618581" y="3535366"/>
              <a:ext cx="0" cy="28800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9675019" y="3536159"/>
              <a:ext cx="0" cy="28800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左大括号 17"/>
            <p:cNvSpPr/>
            <p:nvPr/>
          </p:nvSpPr>
          <p:spPr>
            <a:xfrm rot="5400000">
              <a:off x="3903099" y="1892649"/>
              <a:ext cx="360000" cy="2930400"/>
            </a:xfrm>
            <a:prstGeom prst="leftBrac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左大括号 18"/>
            <p:cNvSpPr/>
            <p:nvPr/>
          </p:nvSpPr>
          <p:spPr>
            <a:xfrm rot="5400000">
              <a:off x="7436838" y="1301774"/>
              <a:ext cx="360000" cy="4114800"/>
            </a:xfrm>
            <a:prstGeom prst="leftBrace">
              <a:avLst/>
            </a:prstGeom>
            <a:ln w="254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2282025" y="3841488"/>
              <a:ext cx="6976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西宁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5096787" y="3841488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格尔木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9326879" y="3841488"/>
              <a:ext cx="6976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拉萨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3452599" y="2413620"/>
            <a:ext cx="12105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814km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986954" y="2413620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1142km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331190" y="1594838"/>
            <a:ext cx="736611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西宁到拉萨的铁路长多少千米？</a:t>
            </a:r>
            <a:endParaRPr lang="zh-CN" altLang="en-US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355506" y="4199022"/>
            <a:ext cx="595547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814 + 1142 = 1956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（千米）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839427" y="5010150"/>
            <a:ext cx="75713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把两个数合并成一个数的运算，叫做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9244578" y="5010150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加法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圆角矩形标注 32"/>
          <p:cNvSpPr/>
          <p:nvPr/>
        </p:nvSpPr>
        <p:spPr>
          <a:xfrm>
            <a:off x="1761419" y="5914440"/>
            <a:ext cx="5345231" cy="623759"/>
          </a:xfrm>
          <a:custGeom>
            <a:avLst/>
            <a:gdLst>
              <a:gd name="connsiteX0" fmla="*/ 0 w 4083524"/>
              <a:gd name="connsiteY0" fmla="*/ 102110 h 612648"/>
              <a:gd name="connsiteX1" fmla="*/ 102110 w 4083524"/>
              <a:gd name="connsiteY1" fmla="*/ 0 h 612648"/>
              <a:gd name="connsiteX2" fmla="*/ 680587 w 4083524"/>
              <a:gd name="connsiteY2" fmla="*/ 0 h 612648"/>
              <a:gd name="connsiteX3" fmla="*/ 680587 w 4083524"/>
              <a:gd name="connsiteY3" fmla="*/ 0 h 612648"/>
              <a:gd name="connsiteX4" fmla="*/ 1701468 w 4083524"/>
              <a:gd name="connsiteY4" fmla="*/ 0 h 612648"/>
              <a:gd name="connsiteX5" fmla="*/ 3981414 w 4083524"/>
              <a:gd name="connsiteY5" fmla="*/ 0 h 612648"/>
              <a:gd name="connsiteX6" fmla="*/ 4083524 w 4083524"/>
              <a:gd name="connsiteY6" fmla="*/ 102110 h 612648"/>
              <a:gd name="connsiteX7" fmla="*/ 4083524 w 4083524"/>
              <a:gd name="connsiteY7" fmla="*/ 357378 h 612648"/>
              <a:gd name="connsiteX8" fmla="*/ 4083524 w 4083524"/>
              <a:gd name="connsiteY8" fmla="*/ 357378 h 612648"/>
              <a:gd name="connsiteX9" fmla="*/ 4083524 w 4083524"/>
              <a:gd name="connsiteY9" fmla="*/ 510540 h 612648"/>
              <a:gd name="connsiteX10" fmla="*/ 4083524 w 4083524"/>
              <a:gd name="connsiteY10" fmla="*/ 510538 h 612648"/>
              <a:gd name="connsiteX11" fmla="*/ 3981414 w 4083524"/>
              <a:gd name="connsiteY11" fmla="*/ 612648 h 612648"/>
              <a:gd name="connsiteX12" fmla="*/ 1701468 w 4083524"/>
              <a:gd name="connsiteY12" fmla="*/ 612648 h 612648"/>
              <a:gd name="connsiteX13" fmla="*/ 1191041 w 4083524"/>
              <a:gd name="connsiteY13" fmla="*/ 689229 h 612648"/>
              <a:gd name="connsiteX14" fmla="*/ 680587 w 4083524"/>
              <a:gd name="connsiteY14" fmla="*/ 612648 h 612648"/>
              <a:gd name="connsiteX15" fmla="*/ 102110 w 4083524"/>
              <a:gd name="connsiteY15" fmla="*/ 612648 h 612648"/>
              <a:gd name="connsiteX16" fmla="*/ 0 w 4083524"/>
              <a:gd name="connsiteY16" fmla="*/ 510538 h 612648"/>
              <a:gd name="connsiteX17" fmla="*/ 0 w 4083524"/>
              <a:gd name="connsiteY17" fmla="*/ 510540 h 612648"/>
              <a:gd name="connsiteX18" fmla="*/ 0 w 4083524"/>
              <a:gd name="connsiteY18" fmla="*/ 357378 h 612648"/>
              <a:gd name="connsiteX19" fmla="*/ 0 w 4083524"/>
              <a:gd name="connsiteY19" fmla="*/ 357378 h 612648"/>
              <a:gd name="connsiteX20" fmla="*/ 0 w 4083524"/>
              <a:gd name="connsiteY20" fmla="*/ 102110 h 612648"/>
              <a:gd name="connsiteX0" fmla="*/ 0 w 4083524"/>
              <a:gd name="connsiteY0" fmla="*/ 102110 h 612648"/>
              <a:gd name="connsiteX1" fmla="*/ 102110 w 4083524"/>
              <a:gd name="connsiteY1" fmla="*/ 0 h 612648"/>
              <a:gd name="connsiteX2" fmla="*/ 680587 w 4083524"/>
              <a:gd name="connsiteY2" fmla="*/ 0 h 612648"/>
              <a:gd name="connsiteX3" fmla="*/ 680587 w 4083524"/>
              <a:gd name="connsiteY3" fmla="*/ 0 h 612648"/>
              <a:gd name="connsiteX4" fmla="*/ 1701468 w 4083524"/>
              <a:gd name="connsiteY4" fmla="*/ 0 h 612648"/>
              <a:gd name="connsiteX5" fmla="*/ 3981414 w 4083524"/>
              <a:gd name="connsiteY5" fmla="*/ 0 h 612648"/>
              <a:gd name="connsiteX6" fmla="*/ 4083524 w 4083524"/>
              <a:gd name="connsiteY6" fmla="*/ 102110 h 612648"/>
              <a:gd name="connsiteX7" fmla="*/ 4083524 w 4083524"/>
              <a:gd name="connsiteY7" fmla="*/ 357378 h 612648"/>
              <a:gd name="connsiteX8" fmla="*/ 4083524 w 4083524"/>
              <a:gd name="connsiteY8" fmla="*/ 357378 h 612648"/>
              <a:gd name="connsiteX9" fmla="*/ 4083524 w 4083524"/>
              <a:gd name="connsiteY9" fmla="*/ 510540 h 612648"/>
              <a:gd name="connsiteX10" fmla="*/ 4083524 w 4083524"/>
              <a:gd name="connsiteY10" fmla="*/ 510538 h 612648"/>
              <a:gd name="connsiteX11" fmla="*/ 3981414 w 4083524"/>
              <a:gd name="connsiteY11" fmla="*/ 612648 h 612648"/>
              <a:gd name="connsiteX12" fmla="*/ 1701468 w 4083524"/>
              <a:gd name="connsiteY12" fmla="*/ 612648 h 612648"/>
              <a:gd name="connsiteX13" fmla="*/ 680587 w 4083524"/>
              <a:gd name="connsiteY13" fmla="*/ 612648 h 612648"/>
              <a:gd name="connsiteX14" fmla="*/ 102110 w 4083524"/>
              <a:gd name="connsiteY14" fmla="*/ 612648 h 612648"/>
              <a:gd name="connsiteX15" fmla="*/ 0 w 4083524"/>
              <a:gd name="connsiteY15" fmla="*/ 510538 h 612648"/>
              <a:gd name="connsiteX16" fmla="*/ 0 w 4083524"/>
              <a:gd name="connsiteY16" fmla="*/ 510540 h 612648"/>
              <a:gd name="connsiteX17" fmla="*/ 0 w 4083524"/>
              <a:gd name="connsiteY17" fmla="*/ 357378 h 612648"/>
              <a:gd name="connsiteX18" fmla="*/ 0 w 4083524"/>
              <a:gd name="connsiteY18" fmla="*/ 357378 h 612648"/>
              <a:gd name="connsiteX19" fmla="*/ 0 w 4083524"/>
              <a:gd name="connsiteY19" fmla="*/ 102110 h 612648"/>
              <a:gd name="connsiteX0" fmla="*/ 450376 w 4533900"/>
              <a:gd name="connsiteY0" fmla="*/ 113221 h 623759"/>
              <a:gd name="connsiteX1" fmla="*/ 552486 w 4533900"/>
              <a:gd name="connsiteY1" fmla="*/ 11111 h 623759"/>
              <a:gd name="connsiteX2" fmla="*/ 1130963 w 4533900"/>
              <a:gd name="connsiteY2" fmla="*/ 11111 h 623759"/>
              <a:gd name="connsiteX3" fmla="*/ 1130963 w 4533900"/>
              <a:gd name="connsiteY3" fmla="*/ 11111 h 623759"/>
              <a:gd name="connsiteX4" fmla="*/ 2151844 w 4533900"/>
              <a:gd name="connsiteY4" fmla="*/ 11111 h 623759"/>
              <a:gd name="connsiteX5" fmla="*/ 4431790 w 4533900"/>
              <a:gd name="connsiteY5" fmla="*/ 11111 h 623759"/>
              <a:gd name="connsiteX6" fmla="*/ 4533900 w 4533900"/>
              <a:gd name="connsiteY6" fmla="*/ 113221 h 623759"/>
              <a:gd name="connsiteX7" fmla="*/ 4533900 w 4533900"/>
              <a:gd name="connsiteY7" fmla="*/ 368489 h 623759"/>
              <a:gd name="connsiteX8" fmla="*/ 4533900 w 4533900"/>
              <a:gd name="connsiteY8" fmla="*/ 368489 h 623759"/>
              <a:gd name="connsiteX9" fmla="*/ 4533900 w 4533900"/>
              <a:gd name="connsiteY9" fmla="*/ 521651 h 623759"/>
              <a:gd name="connsiteX10" fmla="*/ 4533900 w 4533900"/>
              <a:gd name="connsiteY10" fmla="*/ 521649 h 623759"/>
              <a:gd name="connsiteX11" fmla="*/ 4431790 w 4533900"/>
              <a:gd name="connsiteY11" fmla="*/ 623759 h 623759"/>
              <a:gd name="connsiteX12" fmla="*/ 2151844 w 4533900"/>
              <a:gd name="connsiteY12" fmla="*/ 623759 h 623759"/>
              <a:gd name="connsiteX13" fmla="*/ 1130963 w 4533900"/>
              <a:gd name="connsiteY13" fmla="*/ 623759 h 623759"/>
              <a:gd name="connsiteX14" fmla="*/ 552486 w 4533900"/>
              <a:gd name="connsiteY14" fmla="*/ 623759 h 623759"/>
              <a:gd name="connsiteX15" fmla="*/ 450376 w 4533900"/>
              <a:gd name="connsiteY15" fmla="*/ 521649 h 623759"/>
              <a:gd name="connsiteX16" fmla="*/ 450376 w 4533900"/>
              <a:gd name="connsiteY16" fmla="*/ 521651 h 623759"/>
              <a:gd name="connsiteX17" fmla="*/ 450376 w 4533900"/>
              <a:gd name="connsiteY17" fmla="*/ 368489 h 623759"/>
              <a:gd name="connsiteX18" fmla="*/ 0 w 4533900"/>
              <a:gd name="connsiteY18" fmla="*/ 0 h 623759"/>
              <a:gd name="connsiteX19" fmla="*/ 450376 w 4533900"/>
              <a:gd name="connsiteY19" fmla="*/ 113221 h 623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533900" h="623759">
                <a:moveTo>
                  <a:pt x="450376" y="113221"/>
                </a:moveTo>
                <a:cubicBezTo>
                  <a:pt x="450376" y="56827"/>
                  <a:pt x="496092" y="11111"/>
                  <a:pt x="552486" y="11111"/>
                </a:cubicBezTo>
                <a:lnTo>
                  <a:pt x="1130963" y="11111"/>
                </a:lnTo>
                <a:lnTo>
                  <a:pt x="1130963" y="11111"/>
                </a:lnTo>
                <a:lnTo>
                  <a:pt x="2151844" y="11111"/>
                </a:lnTo>
                <a:lnTo>
                  <a:pt x="4431790" y="11111"/>
                </a:lnTo>
                <a:cubicBezTo>
                  <a:pt x="4488184" y="11111"/>
                  <a:pt x="4533900" y="56827"/>
                  <a:pt x="4533900" y="113221"/>
                </a:cubicBezTo>
                <a:lnTo>
                  <a:pt x="4533900" y="368489"/>
                </a:lnTo>
                <a:lnTo>
                  <a:pt x="4533900" y="368489"/>
                </a:lnTo>
                <a:lnTo>
                  <a:pt x="4533900" y="521651"/>
                </a:lnTo>
                <a:lnTo>
                  <a:pt x="4533900" y="521649"/>
                </a:lnTo>
                <a:cubicBezTo>
                  <a:pt x="4533900" y="578043"/>
                  <a:pt x="4488184" y="623759"/>
                  <a:pt x="4431790" y="623759"/>
                </a:cubicBezTo>
                <a:lnTo>
                  <a:pt x="2151844" y="623759"/>
                </a:lnTo>
                <a:lnTo>
                  <a:pt x="1130963" y="623759"/>
                </a:lnTo>
                <a:lnTo>
                  <a:pt x="552486" y="623759"/>
                </a:lnTo>
                <a:cubicBezTo>
                  <a:pt x="496092" y="623759"/>
                  <a:pt x="450376" y="578043"/>
                  <a:pt x="450376" y="521649"/>
                </a:cubicBezTo>
                <a:lnTo>
                  <a:pt x="450376" y="521651"/>
                </a:lnTo>
                <a:lnTo>
                  <a:pt x="450376" y="368489"/>
                </a:lnTo>
                <a:lnTo>
                  <a:pt x="0" y="0"/>
                </a:lnTo>
                <a:lnTo>
                  <a:pt x="450376" y="113221"/>
                </a:lnTo>
                <a:close/>
              </a:path>
            </a:pathLst>
          </a:custGeom>
          <a:solidFill>
            <a:srgbClr val="00B0F0">
              <a:alpha val="64000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3600" b="1" dirty="0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相加的两个数叫做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加数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圆角矩形标注 32"/>
          <p:cNvSpPr/>
          <p:nvPr/>
        </p:nvSpPr>
        <p:spPr>
          <a:xfrm flipH="1">
            <a:off x="7186862" y="5914440"/>
            <a:ext cx="3725594" cy="623759"/>
          </a:xfrm>
          <a:custGeom>
            <a:avLst/>
            <a:gdLst>
              <a:gd name="connsiteX0" fmla="*/ 0 w 4083524"/>
              <a:gd name="connsiteY0" fmla="*/ 102110 h 612648"/>
              <a:gd name="connsiteX1" fmla="*/ 102110 w 4083524"/>
              <a:gd name="connsiteY1" fmla="*/ 0 h 612648"/>
              <a:gd name="connsiteX2" fmla="*/ 680587 w 4083524"/>
              <a:gd name="connsiteY2" fmla="*/ 0 h 612648"/>
              <a:gd name="connsiteX3" fmla="*/ 680587 w 4083524"/>
              <a:gd name="connsiteY3" fmla="*/ 0 h 612648"/>
              <a:gd name="connsiteX4" fmla="*/ 1701468 w 4083524"/>
              <a:gd name="connsiteY4" fmla="*/ 0 h 612648"/>
              <a:gd name="connsiteX5" fmla="*/ 3981414 w 4083524"/>
              <a:gd name="connsiteY5" fmla="*/ 0 h 612648"/>
              <a:gd name="connsiteX6" fmla="*/ 4083524 w 4083524"/>
              <a:gd name="connsiteY6" fmla="*/ 102110 h 612648"/>
              <a:gd name="connsiteX7" fmla="*/ 4083524 w 4083524"/>
              <a:gd name="connsiteY7" fmla="*/ 357378 h 612648"/>
              <a:gd name="connsiteX8" fmla="*/ 4083524 w 4083524"/>
              <a:gd name="connsiteY8" fmla="*/ 357378 h 612648"/>
              <a:gd name="connsiteX9" fmla="*/ 4083524 w 4083524"/>
              <a:gd name="connsiteY9" fmla="*/ 510540 h 612648"/>
              <a:gd name="connsiteX10" fmla="*/ 4083524 w 4083524"/>
              <a:gd name="connsiteY10" fmla="*/ 510538 h 612648"/>
              <a:gd name="connsiteX11" fmla="*/ 3981414 w 4083524"/>
              <a:gd name="connsiteY11" fmla="*/ 612648 h 612648"/>
              <a:gd name="connsiteX12" fmla="*/ 1701468 w 4083524"/>
              <a:gd name="connsiteY12" fmla="*/ 612648 h 612648"/>
              <a:gd name="connsiteX13" fmla="*/ 1191041 w 4083524"/>
              <a:gd name="connsiteY13" fmla="*/ 689229 h 612648"/>
              <a:gd name="connsiteX14" fmla="*/ 680587 w 4083524"/>
              <a:gd name="connsiteY14" fmla="*/ 612648 h 612648"/>
              <a:gd name="connsiteX15" fmla="*/ 102110 w 4083524"/>
              <a:gd name="connsiteY15" fmla="*/ 612648 h 612648"/>
              <a:gd name="connsiteX16" fmla="*/ 0 w 4083524"/>
              <a:gd name="connsiteY16" fmla="*/ 510538 h 612648"/>
              <a:gd name="connsiteX17" fmla="*/ 0 w 4083524"/>
              <a:gd name="connsiteY17" fmla="*/ 510540 h 612648"/>
              <a:gd name="connsiteX18" fmla="*/ 0 w 4083524"/>
              <a:gd name="connsiteY18" fmla="*/ 357378 h 612648"/>
              <a:gd name="connsiteX19" fmla="*/ 0 w 4083524"/>
              <a:gd name="connsiteY19" fmla="*/ 357378 h 612648"/>
              <a:gd name="connsiteX20" fmla="*/ 0 w 4083524"/>
              <a:gd name="connsiteY20" fmla="*/ 102110 h 612648"/>
              <a:gd name="connsiteX0" fmla="*/ 0 w 4083524"/>
              <a:gd name="connsiteY0" fmla="*/ 102110 h 612648"/>
              <a:gd name="connsiteX1" fmla="*/ 102110 w 4083524"/>
              <a:gd name="connsiteY1" fmla="*/ 0 h 612648"/>
              <a:gd name="connsiteX2" fmla="*/ 680587 w 4083524"/>
              <a:gd name="connsiteY2" fmla="*/ 0 h 612648"/>
              <a:gd name="connsiteX3" fmla="*/ 680587 w 4083524"/>
              <a:gd name="connsiteY3" fmla="*/ 0 h 612648"/>
              <a:gd name="connsiteX4" fmla="*/ 1701468 w 4083524"/>
              <a:gd name="connsiteY4" fmla="*/ 0 h 612648"/>
              <a:gd name="connsiteX5" fmla="*/ 3981414 w 4083524"/>
              <a:gd name="connsiteY5" fmla="*/ 0 h 612648"/>
              <a:gd name="connsiteX6" fmla="*/ 4083524 w 4083524"/>
              <a:gd name="connsiteY6" fmla="*/ 102110 h 612648"/>
              <a:gd name="connsiteX7" fmla="*/ 4083524 w 4083524"/>
              <a:gd name="connsiteY7" fmla="*/ 357378 h 612648"/>
              <a:gd name="connsiteX8" fmla="*/ 4083524 w 4083524"/>
              <a:gd name="connsiteY8" fmla="*/ 357378 h 612648"/>
              <a:gd name="connsiteX9" fmla="*/ 4083524 w 4083524"/>
              <a:gd name="connsiteY9" fmla="*/ 510540 h 612648"/>
              <a:gd name="connsiteX10" fmla="*/ 4083524 w 4083524"/>
              <a:gd name="connsiteY10" fmla="*/ 510538 h 612648"/>
              <a:gd name="connsiteX11" fmla="*/ 3981414 w 4083524"/>
              <a:gd name="connsiteY11" fmla="*/ 612648 h 612648"/>
              <a:gd name="connsiteX12" fmla="*/ 1701468 w 4083524"/>
              <a:gd name="connsiteY12" fmla="*/ 612648 h 612648"/>
              <a:gd name="connsiteX13" fmla="*/ 680587 w 4083524"/>
              <a:gd name="connsiteY13" fmla="*/ 612648 h 612648"/>
              <a:gd name="connsiteX14" fmla="*/ 102110 w 4083524"/>
              <a:gd name="connsiteY14" fmla="*/ 612648 h 612648"/>
              <a:gd name="connsiteX15" fmla="*/ 0 w 4083524"/>
              <a:gd name="connsiteY15" fmla="*/ 510538 h 612648"/>
              <a:gd name="connsiteX16" fmla="*/ 0 w 4083524"/>
              <a:gd name="connsiteY16" fmla="*/ 510540 h 612648"/>
              <a:gd name="connsiteX17" fmla="*/ 0 w 4083524"/>
              <a:gd name="connsiteY17" fmla="*/ 357378 h 612648"/>
              <a:gd name="connsiteX18" fmla="*/ 0 w 4083524"/>
              <a:gd name="connsiteY18" fmla="*/ 357378 h 612648"/>
              <a:gd name="connsiteX19" fmla="*/ 0 w 4083524"/>
              <a:gd name="connsiteY19" fmla="*/ 102110 h 612648"/>
              <a:gd name="connsiteX0" fmla="*/ 450376 w 4533900"/>
              <a:gd name="connsiteY0" fmla="*/ 113221 h 623759"/>
              <a:gd name="connsiteX1" fmla="*/ 552486 w 4533900"/>
              <a:gd name="connsiteY1" fmla="*/ 11111 h 623759"/>
              <a:gd name="connsiteX2" fmla="*/ 1130963 w 4533900"/>
              <a:gd name="connsiteY2" fmla="*/ 11111 h 623759"/>
              <a:gd name="connsiteX3" fmla="*/ 1130963 w 4533900"/>
              <a:gd name="connsiteY3" fmla="*/ 11111 h 623759"/>
              <a:gd name="connsiteX4" fmla="*/ 2151844 w 4533900"/>
              <a:gd name="connsiteY4" fmla="*/ 11111 h 623759"/>
              <a:gd name="connsiteX5" fmla="*/ 4431790 w 4533900"/>
              <a:gd name="connsiteY5" fmla="*/ 11111 h 623759"/>
              <a:gd name="connsiteX6" fmla="*/ 4533900 w 4533900"/>
              <a:gd name="connsiteY6" fmla="*/ 113221 h 623759"/>
              <a:gd name="connsiteX7" fmla="*/ 4533900 w 4533900"/>
              <a:gd name="connsiteY7" fmla="*/ 368489 h 623759"/>
              <a:gd name="connsiteX8" fmla="*/ 4533900 w 4533900"/>
              <a:gd name="connsiteY8" fmla="*/ 368489 h 623759"/>
              <a:gd name="connsiteX9" fmla="*/ 4533900 w 4533900"/>
              <a:gd name="connsiteY9" fmla="*/ 521651 h 623759"/>
              <a:gd name="connsiteX10" fmla="*/ 4533900 w 4533900"/>
              <a:gd name="connsiteY10" fmla="*/ 521649 h 623759"/>
              <a:gd name="connsiteX11" fmla="*/ 4431790 w 4533900"/>
              <a:gd name="connsiteY11" fmla="*/ 623759 h 623759"/>
              <a:gd name="connsiteX12" fmla="*/ 2151844 w 4533900"/>
              <a:gd name="connsiteY12" fmla="*/ 623759 h 623759"/>
              <a:gd name="connsiteX13" fmla="*/ 1130963 w 4533900"/>
              <a:gd name="connsiteY13" fmla="*/ 623759 h 623759"/>
              <a:gd name="connsiteX14" fmla="*/ 552486 w 4533900"/>
              <a:gd name="connsiteY14" fmla="*/ 623759 h 623759"/>
              <a:gd name="connsiteX15" fmla="*/ 450376 w 4533900"/>
              <a:gd name="connsiteY15" fmla="*/ 521649 h 623759"/>
              <a:gd name="connsiteX16" fmla="*/ 450376 w 4533900"/>
              <a:gd name="connsiteY16" fmla="*/ 521651 h 623759"/>
              <a:gd name="connsiteX17" fmla="*/ 450376 w 4533900"/>
              <a:gd name="connsiteY17" fmla="*/ 368489 h 623759"/>
              <a:gd name="connsiteX18" fmla="*/ 0 w 4533900"/>
              <a:gd name="connsiteY18" fmla="*/ 0 h 623759"/>
              <a:gd name="connsiteX19" fmla="*/ 450376 w 4533900"/>
              <a:gd name="connsiteY19" fmla="*/ 113221 h 623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533900" h="623759">
                <a:moveTo>
                  <a:pt x="450376" y="113221"/>
                </a:moveTo>
                <a:cubicBezTo>
                  <a:pt x="450376" y="56827"/>
                  <a:pt x="496092" y="11111"/>
                  <a:pt x="552486" y="11111"/>
                </a:cubicBezTo>
                <a:lnTo>
                  <a:pt x="1130963" y="11111"/>
                </a:lnTo>
                <a:lnTo>
                  <a:pt x="1130963" y="11111"/>
                </a:lnTo>
                <a:lnTo>
                  <a:pt x="2151844" y="11111"/>
                </a:lnTo>
                <a:lnTo>
                  <a:pt x="4431790" y="11111"/>
                </a:lnTo>
                <a:cubicBezTo>
                  <a:pt x="4488184" y="11111"/>
                  <a:pt x="4533900" y="56827"/>
                  <a:pt x="4533900" y="113221"/>
                </a:cubicBezTo>
                <a:lnTo>
                  <a:pt x="4533900" y="368489"/>
                </a:lnTo>
                <a:lnTo>
                  <a:pt x="4533900" y="368489"/>
                </a:lnTo>
                <a:lnTo>
                  <a:pt x="4533900" y="521651"/>
                </a:lnTo>
                <a:lnTo>
                  <a:pt x="4533900" y="521649"/>
                </a:lnTo>
                <a:cubicBezTo>
                  <a:pt x="4533900" y="578043"/>
                  <a:pt x="4488184" y="623759"/>
                  <a:pt x="4431790" y="623759"/>
                </a:cubicBezTo>
                <a:lnTo>
                  <a:pt x="2151844" y="623759"/>
                </a:lnTo>
                <a:lnTo>
                  <a:pt x="1130963" y="623759"/>
                </a:lnTo>
                <a:lnTo>
                  <a:pt x="552486" y="623759"/>
                </a:lnTo>
                <a:cubicBezTo>
                  <a:pt x="496092" y="623759"/>
                  <a:pt x="450376" y="578043"/>
                  <a:pt x="450376" y="521649"/>
                </a:cubicBezTo>
                <a:lnTo>
                  <a:pt x="450376" y="521651"/>
                </a:lnTo>
                <a:lnTo>
                  <a:pt x="450376" y="368489"/>
                </a:lnTo>
                <a:lnTo>
                  <a:pt x="0" y="0"/>
                </a:lnTo>
                <a:lnTo>
                  <a:pt x="450376" y="113221"/>
                </a:lnTo>
                <a:close/>
              </a:path>
            </a:pathLst>
          </a:custGeom>
          <a:solidFill>
            <a:srgbClr val="00B0F0">
              <a:alpha val="64000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b="1" dirty="0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加得的数叫做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endParaRPr lang="zh-CN" altLang="en-US" sz="3600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201830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1" dur="8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hlink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" dur="8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hlink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3" dur="8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38" dur="7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70C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9" dur="7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70C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0" dur="7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9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58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hlink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9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hlink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0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24" grpId="0"/>
      <p:bldP spid="25" grpId="0"/>
      <p:bldP spid="28" grpId="0"/>
      <p:bldP spid="28" grpId="1"/>
      <p:bldP spid="29" grpId="0"/>
      <p:bldP spid="29" grpId="1"/>
      <p:bldP spid="30" grpId="0"/>
      <p:bldP spid="31" grpId="0"/>
      <p:bldP spid="33" grpId="0" animBg="1"/>
      <p:bldP spid="3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5011" y="365126"/>
            <a:ext cx="11421978" cy="1824622"/>
          </a:xfrm>
        </p:spPr>
        <p:txBody>
          <a:bodyPr wrap="square">
            <a:noAutofit/>
          </a:bodyPr>
          <a:lstStyle/>
          <a:p>
            <a:pPr>
              <a:lnSpc>
                <a:spcPts val="6000"/>
              </a:lnSpc>
            </a:pPr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西宁到拉萨的铁路全长</a:t>
            </a:r>
            <a:r>
              <a:rPr lang="en-US" altLang="zh-CN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1956km</a:t>
            </a:r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，其中西宁到格尔木长</a:t>
            </a:r>
            <a:r>
              <a:rPr lang="en-US" altLang="zh-CN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814km</a:t>
            </a:r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2210246" y="2413620"/>
            <a:ext cx="7742481" cy="2514519"/>
            <a:chOff x="2210246" y="2413620"/>
            <a:chExt cx="7742481" cy="2514519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2571635" y="3648084"/>
              <a:ext cx="2930400" cy="0"/>
            </a:xfrm>
            <a:prstGeom prst="line">
              <a:avLst/>
            </a:prstGeom>
            <a:ln w="508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5492622" y="3648084"/>
              <a:ext cx="4111200" cy="0"/>
            </a:xfrm>
            <a:prstGeom prst="line">
              <a:avLst/>
            </a:prstGeom>
            <a:ln w="50800">
              <a:solidFill>
                <a:srgbClr val="5B9B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5498985" y="3388523"/>
              <a:ext cx="0" cy="23400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2561316" y="3385484"/>
              <a:ext cx="0" cy="28800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9614566" y="3386277"/>
              <a:ext cx="0" cy="28800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左大括号 9"/>
            <p:cNvSpPr/>
            <p:nvPr/>
          </p:nvSpPr>
          <p:spPr>
            <a:xfrm rot="5400000">
              <a:off x="3845834" y="1742767"/>
              <a:ext cx="360000" cy="2930400"/>
            </a:xfrm>
            <a:prstGeom prst="leftBrac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左大括号 10"/>
            <p:cNvSpPr/>
            <p:nvPr/>
          </p:nvSpPr>
          <p:spPr>
            <a:xfrm rot="16200000" flipV="1">
              <a:off x="5909474" y="324831"/>
              <a:ext cx="360000" cy="7052400"/>
            </a:xfrm>
            <a:prstGeom prst="leftBrace">
              <a:avLst/>
            </a:prstGeom>
            <a:ln w="25400">
              <a:solidFill>
                <a:srgbClr val="7030A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2210246" y="3604522"/>
              <a:ext cx="6976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西宁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5025008" y="3604522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格尔木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9255100" y="3604522"/>
              <a:ext cx="6976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拉萨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452599" y="2413620"/>
              <a:ext cx="121058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814km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5431971" y="4343364"/>
              <a:ext cx="141577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1956km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503848" y="2310063"/>
            <a:ext cx="4111200" cy="1083603"/>
            <a:chOff x="5503848" y="2310063"/>
            <a:chExt cx="4111200" cy="1083603"/>
          </a:xfrm>
        </p:grpSpPr>
        <p:sp>
          <p:nvSpPr>
            <p:cNvPr id="17" name="左大括号 16"/>
            <p:cNvSpPr/>
            <p:nvPr/>
          </p:nvSpPr>
          <p:spPr>
            <a:xfrm rot="5400000">
              <a:off x="7379448" y="1158066"/>
              <a:ext cx="360000" cy="4111200"/>
            </a:xfrm>
            <a:prstGeom prst="leftBrace">
              <a:avLst/>
            </a:prstGeom>
            <a:ln w="254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7186863" y="2310063"/>
              <a:ext cx="101021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？</a:t>
              </a:r>
              <a:r>
                <a:rPr lang="en-US" altLang="zh-CN" sz="3200" b="1" dirty="0" smtClean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km</a:t>
              </a:r>
              <a:endParaRPr lang="zh-CN" altLang="en-US" sz="32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3767599" y="1289481"/>
            <a:ext cx="79031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格尔木到拉萨的铁路长多少千米？</a:t>
            </a:r>
            <a:endParaRPr lang="zh-CN" altLang="en-US" sz="4000" b="1" dirty="0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063760" y="4981076"/>
            <a:ext cx="685315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1956 – 814 = 1142</a:t>
            </a:r>
            <a:r>
              <a:rPr lang="zh-CN" altLang="en-US" sz="4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（千米）</a:t>
            </a:r>
            <a:endParaRPr lang="zh-CN" altLang="en-US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36795608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1" dur="8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hlink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" dur="8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hlink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3" dur="8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3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hlink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hlink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2" grpId="0"/>
      <p:bldP spid="23" grpId="0"/>
      <p:bldP spid="2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5011" y="365126"/>
            <a:ext cx="11421978" cy="1824622"/>
          </a:xfrm>
        </p:spPr>
        <p:txBody>
          <a:bodyPr wrap="square">
            <a:noAutofit/>
          </a:bodyPr>
          <a:lstStyle/>
          <a:p>
            <a:pPr>
              <a:lnSpc>
                <a:spcPts val="6000"/>
              </a:lnSpc>
            </a:pPr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西宁到拉萨的铁路全长</a:t>
            </a:r>
            <a:r>
              <a:rPr lang="en-US" altLang="zh-CN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1956km</a:t>
            </a:r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，其中格尔木到拉萨长</a:t>
            </a:r>
            <a:r>
              <a:rPr lang="en-US" altLang="zh-CN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1142km</a:t>
            </a:r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560634" y="2413620"/>
            <a:ext cx="2930400" cy="974347"/>
            <a:chOff x="2560634" y="2413620"/>
            <a:chExt cx="2930400" cy="974347"/>
          </a:xfrm>
        </p:grpSpPr>
        <p:sp>
          <p:nvSpPr>
            <p:cNvPr id="10" name="左大括号 9"/>
            <p:cNvSpPr/>
            <p:nvPr/>
          </p:nvSpPr>
          <p:spPr>
            <a:xfrm rot="5400000">
              <a:off x="3845834" y="1742767"/>
              <a:ext cx="360000" cy="2930400"/>
            </a:xfrm>
            <a:prstGeom prst="leftBrac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452599" y="2413620"/>
              <a:ext cx="101021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？</a:t>
              </a:r>
              <a:r>
                <a:rPr lang="en-US" altLang="zh-CN" sz="32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km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224760" y="2310063"/>
            <a:ext cx="7742481" cy="2298768"/>
            <a:chOff x="2224760" y="2310063"/>
            <a:chExt cx="7742481" cy="2298768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2571635" y="3648084"/>
              <a:ext cx="2930400" cy="0"/>
            </a:xfrm>
            <a:prstGeom prst="line">
              <a:avLst/>
            </a:prstGeom>
            <a:ln w="508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5492622" y="3648084"/>
              <a:ext cx="4111200" cy="0"/>
            </a:xfrm>
            <a:prstGeom prst="line">
              <a:avLst/>
            </a:prstGeom>
            <a:ln w="50800">
              <a:solidFill>
                <a:srgbClr val="5B9B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5498985" y="3388523"/>
              <a:ext cx="0" cy="23400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2561316" y="3385484"/>
              <a:ext cx="0" cy="28800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9614566" y="3386277"/>
              <a:ext cx="0" cy="28800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左大括号 10"/>
            <p:cNvSpPr/>
            <p:nvPr/>
          </p:nvSpPr>
          <p:spPr>
            <a:xfrm rot="16200000" flipV="1">
              <a:off x="5909474" y="324831"/>
              <a:ext cx="360000" cy="7052400"/>
            </a:xfrm>
            <a:prstGeom prst="leftBrace">
              <a:avLst/>
            </a:prstGeom>
            <a:ln w="25400">
              <a:solidFill>
                <a:srgbClr val="7030A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2224760" y="3619036"/>
              <a:ext cx="6976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西宁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5039522" y="3619036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格尔木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9269614" y="3619036"/>
              <a:ext cx="6976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拉萨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5417461" y="4024056"/>
              <a:ext cx="141577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1956km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" name="左大括号 16"/>
            <p:cNvSpPr/>
            <p:nvPr/>
          </p:nvSpPr>
          <p:spPr>
            <a:xfrm rot="5400000">
              <a:off x="7379448" y="1158066"/>
              <a:ext cx="360000" cy="4111200"/>
            </a:xfrm>
            <a:prstGeom prst="leftBrace">
              <a:avLst/>
            </a:prstGeom>
            <a:ln w="254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7186863" y="2310063"/>
              <a:ext cx="142539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1956km</a:t>
              </a:r>
              <a:endParaRPr lang="zh-CN" altLang="en-US" sz="32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3954376" y="1347537"/>
            <a:ext cx="79031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西宁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到格尔木的铁路长多少千米？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063760" y="4981076"/>
            <a:ext cx="685315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1956 – 1142 = 814</a:t>
            </a:r>
            <a:r>
              <a:rPr lang="zh-CN" altLang="en-US" sz="4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（千米）</a:t>
            </a:r>
            <a:endParaRPr lang="zh-CN" altLang="en-US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73098593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1" dur="8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hlink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" dur="8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hlink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3" dur="8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40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1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2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2" grpId="0"/>
      <p:bldP spid="23" grpId="0"/>
      <p:bldP spid="2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749969" y="156410"/>
            <a:ext cx="10692063" cy="2225843"/>
            <a:chOff x="749969" y="324851"/>
            <a:chExt cx="10692063" cy="2225843"/>
          </a:xfrm>
        </p:grpSpPr>
        <p:sp>
          <p:nvSpPr>
            <p:cNvPr id="4" name="文本框 3"/>
            <p:cNvSpPr txBox="1"/>
            <p:nvPr/>
          </p:nvSpPr>
          <p:spPr>
            <a:xfrm>
              <a:off x="749969" y="324851"/>
              <a:ext cx="5133474" cy="222584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 西宁到拉萨的铁路全长</a:t>
              </a:r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1956km</a:t>
              </a:r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，其中西宁到格尔木长</a:t>
              </a:r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814km</a:t>
              </a:r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 格尔木到拉萨的铁路长多少千米？</a:t>
              </a:r>
            </a:p>
            <a:p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6225092" y="324851"/>
              <a:ext cx="5216940" cy="222205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 西宁到拉萨的铁路全长</a:t>
              </a:r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1956km</a:t>
              </a:r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，其中格尔木到拉萨长</a:t>
              </a:r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1142km</a:t>
              </a:r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。西宁到格尔木的铁路长多少千米？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67524" y="2129598"/>
            <a:ext cx="11312885" cy="769441"/>
            <a:chOff x="467524" y="2346165"/>
            <a:chExt cx="11312885" cy="769441"/>
          </a:xfrm>
        </p:grpSpPr>
        <p:sp>
          <p:nvSpPr>
            <p:cNvPr id="7" name="文本框 6"/>
            <p:cNvSpPr txBox="1"/>
            <p:nvPr/>
          </p:nvSpPr>
          <p:spPr>
            <a:xfrm>
              <a:off x="467524" y="2346165"/>
              <a:ext cx="5290231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1956 – 814 = 1142</a:t>
              </a:r>
              <a:endPara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6490178" y="2346165"/>
              <a:ext cx="5290231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1956 – 1142 = 814</a:t>
              </a:r>
              <a:endPara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2075448" y="2959777"/>
            <a:ext cx="8041104" cy="134753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已知两个数的和与其中的一个加数，求另一个数的运算，叫做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减法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圆角矩形标注 32"/>
          <p:cNvSpPr/>
          <p:nvPr/>
        </p:nvSpPr>
        <p:spPr>
          <a:xfrm>
            <a:off x="2028119" y="4619040"/>
            <a:ext cx="4601281" cy="1762710"/>
          </a:xfrm>
          <a:custGeom>
            <a:avLst/>
            <a:gdLst>
              <a:gd name="connsiteX0" fmla="*/ 0 w 4083524"/>
              <a:gd name="connsiteY0" fmla="*/ 102110 h 612648"/>
              <a:gd name="connsiteX1" fmla="*/ 102110 w 4083524"/>
              <a:gd name="connsiteY1" fmla="*/ 0 h 612648"/>
              <a:gd name="connsiteX2" fmla="*/ 680587 w 4083524"/>
              <a:gd name="connsiteY2" fmla="*/ 0 h 612648"/>
              <a:gd name="connsiteX3" fmla="*/ 680587 w 4083524"/>
              <a:gd name="connsiteY3" fmla="*/ 0 h 612648"/>
              <a:gd name="connsiteX4" fmla="*/ 1701468 w 4083524"/>
              <a:gd name="connsiteY4" fmla="*/ 0 h 612648"/>
              <a:gd name="connsiteX5" fmla="*/ 3981414 w 4083524"/>
              <a:gd name="connsiteY5" fmla="*/ 0 h 612648"/>
              <a:gd name="connsiteX6" fmla="*/ 4083524 w 4083524"/>
              <a:gd name="connsiteY6" fmla="*/ 102110 h 612648"/>
              <a:gd name="connsiteX7" fmla="*/ 4083524 w 4083524"/>
              <a:gd name="connsiteY7" fmla="*/ 357378 h 612648"/>
              <a:gd name="connsiteX8" fmla="*/ 4083524 w 4083524"/>
              <a:gd name="connsiteY8" fmla="*/ 357378 h 612648"/>
              <a:gd name="connsiteX9" fmla="*/ 4083524 w 4083524"/>
              <a:gd name="connsiteY9" fmla="*/ 510540 h 612648"/>
              <a:gd name="connsiteX10" fmla="*/ 4083524 w 4083524"/>
              <a:gd name="connsiteY10" fmla="*/ 510538 h 612648"/>
              <a:gd name="connsiteX11" fmla="*/ 3981414 w 4083524"/>
              <a:gd name="connsiteY11" fmla="*/ 612648 h 612648"/>
              <a:gd name="connsiteX12" fmla="*/ 1701468 w 4083524"/>
              <a:gd name="connsiteY12" fmla="*/ 612648 h 612648"/>
              <a:gd name="connsiteX13" fmla="*/ 1191041 w 4083524"/>
              <a:gd name="connsiteY13" fmla="*/ 689229 h 612648"/>
              <a:gd name="connsiteX14" fmla="*/ 680587 w 4083524"/>
              <a:gd name="connsiteY14" fmla="*/ 612648 h 612648"/>
              <a:gd name="connsiteX15" fmla="*/ 102110 w 4083524"/>
              <a:gd name="connsiteY15" fmla="*/ 612648 h 612648"/>
              <a:gd name="connsiteX16" fmla="*/ 0 w 4083524"/>
              <a:gd name="connsiteY16" fmla="*/ 510538 h 612648"/>
              <a:gd name="connsiteX17" fmla="*/ 0 w 4083524"/>
              <a:gd name="connsiteY17" fmla="*/ 510540 h 612648"/>
              <a:gd name="connsiteX18" fmla="*/ 0 w 4083524"/>
              <a:gd name="connsiteY18" fmla="*/ 357378 h 612648"/>
              <a:gd name="connsiteX19" fmla="*/ 0 w 4083524"/>
              <a:gd name="connsiteY19" fmla="*/ 357378 h 612648"/>
              <a:gd name="connsiteX20" fmla="*/ 0 w 4083524"/>
              <a:gd name="connsiteY20" fmla="*/ 102110 h 612648"/>
              <a:gd name="connsiteX0" fmla="*/ 0 w 4083524"/>
              <a:gd name="connsiteY0" fmla="*/ 102110 h 612648"/>
              <a:gd name="connsiteX1" fmla="*/ 102110 w 4083524"/>
              <a:gd name="connsiteY1" fmla="*/ 0 h 612648"/>
              <a:gd name="connsiteX2" fmla="*/ 680587 w 4083524"/>
              <a:gd name="connsiteY2" fmla="*/ 0 h 612648"/>
              <a:gd name="connsiteX3" fmla="*/ 680587 w 4083524"/>
              <a:gd name="connsiteY3" fmla="*/ 0 h 612648"/>
              <a:gd name="connsiteX4" fmla="*/ 1701468 w 4083524"/>
              <a:gd name="connsiteY4" fmla="*/ 0 h 612648"/>
              <a:gd name="connsiteX5" fmla="*/ 3981414 w 4083524"/>
              <a:gd name="connsiteY5" fmla="*/ 0 h 612648"/>
              <a:gd name="connsiteX6" fmla="*/ 4083524 w 4083524"/>
              <a:gd name="connsiteY6" fmla="*/ 102110 h 612648"/>
              <a:gd name="connsiteX7" fmla="*/ 4083524 w 4083524"/>
              <a:gd name="connsiteY7" fmla="*/ 357378 h 612648"/>
              <a:gd name="connsiteX8" fmla="*/ 4083524 w 4083524"/>
              <a:gd name="connsiteY8" fmla="*/ 357378 h 612648"/>
              <a:gd name="connsiteX9" fmla="*/ 4083524 w 4083524"/>
              <a:gd name="connsiteY9" fmla="*/ 510540 h 612648"/>
              <a:gd name="connsiteX10" fmla="*/ 4083524 w 4083524"/>
              <a:gd name="connsiteY10" fmla="*/ 510538 h 612648"/>
              <a:gd name="connsiteX11" fmla="*/ 3981414 w 4083524"/>
              <a:gd name="connsiteY11" fmla="*/ 612648 h 612648"/>
              <a:gd name="connsiteX12" fmla="*/ 1701468 w 4083524"/>
              <a:gd name="connsiteY12" fmla="*/ 612648 h 612648"/>
              <a:gd name="connsiteX13" fmla="*/ 680587 w 4083524"/>
              <a:gd name="connsiteY13" fmla="*/ 612648 h 612648"/>
              <a:gd name="connsiteX14" fmla="*/ 102110 w 4083524"/>
              <a:gd name="connsiteY14" fmla="*/ 612648 h 612648"/>
              <a:gd name="connsiteX15" fmla="*/ 0 w 4083524"/>
              <a:gd name="connsiteY15" fmla="*/ 510538 h 612648"/>
              <a:gd name="connsiteX16" fmla="*/ 0 w 4083524"/>
              <a:gd name="connsiteY16" fmla="*/ 510540 h 612648"/>
              <a:gd name="connsiteX17" fmla="*/ 0 w 4083524"/>
              <a:gd name="connsiteY17" fmla="*/ 357378 h 612648"/>
              <a:gd name="connsiteX18" fmla="*/ 0 w 4083524"/>
              <a:gd name="connsiteY18" fmla="*/ 357378 h 612648"/>
              <a:gd name="connsiteX19" fmla="*/ 0 w 4083524"/>
              <a:gd name="connsiteY19" fmla="*/ 102110 h 612648"/>
              <a:gd name="connsiteX0" fmla="*/ 450376 w 4533900"/>
              <a:gd name="connsiteY0" fmla="*/ 113221 h 623759"/>
              <a:gd name="connsiteX1" fmla="*/ 552486 w 4533900"/>
              <a:gd name="connsiteY1" fmla="*/ 11111 h 623759"/>
              <a:gd name="connsiteX2" fmla="*/ 1130963 w 4533900"/>
              <a:gd name="connsiteY2" fmla="*/ 11111 h 623759"/>
              <a:gd name="connsiteX3" fmla="*/ 1130963 w 4533900"/>
              <a:gd name="connsiteY3" fmla="*/ 11111 h 623759"/>
              <a:gd name="connsiteX4" fmla="*/ 2151844 w 4533900"/>
              <a:gd name="connsiteY4" fmla="*/ 11111 h 623759"/>
              <a:gd name="connsiteX5" fmla="*/ 4431790 w 4533900"/>
              <a:gd name="connsiteY5" fmla="*/ 11111 h 623759"/>
              <a:gd name="connsiteX6" fmla="*/ 4533900 w 4533900"/>
              <a:gd name="connsiteY6" fmla="*/ 113221 h 623759"/>
              <a:gd name="connsiteX7" fmla="*/ 4533900 w 4533900"/>
              <a:gd name="connsiteY7" fmla="*/ 368489 h 623759"/>
              <a:gd name="connsiteX8" fmla="*/ 4533900 w 4533900"/>
              <a:gd name="connsiteY8" fmla="*/ 368489 h 623759"/>
              <a:gd name="connsiteX9" fmla="*/ 4533900 w 4533900"/>
              <a:gd name="connsiteY9" fmla="*/ 521651 h 623759"/>
              <a:gd name="connsiteX10" fmla="*/ 4533900 w 4533900"/>
              <a:gd name="connsiteY10" fmla="*/ 521649 h 623759"/>
              <a:gd name="connsiteX11" fmla="*/ 4431790 w 4533900"/>
              <a:gd name="connsiteY11" fmla="*/ 623759 h 623759"/>
              <a:gd name="connsiteX12" fmla="*/ 2151844 w 4533900"/>
              <a:gd name="connsiteY12" fmla="*/ 623759 h 623759"/>
              <a:gd name="connsiteX13" fmla="*/ 1130963 w 4533900"/>
              <a:gd name="connsiteY13" fmla="*/ 623759 h 623759"/>
              <a:gd name="connsiteX14" fmla="*/ 552486 w 4533900"/>
              <a:gd name="connsiteY14" fmla="*/ 623759 h 623759"/>
              <a:gd name="connsiteX15" fmla="*/ 450376 w 4533900"/>
              <a:gd name="connsiteY15" fmla="*/ 521649 h 623759"/>
              <a:gd name="connsiteX16" fmla="*/ 450376 w 4533900"/>
              <a:gd name="connsiteY16" fmla="*/ 521651 h 623759"/>
              <a:gd name="connsiteX17" fmla="*/ 450376 w 4533900"/>
              <a:gd name="connsiteY17" fmla="*/ 368489 h 623759"/>
              <a:gd name="connsiteX18" fmla="*/ 0 w 4533900"/>
              <a:gd name="connsiteY18" fmla="*/ 0 h 623759"/>
              <a:gd name="connsiteX19" fmla="*/ 450376 w 4533900"/>
              <a:gd name="connsiteY19" fmla="*/ 113221 h 623759"/>
              <a:gd name="connsiteX0" fmla="*/ 628119 w 4711643"/>
              <a:gd name="connsiteY0" fmla="*/ 113221 h 623759"/>
              <a:gd name="connsiteX1" fmla="*/ 730229 w 4711643"/>
              <a:gd name="connsiteY1" fmla="*/ 11111 h 623759"/>
              <a:gd name="connsiteX2" fmla="*/ 1308706 w 4711643"/>
              <a:gd name="connsiteY2" fmla="*/ 11111 h 623759"/>
              <a:gd name="connsiteX3" fmla="*/ 1308706 w 4711643"/>
              <a:gd name="connsiteY3" fmla="*/ 11111 h 623759"/>
              <a:gd name="connsiteX4" fmla="*/ 2329587 w 4711643"/>
              <a:gd name="connsiteY4" fmla="*/ 11111 h 623759"/>
              <a:gd name="connsiteX5" fmla="*/ 4609533 w 4711643"/>
              <a:gd name="connsiteY5" fmla="*/ 11111 h 623759"/>
              <a:gd name="connsiteX6" fmla="*/ 4711643 w 4711643"/>
              <a:gd name="connsiteY6" fmla="*/ 113221 h 623759"/>
              <a:gd name="connsiteX7" fmla="*/ 4711643 w 4711643"/>
              <a:gd name="connsiteY7" fmla="*/ 368489 h 623759"/>
              <a:gd name="connsiteX8" fmla="*/ 4711643 w 4711643"/>
              <a:gd name="connsiteY8" fmla="*/ 368489 h 623759"/>
              <a:gd name="connsiteX9" fmla="*/ 4711643 w 4711643"/>
              <a:gd name="connsiteY9" fmla="*/ 521651 h 623759"/>
              <a:gd name="connsiteX10" fmla="*/ 4711643 w 4711643"/>
              <a:gd name="connsiteY10" fmla="*/ 521649 h 623759"/>
              <a:gd name="connsiteX11" fmla="*/ 4609533 w 4711643"/>
              <a:gd name="connsiteY11" fmla="*/ 623759 h 623759"/>
              <a:gd name="connsiteX12" fmla="*/ 2329587 w 4711643"/>
              <a:gd name="connsiteY12" fmla="*/ 623759 h 623759"/>
              <a:gd name="connsiteX13" fmla="*/ 1308706 w 4711643"/>
              <a:gd name="connsiteY13" fmla="*/ 623759 h 623759"/>
              <a:gd name="connsiteX14" fmla="*/ 730229 w 4711643"/>
              <a:gd name="connsiteY14" fmla="*/ 623759 h 623759"/>
              <a:gd name="connsiteX15" fmla="*/ 628119 w 4711643"/>
              <a:gd name="connsiteY15" fmla="*/ 521649 h 623759"/>
              <a:gd name="connsiteX16" fmla="*/ 628119 w 4711643"/>
              <a:gd name="connsiteY16" fmla="*/ 521651 h 623759"/>
              <a:gd name="connsiteX17" fmla="*/ 628119 w 4711643"/>
              <a:gd name="connsiteY17" fmla="*/ 368489 h 623759"/>
              <a:gd name="connsiteX18" fmla="*/ 0 w 4711643"/>
              <a:gd name="connsiteY18" fmla="*/ 0 h 623759"/>
              <a:gd name="connsiteX19" fmla="*/ 628119 w 4711643"/>
              <a:gd name="connsiteY19" fmla="*/ 113221 h 623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711643" h="623759">
                <a:moveTo>
                  <a:pt x="628119" y="113221"/>
                </a:moveTo>
                <a:cubicBezTo>
                  <a:pt x="628119" y="56827"/>
                  <a:pt x="673835" y="11111"/>
                  <a:pt x="730229" y="11111"/>
                </a:cubicBezTo>
                <a:lnTo>
                  <a:pt x="1308706" y="11111"/>
                </a:lnTo>
                <a:lnTo>
                  <a:pt x="1308706" y="11111"/>
                </a:lnTo>
                <a:lnTo>
                  <a:pt x="2329587" y="11111"/>
                </a:lnTo>
                <a:lnTo>
                  <a:pt x="4609533" y="11111"/>
                </a:lnTo>
                <a:cubicBezTo>
                  <a:pt x="4665927" y="11111"/>
                  <a:pt x="4711643" y="56827"/>
                  <a:pt x="4711643" y="113221"/>
                </a:cubicBezTo>
                <a:lnTo>
                  <a:pt x="4711643" y="368489"/>
                </a:lnTo>
                <a:lnTo>
                  <a:pt x="4711643" y="368489"/>
                </a:lnTo>
                <a:lnTo>
                  <a:pt x="4711643" y="521651"/>
                </a:lnTo>
                <a:lnTo>
                  <a:pt x="4711643" y="521649"/>
                </a:lnTo>
                <a:cubicBezTo>
                  <a:pt x="4711643" y="578043"/>
                  <a:pt x="4665927" y="623759"/>
                  <a:pt x="4609533" y="623759"/>
                </a:cubicBezTo>
                <a:lnTo>
                  <a:pt x="2329587" y="623759"/>
                </a:lnTo>
                <a:lnTo>
                  <a:pt x="1308706" y="623759"/>
                </a:lnTo>
                <a:lnTo>
                  <a:pt x="730229" y="623759"/>
                </a:lnTo>
                <a:cubicBezTo>
                  <a:pt x="673835" y="623759"/>
                  <a:pt x="628119" y="578043"/>
                  <a:pt x="628119" y="521649"/>
                </a:cubicBezTo>
                <a:lnTo>
                  <a:pt x="628119" y="521651"/>
                </a:lnTo>
                <a:lnTo>
                  <a:pt x="628119" y="368489"/>
                </a:lnTo>
                <a:lnTo>
                  <a:pt x="0" y="0"/>
                </a:lnTo>
                <a:lnTo>
                  <a:pt x="628119" y="113221"/>
                </a:lnTo>
                <a:close/>
              </a:path>
            </a:pathLst>
          </a:custGeom>
          <a:solidFill>
            <a:srgbClr val="00B0F0">
              <a:alpha val="64000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r"/>
            <a:r>
              <a:rPr lang="zh-CN" altLang="en-US" sz="3600" b="1" dirty="0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在减法中，已知的</a:t>
            </a:r>
            <a:endParaRPr lang="en-US" altLang="zh-CN" sz="3600" b="1" dirty="0" smtClean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/>
            <a:r>
              <a:rPr lang="zh-CN" altLang="en-US" sz="3600" b="1" dirty="0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和叫做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被减数</a:t>
            </a:r>
            <a:r>
              <a:rPr lang="en-US" altLang="zh-CN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圆角矩形标注 32"/>
          <p:cNvSpPr/>
          <p:nvPr/>
        </p:nvSpPr>
        <p:spPr>
          <a:xfrm flipH="1">
            <a:off x="6705600" y="4650438"/>
            <a:ext cx="3540106" cy="1731311"/>
          </a:xfrm>
          <a:custGeom>
            <a:avLst/>
            <a:gdLst>
              <a:gd name="connsiteX0" fmla="*/ 0 w 4083524"/>
              <a:gd name="connsiteY0" fmla="*/ 102110 h 612648"/>
              <a:gd name="connsiteX1" fmla="*/ 102110 w 4083524"/>
              <a:gd name="connsiteY1" fmla="*/ 0 h 612648"/>
              <a:gd name="connsiteX2" fmla="*/ 680587 w 4083524"/>
              <a:gd name="connsiteY2" fmla="*/ 0 h 612648"/>
              <a:gd name="connsiteX3" fmla="*/ 680587 w 4083524"/>
              <a:gd name="connsiteY3" fmla="*/ 0 h 612648"/>
              <a:gd name="connsiteX4" fmla="*/ 1701468 w 4083524"/>
              <a:gd name="connsiteY4" fmla="*/ 0 h 612648"/>
              <a:gd name="connsiteX5" fmla="*/ 3981414 w 4083524"/>
              <a:gd name="connsiteY5" fmla="*/ 0 h 612648"/>
              <a:gd name="connsiteX6" fmla="*/ 4083524 w 4083524"/>
              <a:gd name="connsiteY6" fmla="*/ 102110 h 612648"/>
              <a:gd name="connsiteX7" fmla="*/ 4083524 w 4083524"/>
              <a:gd name="connsiteY7" fmla="*/ 357378 h 612648"/>
              <a:gd name="connsiteX8" fmla="*/ 4083524 w 4083524"/>
              <a:gd name="connsiteY8" fmla="*/ 357378 h 612648"/>
              <a:gd name="connsiteX9" fmla="*/ 4083524 w 4083524"/>
              <a:gd name="connsiteY9" fmla="*/ 510540 h 612648"/>
              <a:gd name="connsiteX10" fmla="*/ 4083524 w 4083524"/>
              <a:gd name="connsiteY10" fmla="*/ 510538 h 612648"/>
              <a:gd name="connsiteX11" fmla="*/ 3981414 w 4083524"/>
              <a:gd name="connsiteY11" fmla="*/ 612648 h 612648"/>
              <a:gd name="connsiteX12" fmla="*/ 1701468 w 4083524"/>
              <a:gd name="connsiteY12" fmla="*/ 612648 h 612648"/>
              <a:gd name="connsiteX13" fmla="*/ 1191041 w 4083524"/>
              <a:gd name="connsiteY13" fmla="*/ 689229 h 612648"/>
              <a:gd name="connsiteX14" fmla="*/ 680587 w 4083524"/>
              <a:gd name="connsiteY14" fmla="*/ 612648 h 612648"/>
              <a:gd name="connsiteX15" fmla="*/ 102110 w 4083524"/>
              <a:gd name="connsiteY15" fmla="*/ 612648 h 612648"/>
              <a:gd name="connsiteX16" fmla="*/ 0 w 4083524"/>
              <a:gd name="connsiteY16" fmla="*/ 510538 h 612648"/>
              <a:gd name="connsiteX17" fmla="*/ 0 w 4083524"/>
              <a:gd name="connsiteY17" fmla="*/ 510540 h 612648"/>
              <a:gd name="connsiteX18" fmla="*/ 0 w 4083524"/>
              <a:gd name="connsiteY18" fmla="*/ 357378 h 612648"/>
              <a:gd name="connsiteX19" fmla="*/ 0 w 4083524"/>
              <a:gd name="connsiteY19" fmla="*/ 357378 h 612648"/>
              <a:gd name="connsiteX20" fmla="*/ 0 w 4083524"/>
              <a:gd name="connsiteY20" fmla="*/ 102110 h 612648"/>
              <a:gd name="connsiteX0" fmla="*/ 0 w 4083524"/>
              <a:gd name="connsiteY0" fmla="*/ 102110 h 612648"/>
              <a:gd name="connsiteX1" fmla="*/ 102110 w 4083524"/>
              <a:gd name="connsiteY1" fmla="*/ 0 h 612648"/>
              <a:gd name="connsiteX2" fmla="*/ 680587 w 4083524"/>
              <a:gd name="connsiteY2" fmla="*/ 0 h 612648"/>
              <a:gd name="connsiteX3" fmla="*/ 680587 w 4083524"/>
              <a:gd name="connsiteY3" fmla="*/ 0 h 612648"/>
              <a:gd name="connsiteX4" fmla="*/ 1701468 w 4083524"/>
              <a:gd name="connsiteY4" fmla="*/ 0 h 612648"/>
              <a:gd name="connsiteX5" fmla="*/ 3981414 w 4083524"/>
              <a:gd name="connsiteY5" fmla="*/ 0 h 612648"/>
              <a:gd name="connsiteX6" fmla="*/ 4083524 w 4083524"/>
              <a:gd name="connsiteY6" fmla="*/ 102110 h 612648"/>
              <a:gd name="connsiteX7" fmla="*/ 4083524 w 4083524"/>
              <a:gd name="connsiteY7" fmla="*/ 357378 h 612648"/>
              <a:gd name="connsiteX8" fmla="*/ 4083524 w 4083524"/>
              <a:gd name="connsiteY8" fmla="*/ 357378 h 612648"/>
              <a:gd name="connsiteX9" fmla="*/ 4083524 w 4083524"/>
              <a:gd name="connsiteY9" fmla="*/ 510540 h 612648"/>
              <a:gd name="connsiteX10" fmla="*/ 4083524 w 4083524"/>
              <a:gd name="connsiteY10" fmla="*/ 510538 h 612648"/>
              <a:gd name="connsiteX11" fmla="*/ 3981414 w 4083524"/>
              <a:gd name="connsiteY11" fmla="*/ 612648 h 612648"/>
              <a:gd name="connsiteX12" fmla="*/ 1701468 w 4083524"/>
              <a:gd name="connsiteY12" fmla="*/ 612648 h 612648"/>
              <a:gd name="connsiteX13" fmla="*/ 680587 w 4083524"/>
              <a:gd name="connsiteY13" fmla="*/ 612648 h 612648"/>
              <a:gd name="connsiteX14" fmla="*/ 102110 w 4083524"/>
              <a:gd name="connsiteY14" fmla="*/ 612648 h 612648"/>
              <a:gd name="connsiteX15" fmla="*/ 0 w 4083524"/>
              <a:gd name="connsiteY15" fmla="*/ 510538 h 612648"/>
              <a:gd name="connsiteX16" fmla="*/ 0 w 4083524"/>
              <a:gd name="connsiteY16" fmla="*/ 510540 h 612648"/>
              <a:gd name="connsiteX17" fmla="*/ 0 w 4083524"/>
              <a:gd name="connsiteY17" fmla="*/ 357378 h 612648"/>
              <a:gd name="connsiteX18" fmla="*/ 0 w 4083524"/>
              <a:gd name="connsiteY18" fmla="*/ 357378 h 612648"/>
              <a:gd name="connsiteX19" fmla="*/ 0 w 4083524"/>
              <a:gd name="connsiteY19" fmla="*/ 102110 h 612648"/>
              <a:gd name="connsiteX0" fmla="*/ 450376 w 4533900"/>
              <a:gd name="connsiteY0" fmla="*/ 113221 h 623759"/>
              <a:gd name="connsiteX1" fmla="*/ 552486 w 4533900"/>
              <a:gd name="connsiteY1" fmla="*/ 11111 h 623759"/>
              <a:gd name="connsiteX2" fmla="*/ 1130963 w 4533900"/>
              <a:gd name="connsiteY2" fmla="*/ 11111 h 623759"/>
              <a:gd name="connsiteX3" fmla="*/ 1130963 w 4533900"/>
              <a:gd name="connsiteY3" fmla="*/ 11111 h 623759"/>
              <a:gd name="connsiteX4" fmla="*/ 2151844 w 4533900"/>
              <a:gd name="connsiteY4" fmla="*/ 11111 h 623759"/>
              <a:gd name="connsiteX5" fmla="*/ 4431790 w 4533900"/>
              <a:gd name="connsiteY5" fmla="*/ 11111 h 623759"/>
              <a:gd name="connsiteX6" fmla="*/ 4533900 w 4533900"/>
              <a:gd name="connsiteY6" fmla="*/ 113221 h 623759"/>
              <a:gd name="connsiteX7" fmla="*/ 4533900 w 4533900"/>
              <a:gd name="connsiteY7" fmla="*/ 368489 h 623759"/>
              <a:gd name="connsiteX8" fmla="*/ 4533900 w 4533900"/>
              <a:gd name="connsiteY8" fmla="*/ 368489 h 623759"/>
              <a:gd name="connsiteX9" fmla="*/ 4533900 w 4533900"/>
              <a:gd name="connsiteY9" fmla="*/ 521651 h 623759"/>
              <a:gd name="connsiteX10" fmla="*/ 4533900 w 4533900"/>
              <a:gd name="connsiteY10" fmla="*/ 521649 h 623759"/>
              <a:gd name="connsiteX11" fmla="*/ 4431790 w 4533900"/>
              <a:gd name="connsiteY11" fmla="*/ 623759 h 623759"/>
              <a:gd name="connsiteX12" fmla="*/ 2151844 w 4533900"/>
              <a:gd name="connsiteY12" fmla="*/ 623759 h 623759"/>
              <a:gd name="connsiteX13" fmla="*/ 1130963 w 4533900"/>
              <a:gd name="connsiteY13" fmla="*/ 623759 h 623759"/>
              <a:gd name="connsiteX14" fmla="*/ 552486 w 4533900"/>
              <a:gd name="connsiteY14" fmla="*/ 623759 h 623759"/>
              <a:gd name="connsiteX15" fmla="*/ 450376 w 4533900"/>
              <a:gd name="connsiteY15" fmla="*/ 521649 h 623759"/>
              <a:gd name="connsiteX16" fmla="*/ 450376 w 4533900"/>
              <a:gd name="connsiteY16" fmla="*/ 521651 h 623759"/>
              <a:gd name="connsiteX17" fmla="*/ 450376 w 4533900"/>
              <a:gd name="connsiteY17" fmla="*/ 368489 h 623759"/>
              <a:gd name="connsiteX18" fmla="*/ 0 w 4533900"/>
              <a:gd name="connsiteY18" fmla="*/ 0 h 623759"/>
              <a:gd name="connsiteX19" fmla="*/ 450376 w 4533900"/>
              <a:gd name="connsiteY19" fmla="*/ 113221 h 623759"/>
              <a:gd name="connsiteX0" fmla="*/ 728573 w 4812097"/>
              <a:gd name="connsiteY0" fmla="*/ 133444 h 643982"/>
              <a:gd name="connsiteX1" fmla="*/ 830683 w 4812097"/>
              <a:gd name="connsiteY1" fmla="*/ 31334 h 643982"/>
              <a:gd name="connsiteX2" fmla="*/ 1409160 w 4812097"/>
              <a:gd name="connsiteY2" fmla="*/ 31334 h 643982"/>
              <a:gd name="connsiteX3" fmla="*/ 1409160 w 4812097"/>
              <a:gd name="connsiteY3" fmla="*/ 31334 h 643982"/>
              <a:gd name="connsiteX4" fmla="*/ 2430041 w 4812097"/>
              <a:gd name="connsiteY4" fmla="*/ 31334 h 643982"/>
              <a:gd name="connsiteX5" fmla="*/ 4709987 w 4812097"/>
              <a:gd name="connsiteY5" fmla="*/ 31334 h 643982"/>
              <a:gd name="connsiteX6" fmla="*/ 4812097 w 4812097"/>
              <a:gd name="connsiteY6" fmla="*/ 133444 h 643982"/>
              <a:gd name="connsiteX7" fmla="*/ 4812097 w 4812097"/>
              <a:gd name="connsiteY7" fmla="*/ 388712 h 643982"/>
              <a:gd name="connsiteX8" fmla="*/ 4812097 w 4812097"/>
              <a:gd name="connsiteY8" fmla="*/ 388712 h 643982"/>
              <a:gd name="connsiteX9" fmla="*/ 4812097 w 4812097"/>
              <a:gd name="connsiteY9" fmla="*/ 541874 h 643982"/>
              <a:gd name="connsiteX10" fmla="*/ 4812097 w 4812097"/>
              <a:gd name="connsiteY10" fmla="*/ 541872 h 643982"/>
              <a:gd name="connsiteX11" fmla="*/ 4709987 w 4812097"/>
              <a:gd name="connsiteY11" fmla="*/ 643982 h 643982"/>
              <a:gd name="connsiteX12" fmla="*/ 2430041 w 4812097"/>
              <a:gd name="connsiteY12" fmla="*/ 643982 h 643982"/>
              <a:gd name="connsiteX13" fmla="*/ 1409160 w 4812097"/>
              <a:gd name="connsiteY13" fmla="*/ 643982 h 643982"/>
              <a:gd name="connsiteX14" fmla="*/ 830683 w 4812097"/>
              <a:gd name="connsiteY14" fmla="*/ 643982 h 643982"/>
              <a:gd name="connsiteX15" fmla="*/ 728573 w 4812097"/>
              <a:gd name="connsiteY15" fmla="*/ 541872 h 643982"/>
              <a:gd name="connsiteX16" fmla="*/ 728573 w 4812097"/>
              <a:gd name="connsiteY16" fmla="*/ 541874 h 643982"/>
              <a:gd name="connsiteX17" fmla="*/ 728573 w 4812097"/>
              <a:gd name="connsiteY17" fmla="*/ 388712 h 643982"/>
              <a:gd name="connsiteX18" fmla="*/ 0 w 4812097"/>
              <a:gd name="connsiteY18" fmla="*/ 0 h 643982"/>
              <a:gd name="connsiteX19" fmla="*/ 728573 w 4812097"/>
              <a:gd name="connsiteY19" fmla="*/ 133444 h 643982"/>
              <a:gd name="connsiteX0" fmla="*/ 682207 w 4765731"/>
              <a:gd name="connsiteY0" fmla="*/ 102110 h 612648"/>
              <a:gd name="connsiteX1" fmla="*/ 784317 w 4765731"/>
              <a:gd name="connsiteY1" fmla="*/ 0 h 612648"/>
              <a:gd name="connsiteX2" fmla="*/ 1362794 w 4765731"/>
              <a:gd name="connsiteY2" fmla="*/ 0 h 612648"/>
              <a:gd name="connsiteX3" fmla="*/ 1362794 w 4765731"/>
              <a:gd name="connsiteY3" fmla="*/ 0 h 612648"/>
              <a:gd name="connsiteX4" fmla="*/ 2383675 w 4765731"/>
              <a:gd name="connsiteY4" fmla="*/ 0 h 612648"/>
              <a:gd name="connsiteX5" fmla="*/ 4663621 w 4765731"/>
              <a:gd name="connsiteY5" fmla="*/ 0 h 612648"/>
              <a:gd name="connsiteX6" fmla="*/ 4765731 w 4765731"/>
              <a:gd name="connsiteY6" fmla="*/ 102110 h 612648"/>
              <a:gd name="connsiteX7" fmla="*/ 4765731 w 4765731"/>
              <a:gd name="connsiteY7" fmla="*/ 357378 h 612648"/>
              <a:gd name="connsiteX8" fmla="*/ 4765731 w 4765731"/>
              <a:gd name="connsiteY8" fmla="*/ 357378 h 612648"/>
              <a:gd name="connsiteX9" fmla="*/ 4765731 w 4765731"/>
              <a:gd name="connsiteY9" fmla="*/ 510540 h 612648"/>
              <a:gd name="connsiteX10" fmla="*/ 4765731 w 4765731"/>
              <a:gd name="connsiteY10" fmla="*/ 510538 h 612648"/>
              <a:gd name="connsiteX11" fmla="*/ 4663621 w 4765731"/>
              <a:gd name="connsiteY11" fmla="*/ 612648 h 612648"/>
              <a:gd name="connsiteX12" fmla="*/ 2383675 w 4765731"/>
              <a:gd name="connsiteY12" fmla="*/ 612648 h 612648"/>
              <a:gd name="connsiteX13" fmla="*/ 1362794 w 4765731"/>
              <a:gd name="connsiteY13" fmla="*/ 612648 h 612648"/>
              <a:gd name="connsiteX14" fmla="*/ 784317 w 4765731"/>
              <a:gd name="connsiteY14" fmla="*/ 612648 h 612648"/>
              <a:gd name="connsiteX15" fmla="*/ 682207 w 4765731"/>
              <a:gd name="connsiteY15" fmla="*/ 510538 h 612648"/>
              <a:gd name="connsiteX16" fmla="*/ 682207 w 4765731"/>
              <a:gd name="connsiteY16" fmla="*/ 510540 h 612648"/>
              <a:gd name="connsiteX17" fmla="*/ 682207 w 4765731"/>
              <a:gd name="connsiteY17" fmla="*/ 357378 h 612648"/>
              <a:gd name="connsiteX18" fmla="*/ 0 w 4765731"/>
              <a:gd name="connsiteY18" fmla="*/ 22595 h 612648"/>
              <a:gd name="connsiteX19" fmla="*/ 682207 w 4765731"/>
              <a:gd name="connsiteY19" fmla="*/ 102110 h 612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765731" h="612648">
                <a:moveTo>
                  <a:pt x="682207" y="102110"/>
                </a:moveTo>
                <a:cubicBezTo>
                  <a:pt x="682207" y="45716"/>
                  <a:pt x="727923" y="0"/>
                  <a:pt x="784317" y="0"/>
                </a:cubicBezTo>
                <a:lnTo>
                  <a:pt x="1362794" y="0"/>
                </a:lnTo>
                <a:lnTo>
                  <a:pt x="1362794" y="0"/>
                </a:lnTo>
                <a:lnTo>
                  <a:pt x="2383675" y="0"/>
                </a:lnTo>
                <a:lnTo>
                  <a:pt x="4663621" y="0"/>
                </a:lnTo>
                <a:cubicBezTo>
                  <a:pt x="4720015" y="0"/>
                  <a:pt x="4765731" y="45716"/>
                  <a:pt x="4765731" y="102110"/>
                </a:cubicBezTo>
                <a:lnTo>
                  <a:pt x="4765731" y="357378"/>
                </a:lnTo>
                <a:lnTo>
                  <a:pt x="4765731" y="357378"/>
                </a:lnTo>
                <a:lnTo>
                  <a:pt x="4765731" y="510540"/>
                </a:lnTo>
                <a:lnTo>
                  <a:pt x="4765731" y="510538"/>
                </a:lnTo>
                <a:cubicBezTo>
                  <a:pt x="4765731" y="566932"/>
                  <a:pt x="4720015" y="612648"/>
                  <a:pt x="4663621" y="612648"/>
                </a:cubicBezTo>
                <a:lnTo>
                  <a:pt x="2383675" y="612648"/>
                </a:lnTo>
                <a:lnTo>
                  <a:pt x="1362794" y="612648"/>
                </a:lnTo>
                <a:lnTo>
                  <a:pt x="784317" y="612648"/>
                </a:lnTo>
                <a:cubicBezTo>
                  <a:pt x="727923" y="612648"/>
                  <a:pt x="682207" y="566932"/>
                  <a:pt x="682207" y="510538"/>
                </a:cubicBezTo>
                <a:lnTo>
                  <a:pt x="682207" y="510540"/>
                </a:lnTo>
                <a:lnTo>
                  <a:pt x="682207" y="357378"/>
                </a:lnTo>
                <a:lnTo>
                  <a:pt x="0" y="22595"/>
                </a:lnTo>
                <a:lnTo>
                  <a:pt x="682207" y="102110"/>
                </a:lnTo>
                <a:close/>
              </a:path>
            </a:pathLst>
          </a:custGeom>
          <a:solidFill>
            <a:srgbClr val="00B0F0">
              <a:alpha val="64000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b="1" dirty="0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减法是加法的</a:t>
            </a:r>
            <a:endParaRPr lang="en-US" altLang="zh-CN" sz="3600" b="1" dirty="0" smtClean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逆运算</a:t>
            </a:r>
            <a:endParaRPr lang="zh-CN" altLang="en-US" sz="3600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1999822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2" grpId="0" animBg="1"/>
      <p:bldP spid="2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云形标注 3"/>
          <p:cNvSpPr/>
          <p:nvPr/>
        </p:nvSpPr>
        <p:spPr>
          <a:xfrm>
            <a:off x="0" y="24064"/>
            <a:ext cx="3441032" cy="2550693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lang="zh-CN" altLang="en-US" sz="3200" b="1" dirty="0" smtClean="0">
                <a:solidFill>
                  <a:srgbClr val="FF0000"/>
                </a:solidFill>
              </a:rPr>
              <a:t>一起总结一下加、减法各部分间的关系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50460" y="108102"/>
            <a:ext cx="36343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/>
              <a:t>814 + 1142 = 1956</a:t>
            </a:r>
            <a:endParaRPr lang="zh-CN" altLang="en-US" sz="3600" dirty="0"/>
          </a:p>
        </p:txBody>
      </p:sp>
      <p:sp>
        <p:nvSpPr>
          <p:cNvPr id="6" name="文本框 5"/>
          <p:cNvSpPr txBox="1"/>
          <p:nvPr/>
        </p:nvSpPr>
        <p:spPr>
          <a:xfrm>
            <a:off x="7892717" y="108102"/>
            <a:ext cx="363432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/>
              <a:t>1956 – 814 = 1142</a:t>
            </a:r>
          </a:p>
          <a:p>
            <a:r>
              <a:rPr lang="en-US" altLang="zh-CN" sz="3600" dirty="0" smtClean="0"/>
              <a:t>1956 – 1142 = 814</a:t>
            </a:r>
            <a:endParaRPr lang="zh-CN" altLang="en-US" sz="3600" dirty="0"/>
          </a:p>
        </p:txBody>
      </p:sp>
      <p:sp>
        <p:nvSpPr>
          <p:cNvPr id="7" name="文本框 6"/>
          <p:cNvSpPr txBox="1"/>
          <p:nvPr/>
        </p:nvSpPr>
        <p:spPr>
          <a:xfrm>
            <a:off x="3080086" y="1222662"/>
            <a:ext cx="43396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加法各部分间的关系</a:t>
            </a:r>
            <a:endParaRPr lang="zh-CN" altLang="en-US" sz="3600" dirty="0"/>
          </a:p>
        </p:txBody>
      </p:sp>
      <p:sp>
        <p:nvSpPr>
          <p:cNvPr id="11" name="文本框 10"/>
          <p:cNvSpPr txBox="1"/>
          <p:nvPr/>
        </p:nvSpPr>
        <p:spPr>
          <a:xfrm>
            <a:off x="7611720" y="1222662"/>
            <a:ext cx="43396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/>
              <a:t>减</a:t>
            </a:r>
            <a:r>
              <a:rPr lang="zh-CN" altLang="en-US" sz="3600" dirty="0" smtClean="0"/>
              <a:t>法各部分间的关系</a:t>
            </a:r>
            <a:endParaRPr lang="zh-CN" altLang="en-US" sz="3600" dirty="0"/>
          </a:p>
        </p:txBody>
      </p:sp>
      <p:sp>
        <p:nvSpPr>
          <p:cNvPr id="13" name="矩形 12"/>
          <p:cNvSpPr/>
          <p:nvPr/>
        </p:nvSpPr>
        <p:spPr>
          <a:xfrm>
            <a:off x="2502568" y="1815612"/>
            <a:ext cx="4788757" cy="198000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zh-CN" sz="3600" b="1" dirty="0" smtClean="0">
              <a:solidFill>
                <a:schemeClr val="tx1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652085" y="1815612"/>
            <a:ext cx="4500000" cy="1980000"/>
          </a:xfrm>
          <a:prstGeom prst="rect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3600" b="1" dirty="0" smtClean="0">
              <a:solidFill>
                <a:schemeClr val="tx1"/>
              </a:solidFill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7500938" y="1254871"/>
            <a:ext cx="0" cy="2520000"/>
          </a:xfrm>
          <a:prstGeom prst="line">
            <a:avLst/>
          </a:prstGeom>
          <a:ln w="41275">
            <a:solidFill>
              <a:srgbClr val="FF00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3152273" y="2080305"/>
            <a:ext cx="10855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和 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 =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211057" y="2080305"/>
            <a:ext cx="24753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加数 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+ 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加数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574762" y="2802204"/>
            <a:ext cx="14446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加数 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=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946365" y="2802204"/>
            <a:ext cx="34018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和 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– 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另一个加数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888413" y="1885998"/>
            <a:ext cx="10855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差 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= 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888413" y="3102586"/>
            <a:ext cx="19078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被减数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 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=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888413" y="2494292"/>
            <a:ext cx="14446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减数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 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=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816449" y="1885998"/>
            <a:ext cx="29386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被减数 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– 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减数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279716" y="2494292"/>
            <a:ext cx="24753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被减数 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– 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差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742985" y="3102586"/>
            <a:ext cx="20120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减数 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+ 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差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336274" y="3836112"/>
            <a:ext cx="44082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FF00"/>
                </a:solidFill>
              </a:rPr>
              <a:t>减法是加法</a:t>
            </a:r>
            <a:r>
              <a:rPr lang="zh-CN" altLang="en-US" sz="3600" b="1" dirty="0" smtClean="0">
                <a:solidFill>
                  <a:srgbClr val="FFFF00"/>
                </a:solidFill>
              </a:rPr>
              <a:t>的逆运算</a:t>
            </a:r>
            <a:endParaRPr lang="zh-CN" altLang="en-US" sz="3600" b="1" dirty="0">
              <a:solidFill>
                <a:srgbClr val="FFFF00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24791" y="4435206"/>
            <a:ext cx="10942419" cy="2160000"/>
          </a:xfrm>
          <a:prstGeom prst="rect">
            <a:avLst/>
          </a:prstGeom>
          <a:solidFill>
            <a:schemeClr val="accent6"/>
          </a:solidFill>
        </p:spPr>
        <p:txBody>
          <a:bodyPr wrap="none" rtlCol="0">
            <a:noAutofit/>
          </a:bodyPr>
          <a:lstStyle/>
          <a:p>
            <a:r>
              <a:rPr lang="zh-CN" altLang="en-US" sz="3600" b="1" dirty="0" smtClean="0"/>
              <a:t>我会做：</a:t>
            </a:r>
            <a:endParaRPr lang="en-US" altLang="zh-CN" sz="3600" b="1" dirty="0" smtClean="0"/>
          </a:p>
          <a:p>
            <a:r>
              <a:rPr lang="zh-CN" altLang="en-US" sz="3600" b="1" dirty="0" smtClean="0"/>
              <a:t>根据                                     ，直接写出下面两道题的得数</a:t>
            </a:r>
            <a:endParaRPr lang="zh-CN" altLang="en-US" sz="3600" b="1" dirty="0"/>
          </a:p>
        </p:txBody>
      </p:sp>
      <p:sp>
        <p:nvSpPr>
          <p:cNvPr id="25" name="文本框 24"/>
          <p:cNvSpPr txBox="1"/>
          <p:nvPr/>
        </p:nvSpPr>
        <p:spPr>
          <a:xfrm>
            <a:off x="1767199" y="4969224"/>
            <a:ext cx="11208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</a:rPr>
              <a:t>1885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801576" y="4969224"/>
            <a:ext cx="4138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/>
              <a:t>+</a:t>
            </a:r>
            <a:endParaRPr lang="zh-CN" altLang="en-US" sz="3600" b="1" dirty="0"/>
          </a:p>
        </p:txBody>
      </p:sp>
      <p:sp>
        <p:nvSpPr>
          <p:cNvPr id="27" name="文本框 26"/>
          <p:cNvSpPr txBox="1"/>
          <p:nvPr/>
        </p:nvSpPr>
        <p:spPr>
          <a:xfrm>
            <a:off x="3171223" y="4969224"/>
            <a:ext cx="8867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0070C0"/>
                </a:solidFill>
              </a:rPr>
              <a:t>728</a:t>
            </a:r>
            <a:endParaRPr lang="zh-CN" altLang="en-US" sz="3600" b="1" dirty="0">
              <a:solidFill>
                <a:srgbClr val="0070C0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171223" y="4969224"/>
            <a:ext cx="8867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0070C0"/>
                </a:solidFill>
              </a:rPr>
              <a:t>728</a:t>
            </a:r>
            <a:endParaRPr lang="zh-CN" altLang="en-US" sz="3600" b="1" dirty="0">
              <a:solidFill>
                <a:srgbClr val="0070C0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968898" y="4969224"/>
            <a:ext cx="4138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/>
              <a:t>=</a:t>
            </a:r>
            <a:endParaRPr lang="zh-CN" altLang="en-US" sz="3600" b="1" dirty="0"/>
          </a:p>
        </p:txBody>
      </p:sp>
      <p:sp>
        <p:nvSpPr>
          <p:cNvPr id="30" name="文本框 29"/>
          <p:cNvSpPr txBox="1"/>
          <p:nvPr/>
        </p:nvSpPr>
        <p:spPr>
          <a:xfrm>
            <a:off x="4241262" y="4969224"/>
            <a:ext cx="11208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7030A0"/>
                </a:solidFill>
              </a:rPr>
              <a:t>2613</a:t>
            </a:r>
            <a:endParaRPr lang="zh-CN" altLang="en-US" sz="3600" b="1" dirty="0">
              <a:solidFill>
                <a:srgbClr val="7030A0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767199" y="4969224"/>
            <a:ext cx="11208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</a:rPr>
              <a:t>1885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310188" y="5909472"/>
            <a:ext cx="25939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7030A0"/>
                </a:solidFill>
              </a:rPr>
              <a:t>2613</a:t>
            </a:r>
            <a:r>
              <a:rPr lang="en-US" altLang="zh-CN" sz="3600" b="1" dirty="0" smtClean="0"/>
              <a:t> – </a:t>
            </a:r>
            <a:r>
              <a:rPr lang="en-US" altLang="zh-CN" sz="3600" b="1" dirty="0" smtClean="0">
                <a:solidFill>
                  <a:srgbClr val="0070C0"/>
                </a:solidFill>
              </a:rPr>
              <a:t>728</a:t>
            </a:r>
            <a:r>
              <a:rPr lang="en-US" altLang="zh-CN" sz="3600" b="1" dirty="0" smtClean="0"/>
              <a:t> =</a:t>
            </a:r>
            <a:endParaRPr lang="zh-CN" altLang="en-US" sz="3600" b="1" dirty="0"/>
          </a:p>
        </p:txBody>
      </p:sp>
      <p:sp>
        <p:nvSpPr>
          <p:cNvPr id="33" name="文本框 32"/>
          <p:cNvSpPr txBox="1"/>
          <p:nvPr/>
        </p:nvSpPr>
        <p:spPr>
          <a:xfrm>
            <a:off x="6428105" y="5909472"/>
            <a:ext cx="28280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7030A0"/>
                </a:solidFill>
              </a:rPr>
              <a:t>2613</a:t>
            </a:r>
            <a:r>
              <a:rPr lang="en-US" altLang="zh-CN" sz="3600" b="1" dirty="0" smtClean="0"/>
              <a:t> – 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1885</a:t>
            </a:r>
            <a:r>
              <a:rPr lang="en-US" altLang="zh-CN" sz="3600" b="1" dirty="0" smtClean="0"/>
              <a:t> =</a:t>
            </a:r>
            <a:endParaRPr lang="zh-CN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123765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11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2.22222E-6 L 0.17291 0.13588 " pathEditMode="relative" rAng="0" ptsTypes="AA">
                                      <p:cBhvr>
                                        <p:cTn id="14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646" y="67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2.22222E-6 L 0.4961 0.13588 " pathEditMode="relative" rAng="0" ptsTypes="AA">
                                      <p:cBhvr>
                                        <p:cTn id="15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805" y="67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7" grpId="0"/>
      <p:bldP spid="7" grpId="1"/>
      <p:bldP spid="11" grpId="0"/>
      <p:bldP spid="13" grpId="0" animBg="1"/>
      <p:bldP spid="14" grpId="0" animBg="1"/>
      <p:bldP spid="18" grpId="0"/>
      <p:bldP spid="19" grpId="0"/>
      <p:bldP spid="22" grpId="0"/>
      <p:bldP spid="23" grpId="0"/>
      <p:bldP spid="2" grpId="0"/>
      <p:bldP spid="20" grpId="0"/>
      <p:bldP spid="21" grpId="0"/>
      <p:bldP spid="3" grpId="0"/>
      <p:bldP spid="8" grpId="0"/>
      <p:bldP spid="9" grpId="0"/>
      <p:bldP spid="15" grpId="0"/>
      <p:bldP spid="15" grpId="1"/>
      <p:bldP spid="24" grpId="0" animBg="1"/>
      <p:bldP spid="25" grpId="0"/>
      <p:bldP spid="25" grpId="1"/>
      <p:bldP spid="26" grpId="0"/>
      <p:bldP spid="27" grpId="0"/>
      <p:bldP spid="28" grpId="0"/>
      <p:bldP spid="28" grpId="1"/>
      <p:bldP spid="29" grpId="0"/>
      <p:bldP spid="30" grpId="0"/>
      <p:bldP spid="31" grpId="0"/>
      <p:bldP spid="32" grpId="0"/>
      <p:bldP spid="3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72693" y="68239"/>
            <a:ext cx="11046614" cy="26097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5000"/>
              </a:lnSpc>
            </a:pPr>
            <a:r>
              <a:rPr lang="zh-CN" altLang="en-US" sz="3600" b="1" dirty="0" smtClean="0"/>
              <a:t>课本</a:t>
            </a:r>
            <a:r>
              <a:rPr lang="en-US" altLang="zh-CN" sz="3600" b="1" dirty="0" smtClean="0"/>
              <a:t>P</a:t>
            </a:r>
            <a:r>
              <a:rPr lang="en-US" altLang="zh-CN" sz="2000" b="1" dirty="0" smtClean="0"/>
              <a:t>3</a:t>
            </a:r>
            <a:endParaRPr lang="en-US" altLang="zh-CN" sz="3600" b="1" dirty="0" smtClean="0"/>
          </a:p>
          <a:p>
            <a:pPr>
              <a:lnSpc>
                <a:spcPts val="5000"/>
              </a:lnSpc>
            </a:pPr>
            <a:r>
              <a:rPr lang="zh-CN" altLang="en-US" sz="3600" b="1" dirty="0" smtClean="0"/>
              <a:t>做一做：根据</a:t>
            </a:r>
            <a:r>
              <a:rPr lang="en-US" altLang="zh-CN" sz="3600" b="1" dirty="0" smtClean="0"/>
              <a:t>2468 + 575 = 3043</a:t>
            </a:r>
            <a:r>
              <a:rPr lang="zh-CN" altLang="en-US" sz="3600" b="1" dirty="0" smtClean="0"/>
              <a:t>，直接写出下面两道题</a:t>
            </a:r>
            <a:endParaRPr lang="en-US" altLang="zh-CN" sz="3600" b="1" dirty="0" smtClean="0"/>
          </a:p>
          <a:p>
            <a:pPr>
              <a:lnSpc>
                <a:spcPts val="5000"/>
              </a:lnSpc>
            </a:pPr>
            <a:r>
              <a:rPr lang="zh-CN" altLang="en-US" sz="3600" b="1" dirty="0" smtClean="0"/>
              <a:t>的得数。</a:t>
            </a:r>
            <a:endParaRPr lang="en-US" altLang="zh-CN" sz="3600" b="1" dirty="0" smtClean="0"/>
          </a:p>
          <a:p>
            <a:pPr>
              <a:lnSpc>
                <a:spcPts val="5000"/>
              </a:lnSpc>
            </a:pPr>
            <a:r>
              <a:rPr lang="en-US" altLang="zh-CN" sz="3600" b="1" dirty="0" smtClean="0"/>
              <a:t>3043 – 2468 =</a:t>
            </a:r>
            <a:r>
              <a:rPr lang="zh-CN" altLang="en-US" sz="3600" b="1" dirty="0" smtClean="0"/>
              <a:t>（          ）           </a:t>
            </a:r>
            <a:r>
              <a:rPr lang="en-US" altLang="zh-CN" sz="3600" b="1" dirty="0" smtClean="0"/>
              <a:t>3043 – 575 =</a:t>
            </a:r>
            <a:r>
              <a:rPr lang="zh-CN" altLang="en-US" sz="3600" b="1" dirty="0" smtClean="0"/>
              <a:t>（           ）</a:t>
            </a:r>
            <a:endParaRPr lang="zh-CN" altLang="en-US" sz="2000" b="1" dirty="0"/>
          </a:p>
        </p:txBody>
      </p:sp>
      <p:sp>
        <p:nvSpPr>
          <p:cNvPr id="5" name="文本框 4"/>
          <p:cNvSpPr txBox="1"/>
          <p:nvPr/>
        </p:nvSpPr>
        <p:spPr>
          <a:xfrm>
            <a:off x="261582" y="2811438"/>
            <a:ext cx="11668836" cy="32983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zh-CN" altLang="en-US" sz="3600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作业：</a:t>
            </a:r>
            <a:endParaRPr lang="en-US" altLang="zh-CN" sz="3600" b="1" dirty="0" smtClean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5000"/>
              </a:lnSpc>
            </a:pPr>
            <a:r>
              <a:rPr lang="zh-CN" altLang="en-US" sz="3600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课本</a:t>
            </a:r>
            <a:r>
              <a:rPr lang="en-US" altLang="zh-CN" sz="3600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P</a:t>
            </a:r>
            <a:r>
              <a:rPr lang="en-US" altLang="zh-CN" sz="2000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600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的第</a:t>
            </a:r>
            <a:r>
              <a:rPr lang="en-US" altLang="zh-CN" sz="3600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600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题（只列式算出结果写上单位，暂不答）</a:t>
            </a:r>
            <a:endParaRPr lang="en-US" altLang="zh-CN" sz="3600" b="1" dirty="0" smtClean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5000"/>
              </a:lnSpc>
            </a:pPr>
            <a:r>
              <a: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课本</a:t>
            </a:r>
            <a:r>
              <a:rPr lang="en-US" altLang="zh-CN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P</a:t>
            </a:r>
            <a:r>
              <a:rPr lang="en-US" altLang="zh-CN" sz="20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3600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600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600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题（两表原来是并排的，改写成并列的）。</a:t>
            </a:r>
            <a:endParaRPr lang="en-US" altLang="zh-CN" sz="3600" b="1" dirty="0" smtClean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5000"/>
              </a:lnSpc>
            </a:pPr>
            <a:r>
              <a:rPr lang="zh-CN" altLang="en-US" sz="3600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要求：</a:t>
            </a:r>
            <a:r>
              <a:rPr lang="en-US" altLang="zh-CN" sz="3600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600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、书写工整美观；</a:t>
            </a:r>
            <a:r>
              <a:rPr lang="en-US" altLang="zh-CN" sz="3600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600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、完成后检查；</a:t>
            </a:r>
            <a:endParaRPr lang="en-US" altLang="zh-CN" sz="3600" b="1" dirty="0" smtClean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5000"/>
              </a:lnSpc>
            </a:pPr>
            <a:r>
              <a:rPr lang="en-US" altLang="zh-CN" sz="3600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600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、下午第一节课预备铃响时把作业交到我的办公桌</a:t>
            </a:r>
            <a:endParaRPr lang="zh-CN" altLang="en-US" sz="3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821374" y="1992569"/>
            <a:ext cx="8867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/>
              <a:t>575</a:t>
            </a:r>
            <a:endParaRPr lang="zh-CN" altLang="en-US" sz="3600" b="1" dirty="0"/>
          </a:p>
        </p:txBody>
      </p:sp>
      <p:sp>
        <p:nvSpPr>
          <p:cNvPr id="7" name="文本框 6"/>
          <p:cNvSpPr txBox="1"/>
          <p:nvPr/>
        </p:nvSpPr>
        <p:spPr>
          <a:xfrm>
            <a:off x="9225886" y="1992568"/>
            <a:ext cx="11208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/>
              <a:t>2468</a:t>
            </a:r>
            <a:endParaRPr lang="zh-CN" altLang="en-US" sz="3600" b="1" dirty="0"/>
          </a:p>
        </p:txBody>
      </p:sp>
      <p:sp>
        <p:nvSpPr>
          <p:cNvPr id="8" name="文本框 7"/>
          <p:cNvSpPr txBox="1"/>
          <p:nvPr/>
        </p:nvSpPr>
        <p:spPr>
          <a:xfrm>
            <a:off x="572693" y="68239"/>
            <a:ext cx="11052000" cy="26100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  <a:ln w="25400">
            <a:solidFill>
              <a:srgbClr val="00B050"/>
            </a:solidFill>
          </a:ln>
          <a:effectLst>
            <a:glow rad="482600">
              <a:srgbClr val="FFC000">
                <a:alpha val="40000"/>
              </a:srgbClr>
            </a:glow>
          </a:effectLst>
        </p:spPr>
        <p:txBody>
          <a:bodyPr wrap="none" rtlCol="0" anchor="ctr" anchorCtr="0">
            <a:noAutofit/>
          </a:bodyPr>
          <a:lstStyle/>
          <a:p>
            <a:pPr algn="ctr"/>
            <a:r>
              <a:rPr lang="zh-CN" altLang="en-US" sz="10000" dirty="0" smtClean="0"/>
              <a:t>祝同学们学习进步</a:t>
            </a:r>
            <a:endParaRPr lang="zh-CN" altLang="en-US" sz="10000" dirty="0"/>
          </a:p>
        </p:txBody>
      </p:sp>
    </p:spTree>
    <p:extLst>
      <p:ext uri="{BB962C8B-B14F-4D97-AF65-F5344CB8AC3E}">
        <p14:creationId xmlns:p14="http://schemas.microsoft.com/office/powerpoint/2010/main" val="553298083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27" presetClass="emph" presetSubtype="0" fill="remove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4" dur="250" autoRev="1" fill="remove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5" dur="250" autoRev="1" fill="remove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6" dur="250" autoRev="1" fill="remove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" dur="250" autoRev="1" fill="remove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6" grpId="0"/>
      <p:bldP spid="6" grpId="1"/>
      <p:bldP spid="7" grpId="0"/>
      <p:bldP spid="7" grpId="1"/>
      <p:bldP spid="8" grpId="0" build="allAtOnce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841</TotalTime>
  <Words>460</Words>
  <Application>Microsoft Office PowerPoint</Application>
  <PresentationFormat>宽屏</PresentationFormat>
  <Paragraphs>79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3" baseType="lpstr">
      <vt:lpstr>楷体</vt:lpstr>
      <vt:lpstr>宋体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    西宁到拉萨的铁路全长1956km，其中西宁到格尔木长814km。</vt:lpstr>
      <vt:lpstr>    西宁到拉萨的铁路全长1956km，其中格尔木到拉萨长1142km。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asus</dc:creator>
  <cp:lastModifiedBy>Sky123.Org</cp:lastModifiedBy>
  <cp:revision>63</cp:revision>
  <dcterms:created xsi:type="dcterms:W3CDTF">2017-01-25T13:10:58Z</dcterms:created>
  <dcterms:modified xsi:type="dcterms:W3CDTF">2017-02-05T13:02:02Z</dcterms:modified>
</cp:coreProperties>
</file>